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5" r:id="rId3"/>
    <p:sldMasterId id="2147483687" r:id="rId4"/>
    <p:sldMasterId id="2147483694" r:id="rId5"/>
  </p:sldMasterIdLst>
  <p:notesMasterIdLst>
    <p:notesMasterId r:id="rId101"/>
  </p:notesMasterIdLst>
  <p:handoutMasterIdLst>
    <p:handoutMasterId r:id="rId102"/>
  </p:handoutMasterIdLst>
  <p:sldIdLst>
    <p:sldId id="256" r:id="rId6"/>
    <p:sldId id="1049" r:id="rId7"/>
    <p:sldId id="1054" r:id="rId8"/>
    <p:sldId id="1202" r:id="rId9"/>
    <p:sldId id="1203" r:id="rId10"/>
    <p:sldId id="1211" r:id="rId11"/>
    <p:sldId id="1233" r:id="rId12"/>
    <p:sldId id="1234" r:id="rId13"/>
    <p:sldId id="1235" r:id="rId14"/>
    <p:sldId id="1236" r:id="rId15"/>
    <p:sldId id="1237" r:id="rId16"/>
    <p:sldId id="1239" r:id="rId17"/>
    <p:sldId id="1246" r:id="rId18"/>
    <p:sldId id="1247" r:id="rId19"/>
    <p:sldId id="1248" r:id="rId20"/>
    <p:sldId id="1249" r:id="rId21"/>
    <p:sldId id="1250" r:id="rId22"/>
    <p:sldId id="1251" r:id="rId23"/>
    <p:sldId id="1252" r:id="rId24"/>
    <p:sldId id="1253" r:id="rId25"/>
    <p:sldId id="1254" r:id="rId26"/>
    <p:sldId id="327" r:id="rId27"/>
    <p:sldId id="560" r:id="rId28"/>
    <p:sldId id="1198" r:id="rId29"/>
    <p:sldId id="1199" r:id="rId30"/>
    <p:sldId id="1200" r:id="rId31"/>
    <p:sldId id="1255" r:id="rId32"/>
    <p:sldId id="295" r:id="rId33"/>
    <p:sldId id="293" r:id="rId34"/>
    <p:sldId id="539" r:id="rId35"/>
    <p:sldId id="298" r:id="rId36"/>
    <p:sldId id="540" r:id="rId37"/>
    <p:sldId id="541" r:id="rId38"/>
    <p:sldId id="542" r:id="rId39"/>
    <p:sldId id="543" r:id="rId40"/>
    <p:sldId id="544" r:id="rId41"/>
    <p:sldId id="545" r:id="rId42"/>
    <p:sldId id="546" r:id="rId43"/>
    <p:sldId id="547" r:id="rId44"/>
    <p:sldId id="548" r:id="rId45"/>
    <p:sldId id="561" r:id="rId46"/>
    <p:sldId id="562" r:id="rId47"/>
    <p:sldId id="563" r:id="rId48"/>
    <p:sldId id="1259" r:id="rId49"/>
    <p:sldId id="1260" r:id="rId50"/>
    <p:sldId id="269" r:id="rId51"/>
    <p:sldId id="1261" r:id="rId52"/>
    <p:sldId id="1262" r:id="rId53"/>
    <p:sldId id="272" r:id="rId54"/>
    <p:sldId id="1263" r:id="rId55"/>
    <p:sldId id="1264" r:id="rId56"/>
    <p:sldId id="1265" r:id="rId57"/>
    <p:sldId id="266" r:id="rId58"/>
    <p:sldId id="267" r:id="rId59"/>
    <p:sldId id="268" r:id="rId60"/>
    <p:sldId id="270" r:id="rId61"/>
    <p:sldId id="271" r:id="rId62"/>
    <p:sldId id="273" r:id="rId63"/>
    <p:sldId id="274" r:id="rId64"/>
    <p:sldId id="275" r:id="rId65"/>
    <p:sldId id="276" r:id="rId66"/>
    <p:sldId id="277" r:id="rId67"/>
    <p:sldId id="278" r:id="rId68"/>
    <p:sldId id="279" r:id="rId69"/>
    <p:sldId id="281" r:id="rId70"/>
    <p:sldId id="282" r:id="rId71"/>
    <p:sldId id="283" r:id="rId72"/>
    <p:sldId id="284" r:id="rId73"/>
    <p:sldId id="285" r:id="rId74"/>
    <p:sldId id="286" r:id="rId75"/>
    <p:sldId id="287" r:id="rId76"/>
    <p:sldId id="288" r:id="rId77"/>
    <p:sldId id="290" r:id="rId78"/>
    <p:sldId id="1266" r:id="rId79"/>
    <p:sldId id="1256" r:id="rId80"/>
    <p:sldId id="1257" r:id="rId81"/>
    <p:sldId id="296" r:id="rId82"/>
    <p:sldId id="297" r:id="rId83"/>
    <p:sldId id="1258" r:id="rId84"/>
    <p:sldId id="299" r:id="rId85"/>
    <p:sldId id="1267" r:id="rId86"/>
    <p:sldId id="300" r:id="rId87"/>
    <p:sldId id="301" r:id="rId88"/>
    <p:sldId id="289" r:id="rId89"/>
    <p:sldId id="302" r:id="rId90"/>
    <p:sldId id="303" r:id="rId91"/>
    <p:sldId id="304" r:id="rId92"/>
    <p:sldId id="358" r:id="rId93"/>
    <p:sldId id="357" r:id="rId94"/>
    <p:sldId id="359" r:id="rId95"/>
    <p:sldId id="360" r:id="rId96"/>
    <p:sldId id="1268" r:id="rId97"/>
    <p:sldId id="362" r:id="rId98"/>
    <p:sldId id="363" r:id="rId99"/>
    <p:sldId id="1269"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912"/>
    <p:restoredTop sz="95680"/>
  </p:normalViewPr>
  <p:slideViewPr>
    <p:cSldViewPr snapToGrid="0" snapToObjects="1">
      <p:cViewPr varScale="1">
        <p:scale>
          <a:sx n="88" d="100"/>
          <a:sy n="88" d="100"/>
        </p:scale>
        <p:origin x="216" y="1048"/>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35BAC3-A8D8-EE4D-A96A-0C5669EC1E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6FB835-3E91-324E-93FF-6CB07FB7C9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C9C6BE-BF3C-3247-B38A-0746640337BA}" type="datetimeFigureOut">
              <a:rPr lang="en-US" smtClean="0"/>
              <a:t>10/28/21</a:t>
            </a:fld>
            <a:endParaRPr lang="en-US"/>
          </a:p>
        </p:txBody>
      </p:sp>
      <p:sp>
        <p:nvSpPr>
          <p:cNvPr id="4" name="Footer Placeholder 3">
            <a:extLst>
              <a:ext uri="{FF2B5EF4-FFF2-40B4-BE49-F238E27FC236}">
                <a16:creationId xmlns:a16="http://schemas.microsoft.com/office/drawing/2014/main" id="{78A553B3-080F-AB4C-9A7F-DC907E1619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FE34DC-1AF7-CB4E-A51F-92B3B356F5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B616C5-89ED-754B-B7AC-06D832F09726}" type="slidenum">
              <a:rPr lang="en-US" smtClean="0"/>
              <a:t>‹#›</a:t>
            </a:fld>
            <a:endParaRPr lang="en-US"/>
          </a:p>
        </p:txBody>
      </p:sp>
    </p:spTree>
    <p:extLst>
      <p:ext uri="{BB962C8B-B14F-4D97-AF65-F5344CB8AC3E}">
        <p14:creationId xmlns:p14="http://schemas.microsoft.com/office/powerpoint/2010/main" val="2869028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5ED078-6CA9-464C-9FDF-C13E00F27E57}" type="datetimeFigureOut">
              <a:rPr lang="en-US" smtClean="0"/>
              <a:t>10/28/21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7B4FF-5D14-144D-9658-262B49CDE116}" type="slidenum">
              <a:rPr lang="en-US" smtClean="0"/>
              <a:t>‹#›</a:t>
            </a:fld>
            <a:endParaRPr lang="en-US"/>
          </a:p>
        </p:txBody>
      </p:sp>
    </p:spTree>
    <p:extLst>
      <p:ext uri="{BB962C8B-B14F-4D97-AF65-F5344CB8AC3E}">
        <p14:creationId xmlns:p14="http://schemas.microsoft.com/office/powerpoint/2010/main" val="16054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bf9ee493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bf9ee493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93e5aabc1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93e5aabc1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bf9ee4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fbf9ee4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bf9ee493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bf9ee493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61e71b82e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961e71b82e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61e71b82e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61e71b82e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961e71b82e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961e71b82e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61e71b82e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61e71b82e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961e71b82e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961e71b82e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961e71b82e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961e71b82e_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f27ab9bc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f27ab9bc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5BC1-B711-E84A-8F5D-985AB48086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44E56D-BB04-2848-8C46-819145AB68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ADEB5C-550D-CC41-9843-35D5FC0970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7194A5-B1B2-2E44-A5BF-7DF78159D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E69242-1ABC-6246-AE3F-99AA28839EEF}"/>
              </a:ext>
            </a:extLst>
          </p:cNvPr>
          <p:cNvSpPr>
            <a:spLocks noGrp="1"/>
          </p:cNvSpPr>
          <p:nvPr>
            <p:ph type="sldNum" sz="quarter" idx="12"/>
          </p:nvPr>
        </p:nvSpPr>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1605149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705A-DA4E-364C-8B42-270BA39B6C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7DAEFD-8E3F-E841-95CF-6E798E1D94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1902A9-D760-B349-ABD3-12D8A86E0EA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29BC30F-393F-F948-8543-B50EEAA6B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F0559-7B04-DE4E-9415-9DC9A3A76790}"/>
              </a:ext>
            </a:extLst>
          </p:cNvPr>
          <p:cNvSpPr>
            <a:spLocks noGrp="1"/>
          </p:cNvSpPr>
          <p:nvPr>
            <p:ph type="sldNum" sz="quarter" idx="12"/>
          </p:nvPr>
        </p:nvSpPr>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3762085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AA364F-5C26-DF48-AC56-74E599E972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0302C5-8CE3-EB49-B09D-BAAF17F088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EC876-389E-2C44-9B65-523D264D82B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E9737F2-26C7-5549-9596-AE386F92B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C9805-227D-4545-979B-AEB3C4D77932}"/>
              </a:ext>
            </a:extLst>
          </p:cNvPr>
          <p:cNvSpPr>
            <a:spLocks noGrp="1"/>
          </p:cNvSpPr>
          <p:nvPr>
            <p:ph type="sldNum" sz="quarter" idx="12"/>
          </p:nvPr>
        </p:nvSpPr>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140993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1923398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1853204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3116247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295708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49894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270"/>
            <a:ext cx="10515600"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3500840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2764006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214748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D23A-8B8F-8247-A388-63894E795110}"/>
              </a:ext>
            </a:extLst>
          </p:cNvPr>
          <p:cNvSpPr>
            <a:spLocks noGrp="1"/>
          </p:cNvSpPr>
          <p:nvPr>
            <p:ph type="title"/>
          </p:nvPr>
        </p:nvSpPr>
        <p:spPr>
          <a:xfrm>
            <a:off x="838200" y="-10011"/>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76E1708-A903-3341-B550-3AFFB72B2384}"/>
              </a:ext>
            </a:extLst>
          </p:cNvPr>
          <p:cNvSpPr>
            <a:spLocks noGrp="1"/>
          </p:cNvSpPr>
          <p:nvPr>
            <p:ph idx="1"/>
          </p:nvPr>
        </p:nvSpPr>
        <p:spPr>
          <a:xfrm>
            <a:off x="838200" y="145048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FAAE3-33D7-4242-AE8F-C7E83A1D993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DDF55A-B9FC-6449-ADA4-7A3AFC4E8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4C074-1A26-F548-BA16-24A11B9415C3}"/>
              </a:ext>
            </a:extLst>
          </p:cNvPr>
          <p:cNvSpPr>
            <a:spLocks noGrp="1"/>
          </p:cNvSpPr>
          <p:nvPr>
            <p:ph type="sldNum" sz="quarter" idx="12"/>
          </p:nvPr>
        </p:nvSpPr>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1550243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985180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2251393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88FC8-CA68-4348-9658-2286908ED762}" type="slidenum">
              <a:rPr lang="en-US" smtClean="0"/>
              <a:t>‹#›</a:t>
            </a:fld>
            <a:endParaRPr lang="en-US"/>
          </a:p>
        </p:txBody>
      </p:sp>
    </p:spTree>
    <p:extLst>
      <p:ext uri="{BB962C8B-B14F-4D97-AF65-F5344CB8AC3E}">
        <p14:creationId xmlns:p14="http://schemas.microsoft.com/office/powerpoint/2010/main" val="1592608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Slide Number Placeholder 5">
            <a:extLst>
              <a:ext uri="{FF2B5EF4-FFF2-40B4-BE49-F238E27FC236}">
                <a16:creationId xmlns:a16="http://schemas.microsoft.com/office/drawing/2014/main" id="{9B02E3C0-59E9-9F4D-B969-10E38A6FC687}"/>
              </a:ext>
            </a:extLst>
          </p:cNvPr>
          <p:cNvSpPr>
            <a:spLocks noGrp="1"/>
          </p:cNvSpPr>
          <p:nvPr>
            <p:ph type="sldNum" sz="quarter" idx="4"/>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740288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A7B447D9-C6D6-BA4A-AEE6-7715EF534534}"/>
              </a:ext>
            </a:extLst>
          </p:cNvPr>
          <p:cNvSpPr>
            <a:spLocks noGrp="1"/>
          </p:cNvSpPr>
          <p:nvPr>
            <p:ph type="sldNum" sz="quarter" idx="4"/>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3109916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1C0B21F6-3712-FC4E-869D-F87CFAFF5D38}"/>
              </a:ext>
            </a:extLst>
          </p:cNvPr>
          <p:cNvSpPr>
            <a:spLocks noGrp="1"/>
          </p:cNvSpPr>
          <p:nvPr>
            <p:ph type="sldNum" sz="quarter" idx="4"/>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248731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024398C-AA4F-4247-876C-A04EEDDC3E71}"/>
              </a:ext>
            </a:extLst>
          </p:cNvPr>
          <p:cNvSpPr>
            <a:spLocks noGrp="1"/>
          </p:cNvSpPr>
          <p:nvPr>
            <p:ph type="sldNum" sz="quarter" idx="4"/>
          </p:nvPr>
        </p:nvSpPr>
        <p:spPr>
          <a:xfrm>
            <a:off x="7315201" y="6502179"/>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3772586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B4DE9493-5A81-124C-8AEC-89127A6E8790}"/>
              </a:ext>
            </a:extLst>
          </p:cNvPr>
          <p:cNvSpPr>
            <a:spLocks noGrp="1"/>
          </p:cNvSpPr>
          <p:nvPr>
            <p:ph type="sldNum" sz="quarter" idx="10"/>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3826143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B13F9CC7-C4AA-3643-BFB8-2E08EA870949}"/>
              </a:ext>
            </a:extLst>
          </p:cNvPr>
          <p:cNvSpPr>
            <a:spLocks noGrp="1"/>
          </p:cNvSpPr>
          <p:nvPr>
            <p:ph type="sldNum" sz="quarter" idx="4"/>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20152237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9D047A3-590B-6D46-8863-85CDBCAC928D}"/>
              </a:ext>
            </a:extLst>
          </p:cNvPr>
          <p:cNvSpPr>
            <a:spLocks noGrp="1"/>
          </p:cNvSpPr>
          <p:nvPr>
            <p:ph type="sldNum" sz="quarter" idx="4"/>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210810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F25F-292A-E849-A997-41AB33F245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7E25D6-357A-5F42-8B87-419B2DC338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D6E312-AEAA-F142-8E9C-909F5E8C7B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ABBBB80-EC72-0D46-905C-A3F415CD2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79CDF6-7024-F145-9731-0B1C57916DDB}"/>
              </a:ext>
            </a:extLst>
          </p:cNvPr>
          <p:cNvSpPr>
            <a:spLocks noGrp="1"/>
          </p:cNvSpPr>
          <p:nvPr>
            <p:ph type="sldNum" sz="quarter" idx="12"/>
          </p:nvPr>
        </p:nvSpPr>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21414619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Slide Number Placeholder 5">
            <a:extLst>
              <a:ext uri="{FF2B5EF4-FFF2-40B4-BE49-F238E27FC236}">
                <a16:creationId xmlns:a16="http://schemas.microsoft.com/office/drawing/2014/main" id="{EDDAD1BB-E2BB-D044-B5BF-C478322097F6}"/>
              </a:ext>
            </a:extLst>
          </p:cNvPr>
          <p:cNvSpPr>
            <a:spLocks noGrp="1"/>
          </p:cNvSpPr>
          <p:nvPr>
            <p:ph type="sldNum" sz="quarter" idx="4"/>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400987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Slide Number Placeholder 5">
            <a:extLst>
              <a:ext uri="{FF2B5EF4-FFF2-40B4-BE49-F238E27FC236}">
                <a16:creationId xmlns:a16="http://schemas.microsoft.com/office/drawing/2014/main" id="{EADC0167-0599-744F-972B-575CA15BBAD8}"/>
              </a:ext>
            </a:extLst>
          </p:cNvPr>
          <p:cNvSpPr>
            <a:spLocks noGrp="1"/>
          </p:cNvSpPr>
          <p:nvPr>
            <p:ph type="sldNum" sz="quarter" idx="4"/>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18502433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C025C015-926E-3145-B082-09478829E9DA}"/>
              </a:ext>
            </a:extLst>
          </p:cNvPr>
          <p:cNvSpPr>
            <a:spLocks noGrp="1"/>
          </p:cNvSpPr>
          <p:nvPr>
            <p:ph type="sldNum" sz="quarter" idx="4"/>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17026964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A1501D0B-49F0-B447-AA5C-62D16AC7867F}"/>
              </a:ext>
            </a:extLst>
          </p:cNvPr>
          <p:cNvSpPr>
            <a:spLocks noGrp="1"/>
          </p:cNvSpPr>
          <p:nvPr>
            <p:ph type="sldNum" sz="quarter" idx="4"/>
          </p:nvPr>
        </p:nvSpPr>
        <p:spPr>
          <a:xfrm>
            <a:off x="7315201" y="6492240"/>
            <a:ext cx="1066800" cy="365760"/>
          </a:xfrm>
          <a:prstGeom prst="rect">
            <a:avLst/>
          </a:prstGeom>
        </p:spPr>
        <p:txBody>
          <a:bodyPr vert="horz" lIns="91440" tIns="45720" rIns="91440" bIns="45720" rtlCol="0" anchor="ctr"/>
          <a:lstStyle>
            <a:lvl1pPr algn="ctr">
              <a:defRPr sz="1600">
                <a:solidFill>
                  <a:srgbClr val="FFCB05"/>
                </a:solidFill>
              </a:defRPr>
            </a:lvl1pPr>
          </a:lstStyle>
          <a:p>
            <a:r>
              <a:rPr lang="en-US" dirty="0"/>
              <a:t>  </a:t>
            </a:r>
            <a:fld id="{AC1089D3-84F4-7045-A571-C61BEF9B13BC}" type="slidenum">
              <a:rPr lang="en-US" smtClean="0"/>
              <a:pPr/>
              <a:t>‹#›</a:t>
            </a:fld>
            <a:endParaRPr lang="en-US" dirty="0"/>
          </a:p>
        </p:txBody>
      </p:sp>
    </p:spTree>
    <p:extLst>
      <p:ext uri="{BB962C8B-B14F-4D97-AF65-F5344CB8AC3E}">
        <p14:creationId xmlns:p14="http://schemas.microsoft.com/office/powerpoint/2010/main" val="19695409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sp>
        <p:nvSpPr>
          <p:cNvPr id="15" name="Google Shape;15;p2"/>
          <p:cNvSpPr txBox="1"/>
          <p:nvPr/>
        </p:nvSpPr>
        <p:spPr>
          <a:xfrm>
            <a:off x="7101467" y="6157300"/>
            <a:ext cx="4668400" cy="722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2667">
                <a:solidFill>
                  <a:srgbClr val="FFFFFF"/>
                </a:solidFill>
              </a:rPr>
              <a:t>Lecture 3 -</a:t>
            </a:r>
            <a:endParaRPr sz="2667">
              <a:solidFill>
                <a:srgbClr val="FFFFFF"/>
              </a:solidFill>
            </a:endParaRPr>
          </a:p>
        </p:txBody>
      </p:sp>
      <p:sp>
        <p:nvSpPr>
          <p:cNvPr id="16" name="Google Shape;16;p2"/>
          <p:cNvSpPr txBox="1">
            <a:spLocks noGrp="1"/>
          </p:cNvSpPr>
          <p:nvPr>
            <p:ph type="sldNum" idx="12"/>
          </p:nvPr>
        </p:nvSpPr>
        <p:spPr>
          <a:xfrm>
            <a:off x="8569452" y="6223800"/>
            <a:ext cx="731600" cy="524800"/>
          </a:xfrm>
          <a:prstGeom prst="rect">
            <a:avLst/>
          </a:prstGeom>
        </p:spPr>
        <p:txBody>
          <a:bodyPr spcFirstLastPara="1" wrap="square" lIns="91425" tIns="91425" rIns="91425" bIns="91425" anchor="ctr" anchorCtr="0">
            <a:normAutofit fontScale="85000" lnSpcReduction="20000"/>
          </a:bodyPr>
          <a:lstStyle>
            <a:lvl1pPr lvl="0">
              <a:buNone/>
              <a:defRPr sz="2667">
                <a:solidFill>
                  <a:srgbClr val="FFFFFF"/>
                </a:solidFill>
              </a:defRPr>
            </a:lvl1pPr>
            <a:lvl2pPr lvl="1">
              <a:buNone/>
              <a:defRPr sz="2667">
                <a:solidFill>
                  <a:srgbClr val="FFFFFF"/>
                </a:solidFill>
              </a:defRPr>
            </a:lvl2pPr>
            <a:lvl3pPr lvl="2">
              <a:buNone/>
              <a:defRPr sz="2667">
                <a:solidFill>
                  <a:srgbClr val="FFFFFF"/>
                </a:solidFill>
              </a:defRPr>
            </a:lvl3pPr>
            <a:lvl4pPr lvl="3">
              <a:buNone/>
              <a:defRPr sz="2667">
                <a:solidFill>
                  <a:srgbClr val="FFFFFF"/>
                </a:solidFill>
              </a:defRPr>
            </a:lvl4pPr>
            <a:lvl5pPr lvl="4">
              <a:buNone/>
              <a:defRPr sz="2667">
                <a:solidFill>
                  <a:srgbClr val="FFFFFF"/>
                </a:solidFill>
              </a:defRPr>
            </a:lvl5pPr>
            <a:lvl6pPr lvl="5">
              <a:buNone/>
              <a:defRPr sz="2667">
                <a:solidFill>
                  <a:srgbClr val="FFFFFF"/>
                </a:solidFill>
              </a:defRPr>
            </a:lvl6pPr>
            <a:lvl7pPr lvl="6">
              <a:buNone/>
              <a:defRPr sz="2667">
                <a:solidFill>
                  <a:srgbClr val="FFFFFF"/>
                </a:solidFill>
              </a:defRPr>
            </a:lvl7pPr>
            <a:lvl8pPr lvl="7">
              <a:buNone/>
              <a:defRPr sz="2667">
                <a:solidFill>
                  <a:srgbClr val="FFFFFF"/>
                </a:solidFill>
              </a:defRPr>
            </a:lvl8pPr>
            <a:lvl9pPr lvl="8">
              <a:buNone/>
              <a:defRPr sz="2667">
                <a:solidFill>
                  <a:srgbClr val="FFFFFF"/>
                </a:solidFill>
              </a:defRPr>
            </a:lvl9pPr>
          </a:lstStyle>
          <a:p>
            <a:r>
              <a:rPr lang="en"/>
              <a:t>#</a:t>
            </a:r>
          </a:p>
        </p:txBody>
      </p:sp>
      <p:sp>
        <p:nvSpPr>
          <p:cNvPr id="17" name="Google Shape;17;p2"/>
          <p:cNvSpPr txBox="1"/>
          <p:nvPr/>
        </p:nvSpPr>
        <p:spPr>
          <a:xfrm>
            <a:off x="9766933" y="6165500"/>
            <a:ext cx="4668400" cy="722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2667">
                <a:solidFill>
                  <a:srgbClr val="FFFFFF"/>
                </a:solidFill>
              </a:rPr>
              <a:t>Sep. 9, 2021</a:t>
            </a:r>
            <a:endParaRPr sz="2667">
              <a:solidFill>
                <a:srgbClr val="FFFFFF"/>
              </a:solidFill>
            </a:endParaRPr>
          </a:p>
        </p:txBody>
      </p:sp>
    </p:spTree>
    <p:extLst>
      <p:ext uri="{BB962C8B-B14F-4D97-AF65-F5344CB8AC3E}">
        <p14:creationId xmlns:p14="http://schemas.microsoft.com/office/powerpoint/2010/main" val="2551930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09600" y="274637"/>
            <a:ext cx="10972800" cy="1143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0" name="Google Shape;20;p3"/>
          <p:cNvSpPr txBox="1">
            <a:spLocks noGrp="1"/>
          </p:cNvSpPr>
          <p:nvPr>
            <p:ph type="body" idx="1"/>
          </p:nvPr>
        </p:nvSpPr>
        <p:spPr>
          <a:xfrm>
            <a:off x="609600" y="1600201"/>
            <a:ext cx="10972800" cy="4967575"/>
          </a:xfrm>
          <a:prstGeom prst="rect">
            <a:avLst/>
          </a:prstGeom>
          <a:noFill/>
          <a:ln>
            <a:noFill/>
          </a:ln>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1" name="Google Shape;21;p3"/>
          <p:cNvSpPr txBox="1">
            <a:spLocks noGrp="1"/>
          </p:cNvSpPr>
          <p:nvPr>
            <p:ph type="sldNum" idx="12"/>
          </p:nvPr>
        </p:nvSpPr>
        <p:spPr>
          <a:xfrm>
            <a:off x="8874252" y="6223800"/>
            <a:ext cx="731600" cy="524800"/>
          </a:xfrm>
          <a:prstGeom prst="rect">
            <a:avLst/>
          </a:prstGeom>
        </p:spPr>
        <p:txBody>
          <a:bodyPr spcFirstLastPara="1" wrap="square" lIns="91425" tIns="91425" rIns="91425" bIns="91425" anchor="ctr" anchorCtr="0">
            <a:noAutofit/>
          </a:bodyPr>
          <a:lstStyle>
            <a:lvl1pPr lvl="0" rtl="0">
              <a:buNone/>
              <a:defRPr sz="2667">
                <a:solidFill>
                  <a:srgbClr val="FFFFFF"/>
                </a:solidFill>
              </a:defRPr>
            </a:lvl1pPr>
            <a:lvl2pPr lvl="1" rtl="0">
              <a:buNone/>
              <a:defRPr sz="2667">
                <a:solidFill>
                  <a:srgbClr val="FFFFFF"/>
                </a:solidFill>
              </a:defRPr>
            </a:lvl2pPr>
            <a:lvl3pPr lvl="2" rtl="0">
              <a:buNone/>
              <a:defRPr sz="2667">
                <a:solidFill>
                  <a:srgbClr val="FFFFFF"/>
                </a:solidFill>
              </a:defRPr>
            </a:lvl3pPr>
            <a:lvl4pPr lvl="3" rtl="0">
              <a:buNone/>
              <a:defRPr sz="2667">
                <a:solidFill>
                  <a:srgbClr val="FFFFFF"/>
                </a:solidFill>
              </a:defRPr>
            </a:lvl4pPr>
            <a:lvl5pPr lvl="4" rtl="0">
              <a:buNone/>
              <a:defRPr sz="2667">
                <a:solidFill>
                  <a:srgbClr val="FFFFFF"/>
                </a:solidFill>
              </a:defRPr>
            </a:lvl5pPr>
            <a:lvl6pPr lvl="5" rtl="0">
              <a:buNone/>
              <a:defRPr sz="2667">
                <a:solidFill>
                  <a:srgbClr val="FFFFFF"/>
                </a:solidFill>
              </a:defRPr>
            </a:lvl6pPr>
            <a:lvl7pPr lvl="6" rtl="0">
              <a:buNone/>
              <a:defRPr sz="2667">
                <a:solidFill>
                  <a:srgbClr val="FFFFFF"/>
                </a:solidFill>
              </a:defRPr>
            </a:lvl7pPr>
            <a:lvl8pPr lvl="7" rtl="0">
              <a:buNone/>
              <a:defRPr sz="2667">
                <a:solidFill>
                  <a:srgbClr val="FFFFFF"/>
                </a:solidFill>
              </a:defRPr>
            </a:lvl8pPr>
            <a:lvl9pPr lvl="8" rtl="0">
              <a:buNone/>
              <a:defRPr sz="2667">
                <a:solidFill>
                  <a:srgbClr val="FFFFFF"/>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5391428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609600" y="274637"/>
            <a:ext cx="10972800" cy="1143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4" name="Google Shape;24;p4"/>
          <p:cNvSpPr txBox="1">
            <a:spLocks noGrp="1"/>
          </p:cNvSpPr>
          <p:nvPr>
            <p:ph type="body" idx="1"/>
          </p:nvPr>
        </p:nvSpPr>
        <p:spPr>
          <a:xfrm>
            <a:off x="609600" y="1600201"/>
            <a:ext cx="5326035" cy="4967575"/>
          </a:xfrm>
          <a:prstGeom prst="rect">
            <a:avLst/>
          </a:prstGeom>
          <a:noFill/>
          <a:ln>
            <a:noFill/>
          </a:ln>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5" name="Google Shape;25;p4"/>
          <p:cNvSpPr txBox="1">
            <a:spLocks noGrp="1"/>
          </p:cNvSpPr>
          <p:nvPr>
            <p:ph type="body" idx="2"/>
          </p:nvPr>
        </p:nvSpPr>
        <p:spPr>
          <a:xfrm>
            <a:off x="6256365" y="1600201"/>
            <a:ext cx="5326035" cy="4967575"/>
          </a:xfrm>
          <a:prstGeom prst="rect">
            <a:avLst/>
          </a:prstGeom>
          <a:noFill/>
          <a:ln>
            <a:noFill/>
          </a:ln>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6" name="Google Shape;26;p4"/>
          <p:cNvSpPr txBox="1">
            <a:spLocks noGrp="1"/>
          </p:cNvSpPr>
          <p:nvPr>
            <p:ph type="sldNum" idx="12"/>
          </p:nvPr>
        </p:nvSpPr>
        <p:spPr>
          <a:xfrm>
            <a:off x="8874252" y="6223800"/>
            <a:ext cx="731600" cy="524800"/>
          </a:xfrm>
          <a:prstGeom prst="rect">
            <a:avLst/>
          </a:prstGeom>
        </p:spPr>
        <p:txBody>
          <a:bodyPr spcFirstLastPara="1" wrap="square" lIns="91425" tIns="91425" rIns="91425" bIns="91425" anchor="ctr" anchorCtr="0">
            <a:noAutofit/>
          </a:bodyPr>
          <a:lstStyle>
            <a:lvl1pPr lvl="0" rtl="0">
              <a:buNone/>
              <a:defRPr sz="2667">
                <a:solidFill>
                  <a:srgbClr val="FFFFFF"/>
                </a:solidFill>
              </a:defRPr>
            </a:lvl1pPr>
            <a:lvl2pPr lvl="1" rtl="0">
              <a:buNone/>
              <a:defRPr sz="2667">
                <a:solidFill>
                  <a:srgbClr val="FFFFFF"/>
                </a:solidFill>
              </a:defRPr>
            </a:lvl2pPr>
            <a:lvl3pPr lvl="2" rtl="0">
              <a:buNone/>
              <a:defRPr sz="2667">
                <a:solidFill>
                  <a:srgbClr val="FFFFFF"/>
                </a:solidFill>
              </a:defRPr>
            </a:lvl3pPr>
            <a:lvl4pPr lvl="3" rtl="0">
              <a:buNone/>
              <a:defRPr sz="2667">
                <a:solidFill>
                  <a:srgbClr val="FFFFFF"/>
                </a:solidFill>
              </a:defRPr>
            </a:lvl4pPr>
            <a:lvl5pPr lvl="4" rtl="0">
              <a:buNone/>
              <a:defRPr sz="2667">
                <a:solidFill>
                  <a:srgbClr val="FFFFFF"/>
                </a:solidFill>
              </a:defRPr>
            </a:lvl5pPr>
            <a:lvl6pPr lvl="5" rtl="0">
              <a:buNone/>
              <a:defRPr sz="2667">
                <a:solidFill>
                  <a:srgbClr val="FFFFFF"/>
                </a:solidFill>
              </a:defRPr>
            </a:lvl6pPr>
            <a:lvl7pPr lvl="6" rtl="0">
              <a:buNone/>
              <a:defRPr sz="2667">
                <a:solidFill>
                  <a:srgbClr val="FFFFFF"/>
                </a:solidFill>
              </a:defRPr>
            </a:lvl7pPr>
            <a:lvl8pPr lvl="7" rtl="0">
              <a:buNone/>
              <a:defRPr sz="2667">
                <a:solidFill>
                  <a:srgbClr val="FFFFFF"/>
                </a:solidFill>
              </a:defRPr>
            </a:lvl8pPr>
            <a:lvl9pPr lvl="8" rtl="0">
              <a:buNone/>
              <a:defRPr sz="2667">
                <a:solidFill>
                  <a:srgbClr val="FFFFFF"/>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361115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609600" y="274637"/>
            <a:ext cx="10972800" cy="1143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9" name="Google Shape;29;p5"/>
          <p:cNvSpPr txBox="1">
            <a:spLocks noGrp="1"/>
          </p:cNvSpPr>
          <p:nvPr>
            <p:ph type="sldNum" idx="12"/>
          </p:nvPr>
        </p:nvSpPr>
        <p:spPr>
          <a:xfrm>
            <a:off x="8874252" y="6223800"/>
            <a:ext cx="731600" cy="524800"/>
          </a:xfrm>
          <a:prstGeom prst="rect">
            <a:avLst/>
          </a:prstGeom>
        </p:spPr>
        <p:txBody>
          <a:bodyPr spcFirstLastPara="1" wrap="square" lIns="91425" tIns="91425" rIns="91425" bIns="91425" anchor="ctr" anchorCtr="0">
            <a:noAutofit/>
          </a:bodyPr>
          <a:lstStyle>
            <a:lvl1pPr lvl="0" rtl="0">
              <a:buNone/>
              <a:defRPr sz="2667">
                <a:solidFill>
                  <a:srgbClr val="FFFFFF"/>
                </a:solidFill>
              </a:defRPr>
            </a:lvl1pPr>
            <a:lvl2pPr lvl="1" rtl="0">
              <a:buNone/>
              <a:defRPr sz="2667">
                <a:solidFill>
                  <a:srgbClr val="FFFFFF"/>
                </a:solidFill>
              </a:defRPr>
            </a:lvl2pPr>
            <a:lvl3pPr lvl="2" rtl="0">
              <a:buNone/>
              <a:defRPr sz="2667">
                <a:solidFill>
                  <a:srgbClr val="FFFFFF"/>
                </a:solidFill>
              </a:defRPr>
            </a:lvl3pPr>
            <a:lvl4pPr lvl="3" rtl="0">
              <a:buNone/>
              <a:defRPr sz="2667">
                <a:solidFill>
                  <a:srgbClr val="FFFFFF"/>
                </a:solidFill>
              </a:defRPr>
            </a:lvl4pPr>
            <a:lvl5pPr lvl="4" rtl="0">
              <a:buNone/>
              <a:defRPr sz="2667">
                <a:solidFill>
                  <a:srgbClr val="FFFFFF"/>
                </a:solidFill>
              </a:defRPr>
            </a:lvl5pPr>
            <a:lvl6pPr lvl="5" rtl="0">
              <a:buNone/>
              <a:defRPr sz="2667">
                <a:solidFill>
                  <a:srgbClr val="FFFFFF"/>
                </a:solidFill>
              </a:defRPr>
            </a:lvl6pPr>
            <a:lvl7pPr lvl="6" rtl="0">
              <a:buNone/>
              <a:defRPr sz="2667">
                <a:solidFill>
                  <a:srgbClr val="FFFFFF"/>
                </a:solidFill>
              </a:defRPr>
            </a:lvl7pPr>
            <a:lvl8pPr lvl="7" rtl="0">
              <a:buNone/>
              <a:defRPr sz="2667">
                <a:solidFill>
                  <a:srgbClr val="FFFFFF"/>
                </a:solidFill>
              </a:defRPr>
            </a:lvl8pPr>
            <a:lvl9pPr lvl="8" rtl="0">
              <a:buNone/>
              <a:defRPr sz="2667">
                <a:solidFill>
                  <a:srgbClr val="FFFFFF"/>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5640796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0"/>
        <p:cNvGrpSpPr/>
        <p:nvPr/>
      </p:nvGrpSpPr>
      <p:grpSpPr>
        <a:xfrm>
          <a:off x="0" y="0"/>
          <a:ext cx="0" cy="0"/>
          <a:chOff x="0" y="0"/>
          <a:chExt cx="0" cy="0"/>
        </a:xfrm>
      </p:grpSpPr>
      <p:sp>
        <p:nvSpPr>
          <p:cNvPr id="31" name="Google Shape;31;p6"/>
          <p:cNvSpPr txBox="1">
            <a:spLocks noGrp="1"/>
          </p:cNvSpPr>
          <p:nvPr>
            <p:ph type="body" idx="1"/>
          </p:nvPr>
        </p:nvSpPr>
        <p:spPr>
          <a:xfrm>
            <a:off x="609600" y="5875079"/>
            <a:ext cx="10972800" cy="692693"/>
          </a:xfrm>
          <a:prstGeom prst="rect">
            <a:avLst/>
          </a:prstGeom>
          <a:noFill/>
          <a:ln>
            <a:noFill/>
          </a:ln>
        </p:spPr>
        <p:txBody>
          <a:bodyPr spcFirstLastPara="1" wrap="square" lIns="91425" tIns="91425" rIns="91425" bIns="91425" anchor="ctr" anchorCtr="0">
            <a:noAutofit/>
          </a:bodyPr>
          <a:lstStyle>
            <a:lvl1pPr marL="609585" lvl="0" indent="-304792" algn="ctr">
              <a:spcBef>
                <a:spcPts val="480"/>
              </a:spcBef>
              <a:spcAft>
                <a:spcPts val="0"/>
              </a:spcAft>
              <a:buSzPts val="1800"/>
              <a:buNone/>
              <a:defRPr sz="2400"/>
            </a:lvl1pPr>
          </a:lstStyle>
          <a:p>
            <a:endParaRPr/>
          </a:p>
        </p:txBody>
      </p:sp>
      <p:sp>
        <p:nvSpPr>
          <p:cNvPr id="32" name="Google Shape;32;p6"/>
          <p:cNvSpPr txBox="1">
            <a:spLocks noGrp="1"/>
          </p:cNvSpPr>
          <p:nvPr>
            <p:ph type="sldNum" idx="12"/>
          </p:nvPr>
        </p:nvSpPr>
        <p:spPr>
          <a:xfrm>
            <a:off x="8874252" y="6223800"/>
            <a:ext cx="731600" cy="524800"/>
          </a:xfrm>
          <a:prstGeom prst="rect">
            <a:avLst/>
          </a:prstGeom>
        </p:spPr>
        <p:txBody>
          <a:bodyPr spcFirstLastPara="1" wrap="square" lIns="91425" tIns="91425" rIns="91425" bIns="91425" anchor="ctr" anchorCtr="0">
            <a:noAutofit/>
          </a:bodyPr>
          <a:lstStyle>
            <a:lvl1pPr lvl="0" rtl="0">
              <a:buNone/>
              <a:defRPr sz="2667">
                <a:solidFill>
                  <a:srgbClr val="FFFFFF"/>
                </a:solidFill>
              </a:defRPr>
            </a:lvl1pPr>
            <a:lvl2pPr lvl="1" rtl="0">
              <a:buNone/>
              <a:defRPr sz="2667">
                <a:solidFill>
                  <a:srgbClr val="FFFFFF"/>
                </a:solidFill>
              </a:defRPr>
            </a:lvl2pPr>
            <a:lvl3pPr lvl="2" rtl="0">
              <a:buNone/>
              <a:defRPr sz="2667">
                <a:solidFill>
                  <a:srgbClr val="FFFFFF"/>
                </a:solidFill>
              </a:defRPr>
            </a:lvl3pPr>
            <a:lvl4pPr lvl="3" rtl="0">
              <a:buNone/>
              <a:defRPr sz="2667">
                <a:solidFill>
                  <a:srgbClr val="FFFFFF"/>
                </a:solidFill>
              </a:defRPr>
            </a:lvl4pPr>
            <a:lvl5pPr lvl="4" rtl="0">
              <a:buNone/>
              <a:defRPr sz="2667">
                <a:solidFill>
                  <a:srgbClr val="FFFFFF"/>
                </a:solidFill>
              </a:defRPr>
            </a:lvl5pPr>
            <a:lvl6pPr lvl="5" rtl="0">
              <a:buNone/>
              <a:defRPr sz="2667">
                <a:solidFill>
                  <a:srgbClr val="FFFFFF"/>
                </a:solidFill>
              </a:defRPr>
            </a:lvl6pPr>
            <a:lvl7pPr lvl="6" rtl="0">
              <a:buNone/>
              <a:defRPr sz="2667">
                <a:solidFill>
                  <a:srgbClr val="FFFFFF"/>
                </a:solidFill>
              </a:defRPr>
            </a:lvl7pPr>
            <a:lvl8pPr lvl="7" rtl="0">
              <a:buNone/>
              <a:defRPr sz="2667">
                <a:solidFill>
                  <a:srgbClr val="FFFFFF"/>
                </a:solidFill>
              </a:defRPr>
            </a:lvl8pPr>
            <a:lvl9pPr lvl="8" rtl="0">
              <a:buNone/>
              <a:defRPr sz="2667">
                <a:solidFill>
                  <a:srgbClr val="FFFFFF"/>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8840115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874252" y="6223800"/>
            <a:ext cx="731600" cy="524800"/>
          </a:xfrm>
          <a:prstGeom prst="rect">
            <a:avLst/>
          </a:prstGeom>
        </p:spPr>
        <p:txBody>
          <a:bodyPr spcFirstLastPara="1" wrap="square" lIns="91425" tIns="91425" rIns="91425" bIns="91425" anchor="ctr" anchorCtr="0">
            <a:noAutofit/>
          </a:bodyPr>
          <a:lstStyle>
            <a:lvl1pPr lvl="0" rtl="0">
              <a:buNone/>
              <a:defRPr sz="2667">
                <a:solidFill>
                  <a:srgbClr val="FFFFFF"/>
                </a:solidFill>
              </a:defRPr>
            </a:lvl1pPr>
            <a:lvl2pPr lvl="1" rtl="0">
              <a:buNone/>
              <a:defRPr sz="2667">
                <a:solidFill>
                  <a:srgbClr val="FFFFFF"/>
                </a:solidFill>
              </a:defRPr>
            </a:lvl2pPr>
            <a:lvl3pPr lvl="2" rtl="0">
              <a:buNone/>
              <a:defRPr sz="2667">
                <a:solidFill>
                  <a:srgbClr val="FFFFFF"/>
                </a:solidFill>
              </a:defRPr>
            </a:lvl3pPr>
            <a:lvl4pPr lvl="3" rtl="0">
              <a:buNone/>
              <a:defRPr sz="2667">
                <a:solidFill>
                  <a:srgbClr val="FFFFFF"/>
                </a:solidFill>
              </a:defRPr>
            </a:lvl4pPr>
            <a:lvl5pPr lvl="4" rtl="0">
              <a:buNone/>
              <a:defRPr sz="2667">
                <a:solidFill>
                  <a:srgbClr val="FFFFFF"/>
                </a:solidFill>
              </a:defRPr>
            </a:lvl5pPr>
            <a:lvl6pPr lvl="5" rtl="0">
              <a:buNone/>
              <a:defRPr sz="2667">
                <a:solidFill>
                  <a:srgbClr val="FFFFFF"/>
                </a:solidFill>
              </a:defRPr>
            </a:lvl6pPr>
            <a:lvl7pPr lvl="6" rtl="0">
              <a:buNone/>
              <a:defRPr sz="2667">
                <a:solidFill>
                  <a:srgbClr val="FFFFFF"/>
                </a:solidFill>
              </a:defRPr>
            </a:lvl7pPr>
            <a:lvl8pPr lvl="7" rtl="0">
              <a:buNone/>
              <a:defRPr sz="2667">
                <a:solidFill>
                  <a:srgbClr val="FFFFFF"/>
                </a:solidFill>
              </a:defRPr>
            </a:lvl8pPr>
            <a:lvl9pPr lvl="8" rtl="0">
              <a:buNone/>
              <a:defRPr sz="2667">
                <a:solidFill>
                  <a:srgbClr val="FFFFFF"/>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70620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88A81-21F6-3D4F-AA3C-6E6799572B6E}"/>
              </a:ext>
            </a:extLst>
          </p:cNvPr>
          <p:cNvSpPr>
            <a:spLocks noGrp="1"/>
          </p:cNvSpPr>
          <p:nvPr>
            <p:ph type="title"/>
          </p:nvPr>
        </p:nvSpPr>
        <p:spPr>
          <a:xfrm>
            <a:off x="838200" y="1712"/>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0A513B4-643D-6D41-A92A-8361427F4E31}"/>
              </a:ext>
            </a:extLst>
          </p:cNvPr>
          <p:cNvSpPr>
            <a:spLocks noGrp="1"/>
          </p:cNvSpPr>
          <p:nvPr>
            <p:ph sz="half" idx="1"/>
          </p:nvPr>
        </p:nvSpPr>
        <p:spPr>
          <a:xfrm>
            <a:off x="838200" y="1462212"/>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CF9777-1E0D-0844-8010-035C7F10C2C0}"/>
              </a:ext>
            </a:extLst>
          </p:cNvPr>
          <p:cNvSpPr>
            <a:spLocks noGrp="1"/>
          </p:cNvSpPr>
          <p:nvPr>
            <p:ph sz="half" idx="2"/>
          </p:nvPr>
        </p:nvSpPr>
        <p:spPr>
          <a:xfrm>
            <a:off x="6172200" y="1462212"/>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3648D4-6867-5047-8E8C-B8BEC322D2BF}"/>
              </a:ext>
            </a:extLst>
          </p:cNvPr>
          <p:cNvSpPr>
            <a:spLocks noGrp="1"/>
          </p:cNvSpPr>
          <p:nvPr>
            <p:ph type="dt" sz="half" idx="10"/>
          </p:nvPr>
        </p:nvSpPr>
        <p:spPr>
          <a:xfrm>
            <a:off x="838200" y="5992937"/>
            <a:ext cx="2743200" cy="365125"/>
          </a:xfrm>
        </p:spPr>
        <p:txBody>
          <a:bodyPr/>
          <a:lstStyle/>
          <a:p>
            <a:endParaRPr lang="en-US"/>
          </a:p>
        </p:txBody>
      </p:sp>
      <p:sp>
        <p:nvSpPr>
          <p:cNvPr id="6" name="Footer Placeholder 5">
            <a:extLst>
              <a:ext uri="{FF2B5EF4-FFF2-40B4-BE49-F238E27FC236}">
                <a16:creationId xmlns:a16="http://schemas.microsoft.com/office/drawing/2014/main" id="{FDD999F6-DA62-BF4E-AEA7-6E673A3686E4}"/>
              </a:ext>
            </a:extLst>
          </p:cNvPr>
          <p:cNvSpPr>
            <a:spLocks noGrp="1"/>
          </p:cNvSpPr>
          <p:nvPr>
            <p:ph type="ftr" sz="quarter" idx="11"/>
          </p:nvPr>
        </p:nvSpPr>
        <p:spPr>
          <a:xfrm>
            <a:off x="4038600" y="5992937"/>
            <a:ext cx="4114800" cy="365125"/>
          </a:xfrm>
        </p:spPr>
        <p:txBody>
          <a:bodyPr/>
          <a:lstStyle/>
          <a:p>
            <a:endParaRPr lang="en-US"/>
          </a:p>
        </p:txBody>
      </p:sp>
      <p:sp>
        <p:nvSpPr>
          <p:cNvPr id="7" name="Slide Number Placeholder 6">
            <a:extLst>
              <a:ext uri="{FF2B5EF4-FFF2-40B4-BE49-F238E27FC236}">
                <a16:creationId xmlns:a16="http://schemas.microsoft.com/office/drawing/2014/main" id="{74039820-79EE-B742-843E-80B2945D0A0F}"/>
              </a:ext>
            </a:extLst>
          </p:cNvPr>
          <p:cNvSpPr>
            <a:spLocks noGrp="1"/>
          </p:cNvSpPr>
          <p:nvPr>
            <p:ph type="sldNum" sz="quarter" idx="12"/>
          </p:nvPr>
        </p:nvSpPr>
        <p:spPr>
          <a:xfrm>
            <a:off x="8610600" y="5992937"/>
            <a:ext cx="2743200" cy="365125"/>
          </a:xfrm>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33810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12887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59786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60061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44782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396990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567211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685866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33137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38142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8674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F02C-CA1F-8447-B991-F0658065348F}"/>
              </a:ext>
            </a:extLst>
          </p:cNvPr>
          <p:cNvSpPr>
            <a:spLocks noGrp="1"/>
          </p:cNvSpPr>
          <p:nvPr>
            <p:ph type="title"/>
          </p:nvPr>
        </p:nvSpPr>
        <p:spPr>
          <a:xfrm>
            <a:off x="839788" y="-10011"/>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2852E-9B42-414B-8E12-A5D0C1C8236B}"/>
              </a:ext>
            </a:extLst>
          </p:cNvPr>
          <p:cNvSpPr>
            <a:spLocks noGrp="1"/>
          </p:cNvSpPr>
          <p:nvPr>
            <p:ph type="body" idx="1"/>
          </p:nvPr>
        </p:nvSpPr>
        <p:spPr>
          <a:xfrm>
            <a:off x="839788" y="130602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6DB96A-FECC-8342-9BDE-9C8F16020C4E}"/>
              </a:ext>
            </a:extLst>
          </p:cNvPr>
          <p:cNvSpPr>
            <a:spLocks noGrp="1"/>
          </p:cNvSpPr>
          <p:nvPr>
            <p:ph sz="half" idx="2"/>
          </p:nvPr>
        </p:nvSpPr>
        <p:spPr>
          <a:xfrm>
            <a:off x="839788" y="21299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C124DA-ECE3-0E4D-B11D-074C2ECA65E5}"/>
              </a:ext>
            </a:extLst>
          </p:cNvPr>
          <p:cNvSpPr>
            <a:spLocks noGrp="1"/>
          </p:cNvSpPr>
          <p:nvPr>
            <p:ph type="body" sz="quarter" idx="3"/>
          </p:nvPr>
        </p:nvSpPr>
        <p:spPr>
          <a:xfrm>
            <a:off x="6172200" y="130602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6D020-4B57-E549-B081-13D0E93FFCBF}"/>
              </a:ext>
            </a:extLst>
          </p:cNvPr>
          <p:cNvSpPr>
            <a:spLocks noGrp="1"/>
          </p:cNvSpPr>
          <p:nvPr>
            <p:ph sz="quarter" idx="4"/>
          </p:nvPr>
        </p:nvSpPr>
        <p:spPr>
          <a:xfrm>
            <a:off x="6172200" y="21299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D4D18B-1086-DD44-9DE9-4E91C883AE19}"/>
              </a:ext>
            </a:extLst>
          </p:cNvPr>
          <p:cNvSpPr>
            <a:spLocks noGrp="1"/>
          </p:cNvSpPr>
          <p:nvPr>
            <p:ph type="dt" sz="half" idx="10"/>
          </p:nvPr>
        </p:nvSpPr>
        <p:spPr>
          <a:xfrm>
            <a:off x="838200" y="5981214"/>
            <a:ext cx="2743200" cy="365125"/>
          </a:xfrm>
        </p:spPr>
        <p:txBody>
          <a:bodyPr/>
          <a:lstStyle/>
          <a:p>
            <a:endParaRPr lang="en-US"/>
          </a:p>
        </p:txBody>
      </p:sp>
      <p:sp>
        <p:nvSpPr>
          <p:cNvPr id="8" name="Footer Placeholder 7">
            <a:extLst>
              <a:ext uri="{FF2B5EF4-FFF2-40B4-BE49-F238E27FC236}">
                <a16:creationId xmlns:a16="http://schemas.microsoft.com/office/drawing/2014/main" id="{304E7261-1285-9446-850E-9CF9A6AD5022}"/>
              </a:ext>
            </a:extLst>
          </p:cNvPr>
          <p:cNvSpPr>
            <a:spLocks noGrp="1"/>
          </p:cNvSpPr>
          <p:nvPr>
            <p:ph type="ftr" sz="quarter" idx="11"/>
          </p:nvPr>
        </p:nvSpPr>
        <p:spPr>
          <a:xfrm>
            <a:off x="4038600" y="5981214"/>
            <a:ext cx="4114800" cy="365125"/>
          </a:xfrm>
        </p:spPr>
        <p:txBody>
          <a:bodyPr/>
          <a:lstStyle/>
          <a:p>
            <a:endParaRPr lang="en-US"/>
          </a:p>
        </p:txBody>
      </p:sp>
      <p:sp>
        <p:nvSpPr>
          <p:cNvPr id="9" name="Slide Number Placeholder 8">
            <a:extLst>
              <a:ext uri="{FF2B5EF4-FFF2-40B4-BE49-F238E27FC236}">
                <a16:creationId xmlns:a16="http://schemas.microsoft.com/office/drawing/2014/main" id="{01225FDF-DB73-BB43-B971-744C2BD70FDE}"/>
              </a:ext>
            </a:extLst>
          </p:cNvPr>
          <p:cNvSpPr>
            <a:spLocks noGrp="1"/>
          </p:cNvSpPr>
          <p:nvPr>
            <p:ph type="sldNum" sz="quarter" idx="12"/>
          </p:nvPr>
        </p:nvSpPr>
        <p:spPr>
          <a:xfrm>
            <a:off x="8610600" y="5981214"/>
            <a:ext cx="2743200" cy="365125"/>
          </a:xfrm>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10382383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22953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50"/>
        <p:cNvGrpSpPr/>
        <p:nvPr/>
      </p:nvGrpSpPr>
      <p:grpSpPr>
        <a:xfrm>
          <a:off x="0" y="0"/>
          <a:ext cx="0" cy="0"/>
          <a:chOff x="0" y="0"/>
          <a:chExt cx="0" cy="0"/>
        </a:xfrm>
      </p:grpSpPr>
      <p:sp>
        <p:nvSpPr>
          <p:cNvPr id="53" name="Google Shape;53;p13"/>
          <p:cNvSpPr txBox="1"/>
          <p:nvPr/>
        </p:nvSpPr>
        <p:spPr>
          <a:xfrm>
            <a:off x="7101467" y="6157300"/>
            <a:ext cx="4668400" cy="722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2667">
                <a:solidFill>
                  <a:srgbClr val="FFFFFF"/>
                </a:solidFill>
              </a:rPr>
              <a:t>Lecture 4 -</a:t>
            </a:r>
            <a:endParaRPr sz="2667">
              <a:solidFill>
                <a:srgbClr val="FFFFFF"/>
              </a:solidFill>
            </a:endParaRPr>
          </a:p>
        </p:txBody>
      </p:sp>
      <p:sp>
        <p:nvSpPr>
          <p:cNvPr id="54" name="Google Shape;54;p13"/>
          <p:cNvSpPr txBox="1">
            <a:spLocks noGrp="1"/>
          </p:cNvSpPr>
          <p:nvPr>
            <p:ph type="sldNum" idx="12"/>
          </p:nvPr>
        </p:nvSpPr>
        <p:spPr>
          <a:xfrm>
            <a:off x="8671052" y="6223800"/>
            <a:ext cx="731600" cy="524800"/>
          </a:xfrm>
          <a:prstGeom prst="rect">
            <a:avLst/>
          </a:prstGeom>
        </p:spPr>
        <p:txBody>
          <a:bodyPr spcFirstLastPara="1" wrap="square" lIns="91425" tIns="91425" rIns="91425" bIns="91425" anchor="ctr" anchorCtr="0">
            <a:noAutofit/>
          </a:bodyPr>
          <a:lstStyle>
            <a:lvl1pPr lvl="0" rtl="0">
              <a:buNone/>
              <a:defRPr sz="2667">
                <a:solidFill>
                  <a:srgbClr val="FFFFFF"/>
                </a:solidFill>
              </a:defRPr>
            </a:lvl1pPr>
            <a:lvl2pPr lvl="1" rtl="0">
              <a:buNone/>
              <a:defRPr sz="2667">
                <a:solidFill>
                  <a:srgbClr val="FFFFFF"/>
                </a:solidFill>
              </a:defRPr>
            </a:lvl2pPr>
            <a:lvl3pPr lvl="2" rtl="0">
              <a:buNone/>
              <a:defRPr sz="2667">
                <a:solidFill>
                  <a:srgbClr val="FFFFFF"/>
                </a:solidFill>
              </a:defRPr>
            </a:lvl3pPr>
            <a:lvl4pPr lvl="3" rtl="0">
              <a:buNone/>
              <a:defRPr sz="2667">
                <a:solidFill>
                  <a:srgbClr val="FFFFFF"/>
                </a:solidFill>
              </a:defRPr>
            </a:lvl4pPr>
            <a:lvl5pPr lvl="4" rtl="0">
              <a:buNone/>
              <a:defRPr sz="2667">
                <a:solidFill>
                  <a:srgbClr val="FFFFFF"/>
                </a:solidFill>
              </a:defRPr>
            </a:lvl5pPr>
            <a:lvl6pPr lvl="5" rtl="0">
              <a:buNone/>
              <a:defRPr sz="2667">
                <a:solidFill>
                  <a:srgbClr val="FFFFFF"/>
                </a:solidFill>
              </a:defRPr>
            </a:lvl6pPr>
            <a:lvl7pPr lvl="6" rtl="0">
              <a:buNone/>
              <a:defRPr sz="2667">
                <a:solidFill>
                  <a:srgbClr val="FFFFFF"/>
                </a:solidFill>
              </a:defRPr>
            </a:lvl7pPr>
            <a:lvl8pPr lvl="7" rtl="0">
              <a:buNone/>
              <a:defRPr sz="2667">
                <a:solidFill>
                  <a:srgbClr val="FFFFFF"/>
                </a:solidFill>
              </a:defRPr>
            </a:lvl8pPr>
            <a:lvl9pPr lvl="8" rtl="0">
              <a:buNone/>
              <a:defRPr sz="2667">
                <a:solidFill>
                  <a:srgbClr val="FFFFFF"/>
                </a:solidFill>
              </a:defRPr>
            </a:lvl9pPr>
          </a:lstStyle>
          <a:p>
            <a:fld id="{00000000-1234-1234-1234-123412341234}" type="slidenum">
              <a:rPr lang="en" smtClean="0"/>
              <a:pPr/>
              <a:t>‹#›</a:t>
            </a:fld>
            <a:endParaRPr lang="en"/>
          </a:p>
        </p:txBody>
      </p:sp>
      <p:sp>
        <p:nvSpPr>
          <p:cNvPr id="55" name="Google Shape;55;p13"/>
          <p:cNvSpPr txBox="1"/>
          <p:nvPr/>
        </p:nvSpPr>
        <p:spPr>
          <a:xfrm>
            <a:off x="9787100" y="6157300"/>
            <a:ext cx="4668400" cy="722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2667">
                <a:solidFill>
                  <a:srgbClr val="FFFFFF"/>
                </a:solidFill>
              </a:rPr>
              <a:t>Sep. 14,  2021</a:t>
            </a:r>
            <a:endParaRPr sz="2667">
              <a:solidFill>
                <a:srgbClr val="FFFFFF"/>
              </a:solidFill>
            </a:endParaRPr>
          </a:p>
        </p:txBody>
      </p:sp>
    </p:spTree>
    <p:extLst>
      <p:ext uri="{BB962C8B-B14F-4D97-AF65-F5344CB8AC3E}">
        <p14:creationId xmlns:p14="http://schemas.microsoft.com/office/powerpoint/2010/main" val="3902093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E5B4A-7E2F-284C-BE8A-34F70F77A3B7}"/>
              </a:ext>
            </a:extLst>
          </p:cNvPr>
          <p:cNvSpPr>
            <a:spLocks noGrp="1"/>
          </p:cNvSpPr>
          <p:nvPr>
            <p:ph type="title"/>
          </p:nvPr>
        </p:nvSpPr>
        <p:spPr>
          <a:xfrm>
            <a:off x="838200" y="1712"/>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8686EC1D-C31C-7542-8EB2-32563648E08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A42C9C4-8940-984C-B5D0-C5BFEEDCE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3407B2-46FF-4C4E-8942-9BA5446DF755}"/>
              </a:ext>
            </a:extLst>
          </p:cNvPr>
          <p:cNvSpPr>
            <a:spLocks noGrp="1"/>
          </p:cNvSpPr>
          <p:nvPr>
            <p:ph type="sldNum" sz="quarter" idx="12"/>
          </p:nvPr>
        </p:nvSpPr>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58795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746E56-E8F0-CF47-9772-28198C620FB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E8F4C73-0F0A-9D44-A36D-2641C8F6BC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4D8FA3-8583-4947-8A26-AA263C9C7540}"/>
              </a:ext>
            </a:extLst>
          </p:cNvPr>
          <p:cNvSpPr>
            <a:spLocks noGrp="1"/>
          </p:cNvSpPr>
          <p:nvPr>
            <p:ph type="sldNum" sz="quarter" idx="12"/>
          </p:nvPr>
        </p:nvSpPr>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3322547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C0386-F86C-1A43-89FD-25686A476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D1BACF-E7A4-334C-A438-5BBFAA01DD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D15D3F-BAD2-244D-A9D9-B21E287BB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7F627A-9AD3-BC45-B65A-73D8FE0F604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13558A8-7564-D145-81AF-D7D9FD306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BFD5C-398C-C746-84D3-F3E8D94B8F3E}"/>
              </a:ext>
            </a:extLst>
          </p:cNvPr>
          <p:cNvSpPr>
            <a:spLocks noGrp="1"/>
          </p:cNvSpPr>
          <p:nvPr>
            <p:ph type="sldNum" sz="quarter" idx="12"/>
          </p:nvPr>
        </p:nvSpPr>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73636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0A46-478A-5F43-9607-BF5937EF8E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C4A6BF-1D6D-F340-A233-7F66F80268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556414-3F04-7741-9CB4-C5C119325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EF1AD-71A2-D345-B929-DD789AC7384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17C3D37-ECE8-B144-819C-1AB38D5441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EFB8F9-489A-264E-B849-6E97D31B70EF}"/>
              </a:ext>
            </a:extLst>
          </p:cNvPr>
          <p:cNvSpPr>
            <a:spLocks noGrp="1"/>
          </p:cNvSpPr>
          <p:nvPr>
            <p:ph type="sldNum" sz="quarter" idx="12"/>
          </p:nvPr>
        </p:nvSpPr>
        <p:spPr/>
        <p:txBody>
          <a:bodyPr/>
          <a:lstStyle/>
          <a:p>
            <a:fld id="{56ADE876-207B-0448-892C-0687D1A7198F}" type="slidenum">
              <a:rPr lang="en-US" smtClean="0"/>
              <a:t>‹#›</a:t>
            </a:fld>
            <a:endParaRPr lang="en-US"/>
          </a:p>
        </p:txBody>
      </p:sp>
    </p:spTree>
    <p:extLst>
      <p:ext uri="{BB962C8B-B14F-4D97-AF65-F5344CB8AC3E}">
        <p14:creationId xmlns:p14="http://schemas.microsoft.com/office/powerpoint/2010/main" val="3949717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99D091-F3F6-FB4D-982A-6DA31E664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B21C8B-BB7E-7A48-8A99-FC1C6757E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6E0D8A-6456-9E4C-B364-E6E8CF4488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8BF649-A696-6D46-AF90-1521FC4C3C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63A0BB-309A-CF49-9311-8D8E0524C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DE876-207B-0448-892C-0687D1A7198F}" type="slidenum">
              <a:rPr lang="en-US" smtClean="0"/>
              <a:t>‹#›</a:t>
            </a:fld>
            <a:endParaRPr lang="en-US"/>
          </a:p>
        </p:txBody>
      </p:sp>
    </p:spTree>
    <p:extLst>
      <p:ext uri="{BB962C8B-B14F-4D97-AF65-F5344CB8AC3E}">
        <p14:creationId xmlns:p14="http://schemas.microsoft.com/office/powerpoint/2010/main" val="673390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88FC8-CA68-4348-9658-2286908ED762}" type="slidenum">
              <a:rPr lang="en-US" smtClean="0"/>
              <a:t>‹#›</a:t>
            </a:fld>
            <a:endParaRPr lang="en-US"/>
          </a:p>
        </p:txBody>
      </p:sp>
    </p:spTree>
    <p:extLst>
      <p:ext uri="{BB962C8B-B14F-4D97-AF65-F5344CB8AC3E}">
        <p14:creationId xmlns:p14="http://schemas.microsoft.com/office/powerpoint/2010/main" val="1502487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lnSpc>
          <a:spcPct val="90000"/>
        </a:lnSpc>
        <a:spcBef>
          <a:spcPct val="0"/>
        </a:spcBef>
        <a:buNone/>
        <a:defRPr sz="3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82880"/>
            <a:ext cx="10515600" cy="8229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143000"/>
            <a:ext cx="10521696" cy="5029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282498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409055" y="6333135"/>
            <a:ext cx="731600" cy="524700"/>
          </a:xfrm>
          <a:prstGeom prst="rect">
            <a:avLst/>
          </a:prstGeom>
          <a:noFill/>
          <a:ln>
            <a:noFill/>
          </a:ln>
        </p:spPr>
        <p:txBody>
          <a:bodyPr spcFirstLastPara="1" wrap="square" lIns="91425" tIns="91425" rIns="91425" bIns="91425" anchor="ctr" anchorCtr="0">
            <a:noAutofit/>
          </a:bodyPr>
          <a:lstStyle>
            <a:lvl1pPr lvl="0" algn="r">
              <a:buNone/>
              <a:defRPr sz="1733">
                <a:solidFill>
                  <a:schemeClr val="dk1"/>
                </a:solidFill>
              </a:defRPr>
            </a:lvl1pPr>
            <a:lvl2pPr lvl="1" algn="r">
              <a:buNone/>
              <a:defRPr sz="1733">
                <a:solidFill>
                  <a:schemeClr val="dk1"/>
                </a:solidFill>
              </a:defRPr>
            </a:lvl2pPr>
            <a:lvl3pPr lvl="2" algn="r">
              <a:buNone/>
              <a:defRPr sz="1733">
                <a:solidFill>
                  <a:schemeClr val="dk1"/>
                </a:solidFill>
              </a:defRPr>
            </a:lvl3pPr>
            <a:lvl4pPr lvl="3" algn="r">
              <a:buNone/>
              <a:defRPr sz="1733">
                <a:solidFill>
                  <a:schemeClr val="dk1"/>
                </a:solidFill>
              </a:defRPr>
            </a:lvl4pPr>
            <a:lvl5pPr lvl="4" algn="r">
              <a:buNone/>
              <a:defRPr sz="1733">
                <a:solidFill>
                  <a:schemeClr val="dk1"/>
                </a:solidFill>
              </a:defRPr>
            </a:lvl5pPr>
            <a:lvl6pPr lvl="5" algn="r">
              <a:buNone/>
              <a:defRPr sz="1733">
                <a:solidFill>
                  <a:schemeClr val="dk1"/>
                </a:solidFill>
              </a:defRPr>
            </a:lvl6pPr>
            <a:lvl7pPr lvl="6" algn="r">
              <a:buNone/>
              <a:defRPr sz="1733">
                <a:solidFill>
                  <a:schemeClr val="dk1"/>
                </a:solidFill>
              </a:defRPr>
            </a:lvl7pPr>
            <a:lvl8pPr lvl="7" algn="r">
              <a:buNone/>
              <a:defRPr sz="1733">
                <a:solidFill>
                  <a:schemeClr val="dk1"/>
                </a:solidFill>
              </a:defRPr>
            </a:lvl8pPr>
            <a:lvl9pPr lvl="8" algn="r">
              <a:buNone/>
              <a:defRPr sz="1733">
                <a:solidFill>
                  <a:schemeClr val="dk1"/>
                </a:solidFill>
              </a:defRPr>
            </a:lvl9pPr>
          </a:lstStyle>
          <a:p>
            <a:fld id="{00000000-1234-1234-1234-123412341234}" type="slidenum">
              <a:rPr lang="en" smtClean="0"/>
              <a:pPr/>
              <a:t>‹#›</a:t>
            </a:fld>
            <a:endParaRPr lang="en"/>
          </a:p>
        </p:txBody>
      </p:sp>
      <p:sp>
        <p:nvSpPr>
          <p:cNvPr id="8" name="Google Shape;8;p1"/>
          <p:cNvSpPr txBox="1"/>
          <p:nvPr/>
        </p:nvSpPr>
        <p:spPr>
          <a:xfrm>
            <a:off x="7101467" y="6157300"/>
            <a:ext cx="4668400" cy="722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2667">
                <a:solidFill>
                  <a:srgbClr val="FFFFFF"/>
                </a:solidFill>
              </a:rPr>
              <a:t>Lecture 3 -</a:t>
            </a:r>
            <a:endParaRPr sz="2667">
              <a:solidFill>
                <a:srgbClr val="FFFFFF"/>
              </a:solidFill>
            </a:endParaRPr>
          </a:p>
        </p:txBody>
      </p:sp>
      <p:sp>
        <p:nvSpPr>
          <p:cNvPr id="9" name="Google Shape;9;p1"/>
          <p:cNvSpPr txBox="1">
            <a:spLocks noGrp="1"/>
          </p:cNvSpPr>
          <p:nvPr>
            <p:ph type="sldNum" idx="2"/>
          </p:nvPr>
        </p:nvSpPr>
        <p:spPr>
          <a:xfrm>
            <a:off x="8874252" y="6223800"/>
            <a:ext cx="731600" cy="524800"/>
          </a:xfrm>
          <a:prstGeom prst="rect">
            <a:avLst/>
          </a:prstGeom>
          <a:noFill/>
          <a:ln>
            <a:noFill/>
          </a:ln>
        </p:spPr>
        <p:txBody>
          <a:bodyPr spcFirstLastPara="1" wrap="square" lIns="91425" tIns="91425" rIns="91425" bIns="91425" anchor="ctr" anchorCtr="0">
            <a:noAutofit/>
          </a:bodyPr>
          <a:lstStyle>
            <a:lvl1pPr lvl="0" rtl="0">
              <a:buNone/>
              <a:defRPr sz="2667">
                <a:solidFill>
                  <a:srgbClr val="FFFFFF"/>
                </a:solidFill>
              </a:defRPr>
            </a:lvl1pPr>
            <a:lvl2pPr lvl="1" rtl="0">
              <a:buNone/>
              <a:defRPr sz="2667">
                <a:solidFill>
                  <a:srgbClr val="FFFFFF"/>
                </a:solidFill>
              </a:defRPr>
            </a:lvl2pPr>
            <a:lvl3pPr lvl="2" rtl="0">
              <a:buNone/>
              <a:defRPr sz="2667">
                <a:solidFill>
                  <a:srgbClr val="FFFFFF"/>
                </a:solidFill>
              </a:defRPr>
            </a:lvl3pPr>
            <a:lvl4pPr lvl="3" rtl="0">
              <a:buNone/>
              <a:defRPr sz="2667">
                <a:solidFill>
                  <a:srgbClr val="FFFFFF"/>
                </a:solidFill>
              </a:defRPr>
            </a:lvl4pPr>
            <a:lvl5pPr lvl="4" rtl="0">
              <a:buNone/>
              <a:defRPr sz="2667">
                <a:solidFill>
                  <a:srgbClr val="FFFFFF"/>
                </a:solidFill>
              </a:defRPr>
            </a:lvl5pPr>
            <a:lvl6pPr lvl="5" rtl="0">
              <a:buNone/>
              <a:defRPr sz="2667">
                <a:solidFill>
                  <a:srgbClr val="FFFFFF"/>
                </a:solidFill>
              </a:defRPr>
            </a:lvl6pPr>
            <a:lvl7pPr lvl="6" rtl="0">
              <a:buNone/>
              <a:defRPr sz="2667">
                <a:solidFill>
                  <a:srgbClr val="FFFFFF"/>
                </a:solidFill>
              </a:defRPr>
            </a:lvl7pPr>
            <a:lvl8pPr lvl="7" rtl="0">
              <a:buNone/>
              <a:defRPr sz="2667">
                <a:solidFill>
                  <a:srgbClr val="FFFFFF"/>
                </a:solidFill>
              </a:defRPr>
            </a:lvl8pPr>
            <a:lvl9pPr lvl="8" rtl="0">
              <a:buNone/>
              <a:defRPr sz="2667">
                <a:solidFill>
                  <a:srgbClr val="FFFFFF"/>
                </a:solidFill>
              </a:defRPr>
            </a:lvl9pPr>
          </a:lstStyle>
          <a:p>
            <a:fld id="{00000000-1234-1234-1234-123412341234}" type="slidenum">
              <a:rPr lang="en" smtClean="0"/>
              <a:pPr/>
              <a:t>‹#›</a:t>
            </a:fld>
            <a:endParaRPr lang="en"/>
          </a:p>
        </p:txBody>
      </p:sp>
      <p:sp>
        <p:nvSpPr>
          <p:cNvPr id="10" name="Google Shape;10;p1"/>
          <p:cNvSpPr txBox="1"/>
          <p:nvPr/>
        </p:nvSpPr>
        <p:spPr>
          <a:xfrm>
            <a:off x="9787067" y="6157300"/>
            <a:ext cx="4668400" cy="722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2667">
                <a:solidFill>
                  <a:srgbClr val="FFFFFF"/>
                </a:solidFill>
              </a:rPr>
              <a:t>Sep. 9, 2021</a:t>
            </a:r>
            <a:endParaRPr sz="2667">
              <a:solidFill>
                <a:srgbClr val="FFFFFF"/>
              </a:solidFill>
            </a:endParaRPr>
          </a:p>
        </p:txBody>
      </p:sp>
    </p:spTree>
    <p:extLst>
      <p:ext uri="{BB962C8B-B14F-4D97-AF65-F5344CB8AC3E}">
        <p14:creationId xmlns:p14="http://schemas.microsoft.com/office/powerpoint/2010/main" val="1318765541"/>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0177139"/>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malfet/" TargetMode="External"/><Relationship Id="rId2" Type="http://schemas.openxmlformats.org/officeDocument/2006/relationships/hyperlink" Target="https://www.flickr.com/photos/malfet/1428198050" TargetMode="Externa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hyperlink" Target="https://creativecommons.org/licenses/by/2.0/"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jpeg"/><Relationship Id="rId7" Type="http://schemas.openxmlformats.org/officeDocument/2006/relationships/image" Target="../media/image2100.png"/><Relationship Id="rId2" Type="http://schemas.openxmlformats.org/officeDocument/2006/relationships/image" Target="../media/image200.png"/><Relationship Id="rId1" Type="http://schemas.openxmlformats.org/officeDocument/2006/relationships/slideLayout" Target="../slideLayouts/slideLayout17.xml"/><Relationship Id="rId6" Type="http://schemas.openxmlformats.org/officeDocument/2006/relationships/image" Target="../media/image550.png"/><Relationship Id="rId5" Type="http://schemas.openxmlformats.org/officeDocument/2006/relationships/image" Target="../media/image7.jpg"/><Relationship Id="rId10" Type="http://schemas.openxmlformats.org/officeDocument/2006/relationships/image" Target="../media/image145.png"/><Relationship Id="rId4" Type="http://schemas.openxmlformats.org/officeDocument/2006/relationships/image" Target="../media/image6.jpg"/><Relationship Id="rId9" Type="http://schemas.openxmlformats.org/officeDocument/2006/relationships/image" Target="../media/image144.png"/></Relationships>
</file>

<file path=ppt/slides/_rels/slide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152.png"/></Relationships>
</file>

<file path=ppt/slides/_rels/slide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152.png"/></Relationships>
</file>

<file path=ppt/slides/_rels/slide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152.png"/></Relationships>
</file>

<file path=ppt/slides/_rels/slide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152.png"/></Relationships>
</file>

<file path=ppt/slides/_rels/slide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53.png"/><Relationship Id="rId4" Type="http://schemas.openxmlformats.org/officeDocument/2006/relationships/image" Target="../media/image152.png"/></Relationships>
</file>

<file path=ppt/slides/_rels/slide2.xml.rels><?xml version="1.0" encoding="UTF-8" standalone="yes"?>
<Relationships xmlns="http://schemas.openxmlformats.org/package/2006/relationships"><Relationship Id="rId2" Type="http://schemas.openxmlformats.org/officeDocument/2006/relationships/hyperlink" Target="https://rc-docs.northeastern.edu/en/lates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53.png"/><Relationship Id="rId4" Type="http://schemas.openxmlformats.org/officeDocument/2006/relationships/image" Target="../media/image1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53.png"/><Relationship Id="rId4" Type="http://schemas.openxmlformats.org/officeDocument/2006/relationships/image" Target="../media/image152.pn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51.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153.png"/><Relationship Id="rId4" Type="http://schemas.openxmlformats.org/officeDocument/2006/relationships/image" Target="../media/image152.png"/></Relationships>
</file>

<file path=ppt/slides/_rels/slide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156.png"/><Relationship Id="rId5" Type="http://schemas.openxmlformats.org/officeDocument/2006/relationships/image" Target="../media/image153.png"/><Relationship Id="rId4" Type="http://schemas.openxmlformats.org/officeDocument/2006/relationships/image" Target="../media/image152.png"/></Relationships>
</file>

<file path=ppt/slides/_rels/slide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156.png"/><Relationship Id="rId5" Type="http://schemas.openxmlformats.org/officeDocument/2006/relationships/image" Target="../media/image153.png"/><Relationship Id="rId4" Type="http://schemas.openxmlformats.org/officeDocument/2006/relationships/image" Target="../media/image152.png"/></Relationships>
</file>

<file path=ppt/slides/_rels/slide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156.png"/><Relationship Id="rId5" Type="http://schemas.openxmlformats.org/officeDocument/2006/relationships/image" Target="../media/image153.png"/><Relationship Id="rId4" Type="http://schemas.openxmlformats.org/officeDocument/2006/relationships/image" Target="../media/image152.pn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hyperlink" Target="https://medium.com/@karpathy/software-2-0-a64152b37c35" TargetMode="Externa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4.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9.png"/><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0.png"/><Relationship Id="rId2" Type="http://schemas.openxmlformats.org/officeDocument/2006/relationships/image" Target="../media/image41.png"/><Relationship Id="rId1" Type="http://schemas.openxmlformats.org/officeDocument/2006/relationships/slideLayout" Target="../slideLayouts/slideLayout24.xml"/><Relationship Id="rId6" Type="http://schemas.openxmlformats.org/officeDocument/2006/relationships/image" Target="../media/image180.png"/><Relationship Id="rId5" Type="http://schemas.openxmlformats.org/officeDocument/2006/relationships/image" Target="../media/image210.png"/><Relationship Id="rId4" Type="http://schemas.openxmlformats.org/officeDocument/2006/relationships/image" Target="../media/image2000.png"/></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134.png"/><Relationship Id="rId4" Type="http://schemas.openxmlformats.org/officeDocument/2006/relationships/image" Target="../media/image112.png"/></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 Id="rId4" Type="http://schemas.openxmlformats.org/officeDocument/2006/relationships/image" Target="../media/image260.png"/></Relationships>
</file>

<file path=ppt/slides/_rels/slide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 Id="rId6" Type="http://schemas.openxmlformats.org/officeDocument/2006/relationships/hyperlink" Target="https://en.wikipedia.org/wiki/Gottfried_Wilhelm_Leibniz#/media/File:Gottfried_Wilhelm_Leibniz,_Bernhard_Christoph_Francke.jpg" TargetMode="External"/><Relationship Id="rId5" Type="http://schemas.openxmlformats.org/officeDocument/2006/relationships/image" Target="../media/image49.png"/><Relationship Id="rId4" Type="http://schemas.openxmlformats.org/officeDocument/2006/relationships/hyperlink" Target="https://en.wikipedia.org/wiki/Isaac_Newton#/media/File:GodfreyKneller-IsaacNewton-1689.jp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8.xml"/><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8.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7.xml"/><Relationship Id="rId4" Type="http://schemas.openxmlformats.org/officeDocument/2006/relationships/image" Target="../media/image137.png"/></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8.xml"/><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gif"/><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28.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8.xml"/><Relationship Id="rId5" Type="http://schemas.openxmlformats.org/officeDocument/2006/relationships/image" Target="../media/image76.png"/><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CF0B-2BB1-B842-886E-0BA7A32BC92B}"/>
              </a:ext>
            </a:extLst>
          </p:cNvPr>
          <p:cNvSpPr>
            <a:spLocks noGrp="1"/>
          </p:cNvSpPr>
          <p:nvPr>
            <p:ph type="ctrTitle"/>
          </p:nvPr>
        </p:nvSpPr>
        <p:spPr/>
        <p:txBody>
          <a:bodyPr>
            <a:normAutofit/>
          </a:bodyPr>
          <a:lstStyle/>
          <a:p>
            <a:r>
              <a:rPr lang="en-US" dirty="0"/>
              <a:t>Loss Function and Optimization</a:t>
            </a:r>
          </a:p>
        </p:txBody>
      </p:sp>
      <p:sp>
        <p:nvSpPr>
          <p:cNvPr id="3" name="Subtitle 2">
            <a:extLst>
              <a:ext uri="{FF2B5EF4-FFF2-40B4-BE49-F238E27FC236}">
                <a16:creationId xmlns:a16="http://schemas.microsoft.com/office/drawing/2014/main" id="{1E8769C5-3B7A-2441-9B37-058DC2F9109E}"/>
              </a:ext>
            </a:extLst>
          </p:cNvPr>
          <p:cNvSpPr>
            <a:spLocks noGrp="1"/>
          </p:cNvSpPr>
          <p:nvPr>
            <p:ph type="subTitle" idx="1"/>
          </p:nvPr>
        </p:nvSpPr>
        <p:spPr/>
        <p:txBody>
          <a:bodyPr/>
          <a:lstStyle/>
          <a:p>
            <a:r>
              <a:rPr lang="en-US" dirty="0"/>
              <a:t>CS5330, </a:t>
            </a:r>
            <a:r>
              <a:rPr lang="en-US" dirty="0" err="1"/>
              <a:t>Huaizu</a:t>
            </a:r>
            <a:r>
              <a:rPr lang="en-US" dirty="0"/>
              <a:t> Jiang</a:t>
            </a:r>
          </a:p>
          <a:p>
            <a:r>
              <a:rPr lang="en-US" dirty="0"/>
              <a:t>Fall 2021, Northeastern University</a:t>
            </a:r>
          </a:p>
        </p:txBody>
      </p:sp>
    </p:spTree>
    <p:extLst>
      <p:ext uri="{BB962C8B-B14F-4D97-AF65-F5344CB8AC3E}">
        <p14:creationId xmlns:p14="http://schemas.microsoft.com/office/powerpoint/2010/main" val="237587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8D47C-2658-DB4D-AF33-785C5E001A73}"/>
              </a:ext>
            </a:extLst>
          </p:cNvPr>
          <p:cNvSpPr>
            <a:spLocks noGrp="1"/>
          </p:cNvSpPr>
          <p:nvPr>
            <p:ph type="title"/>
          </p:nvPr>
        </p:nvSpPr>
        <p:spPr/>
        <p:txBody>
          <a:bodyPr/>
          <a:lstStyle/>
          <a:p>
            <a:r>
              <a:rPr lang="en-US" dirty="0"/>
              <a:t>Choosing Hyperparameters</a:t>
            </a:r>
          </a:p>
        </p:txBody>
      </p:sp>
      <p:sp>
        <p:nvSpPr>
          <p:cNvPr id="4" name="Google Shape;525;p56">
            <a:extLst>
              <a:ext uri="{FF2B5EF4-FFF2-40B4-BE49-F238E27FC236}">
                <a16:creationId xmlns:a16="http://schemas.microsoft.com/office/drawing/2014/main" id="{D6B66517-9EB6-B846-80C4-310FCC272B59}"/>
              </a:ext>
            </a:extLst>
          </p:cNvPr>
          <p:cNvSpPr/>
          <p:nvPr/>
        </p:nvSpPr>
        <p:spPr>
          <a:xfrm>
            <a:off x="2236666" y="1424780"/>
            <a:ext cx="7782073"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Your Dataset</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 name="Google Shape;526;p56">
            <a:extLst>
              <a:ext uri="{FF2B5EF4-FFF2-40B4-BE49-F238E27FC236}">
                <a16:creationId xmlns:a16="http://schemas.microsoft.com/office/drawing/2014/main" id="{2D2232C1-CF99-9D44-99BC-F7E73870DADC}"/>
              </a:ext>
            </a:extLst>
          </p:cNvPr>
          <p:cNvSpPr/>
          <p:nvPr/>
        </p:nvSpPr>
        <p:spPr>
          <a:xfrm>
            <a:off x="8212608" y="3291049"/>
            <a:ext cx="1806130" cy="393497"/>
          </a:xfrm>
          <a:prstGeom prst="rect">
            <a:avLst/>
          </a:prstGeom>
          <a:solidFill>
            <a:schemeClr val="accent6">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test</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Google Shape;527;p56">
            <a:extLst>
              <a:ext uri="{FF2B5EF4-FFF2-40B4-BE49-F238E27FC236}">
                <a16:creationId xmlns:a16="http://schemas.microsoft.com/office/drawing/2014/main" id="{D6F015DD-0BEE-BA41-B3F8-7C03D99A05B2}"/>
              </a:ext>
            </a:extLst>
          </p:cNvPr>
          <p:cNvSpPr/>
          <p:nvPr/>
        </p:nvSpPr>
        <p:spPr>
          <a:xfrm>
            <a:off x="2236666" y="3291049"/>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dirty="0">
                <a:ln>
                  <a:noFill/>
                </a:ln>
                <a:solidFill>
                  <a:prstClr val="black"/>
                </a:solidFill>
                <a:effectLst/>
                <a:uLnTx/>
                <a:uFillTx/>
                <a:latin typeface="Arial" panose="020B0604020202020204"/>
                <a:ea typeface="+mn-ea"/>
                <a:cs typeface="+mn-cs"/>
              </a:rPr>
              <a:t>fold 1</a:t>
            </a:r>
            <a:endParaRPr kumimoji="0" sz="1799"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7" name="Google Shape;528;p56">
            <a:extLst>
              <a:ext uri="{FF2B5EF4-FFF2-40B4-BE49-F238E27FC236}">
                <a16:creationId xmlns:a16="http://schemas.microsoft.com/office/drawing/2014/main" id="{5EF55324-5651-7940-99CA-DF57BD00DA91}"/>
              </a:ext>
            </a:extLst>
          </p:cNvPr>
          <p:cNvSpPr/>
          <p:nvPr/>
        </p:nvSpPr>
        <p:spPr>
          <a:xfrm>
            <a:off x="3431854" y="3291049"/>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2</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Google Shape;529;p56">
            <a:extLst>
              <a:ext uri="{FF2B5EF4-FFF2-40B4-BE49-F238E27FC236}">
                <a16:creationId xmlns:a16="http://schemas.microsoft.com/office/drawing/2014/main" id="{717D1B1F-AA9B-A045-A65C-66598CF73A8E}"/>
              </a:ext>
            </a:extLst>
          </p:cNvPr>
          <p:cNvSpPr/>
          <p:nvPr/>
        </p:nvSpPr>
        <p:spPr>
          <a:xfrm>
            <a:off x="4627042" y="3291049"/>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3</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oogle Shape;530;p56">
            <a:extLst>
              <a:ext uri="{FF2B5EF4-FFF2-40B4-BE49-F238E27FC236}">
                <a16:creationId xmlns:a16="http://schemas.microsoft.com/office/drawing/2014/main" id="{7542092A-F884-9745-A298-2F8218CB2CBE}"/>
              </a:ext>
            </a:extLst>
          </p:cNvPr>
          <p:cNvSpPr/>
          <p:nvPr/>
        </p:nvSpPr>
        <p:spPr>
          <a:xfrm>
            <a:off x="5822231" y="3291049"/>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4</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Google Shape;531;p56">
            <a:extLst>
              <a:ext uri="{FF2B5EF4-FFF2-40B4-BE49-F238E27FC236}">
                <a16:creationId xmlns:a16="http://schemas.microsoft.com/office/drawing/2014/main" id="{36C2CCD7-FB5A-6140-94E0-6363EAD2E521}"/>
              </a:ext>
            </a:extLst>
          </p:cNvPr>
          <p:cNvSpPr/>
          <p:nvPr/>
        </p:nvSpPr>
        <p:spPr>
          <a:xfrm>
            <a:off x="7017420" y="3291049"/>
            <a:ext cx="1195189" cy="393497"/>
          </a:xfrm>
          <a:prstGeom prst="rect">
            <a:avLst/>
          </a:prstGeom>
          <a:solidFill>
            <a:srgbClr val="E9CAFF"/>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5</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Google Shape;532;p56">
            <a:extLst>
              <a:ext uri="{FF2B5EF4-FFF2-40B4-BE49-F238E27FC236}">
                <a16:creationId xmlns:a16="http://schemas.microsoft.com/office/drawing/2014/main" id="{F4EB9FFA-02C0-5545-9236-5953E2E0F404}"/>
              </a:ext>
            </a:extLst>
          </p:cNvPr>
          <p:cNvSpPr txBox="1"/>
          <p:nvPr/>
        </p:nvSpPr>
        <p:spPr>
          <a:xfrm>
            <a:off x="2236666" y="2231247"/>
            <a:ext cx="7046569" cy="913489"/>
          </a:xfrm>
          <a:prstGeom prst="rect">
            <a:avLst/>
          </a:prstGeom>
          <a:noFill/>
          <a:ln>
            <a:noFill/>
          </a:ln>
        </p:spPr>
        <p:txBody>
          <a:bodyPr spcFirstLastPara="1" wrap="square" lIns="91401" tIns="91401" rIns="91401" bIns="9140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Idea #4</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Cross-Validation</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Split data into </a:t>
            </a: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folds</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try each fold as validation and average the results</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 name="Google Shape;533;p56">
            <a:extLst>
              <a:ext uri="{FF2B5EF4-FFF2-40B4-BE49-F238E27FC236}">
                <a16:creationId xmlns:a16="http://schemas.microsoft.com/office/drawing/2014/main" id="{00A9ED9A-8644-284E-9A2A-2FB56FA83B22}"/>
              </a:ext>
            </a:extLst>
          </p:cNvPr>
          <p:cNvSpPr/>
          <p:nvPr/>
        </p:nvSpPr>
        <p:spPr>
          <a:xfrm>
            <a:off x="8212608" y="3830858"/>
            <a:ext cx="1806130" cy="393497"/>
          </a:xfrm>
          <a:prstGeom prst="rect">
            <a:avLst/>
          </a:prstGeom>
          <a:solidFill>
            <a:schemeClr val="accent6">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test</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534;p56">
            <a:extLst>
              <a:ext uri="{FF2B5EF4-FFF2-40B4-BE49-F238E27FC236}">
                <a16:creationId xmlns:a16="http://schemas.microsoft.com/office/drawing/2014/main" id="{8698B73B-256A-924E-BE82-5AAE5BAF7F1E}"/>
              </a:ext>
            </a:extLst>
          </p:cNvPr>
          <p:cNvSpPr/>
          <p:nvPr/>
        </p:nvSpPr>
        <p:spPr>
          <a:xfrm>
            <a:off x="2236666" y="3830858"/>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1</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Google Shape;535;p56">
            <a:extLst>
              <a:ext uri="{FF2B5EF4-FFF2-40B4-BE49-F238E27FC236}">
                <a16:creationId xmlns:a16="http://schemas.microsoft.com/office/drawing/2014/main" id="{1A8957E1-3816-524E-A4BA-52D228EB8F53}"/>
              </a:ext>
            </a:extLst>
          </p:cNvPr>
          <p:cNvSpPr/>
          <p:nvPr/>
        </p:nvSpPr>
        <p:spPr>
          <a:xfrm>
            <a:off x="3431854" y="3830858"/>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2</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Google Shape;536;p56">
            <a:extLst>
              <a:ext uri="{FF2B5EF4-FFF2-40B4-BE49-F238E27FC236}">
                <a16:creationId xmlns:a16="http://schemas.microsoft.com/office/drawing/2014/main" id="{AE54E28C-8EBA-E243-BBE6-BA94B64ED829}"/>
              </a:ext>
            </a:extLst>
          </p:cNvPr>
          <p:cNvSpPr/>
          <p:nvPr/>
        </p:nvSpPr>
        <p:spPr>
          <a:xfrm>
            <a:off x="4627042" y="3830858"/>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3</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Google Shape;537;p56">
            <a:extLst>
              <a:ext uri="{FF2B5EF4-FFF2-40B4-BE49-F238E27FC236}">
                <a16:creationId xmlns:a16="http://schemas.microsoft.com/office/drawing/2014/main" id="{42F0604B-B097-3742-AC05-3DA5211AD23D}"/>
              </a:ext>
            </a:extLst>
          </p:cNvPr>
          <p:cNvSpPr/>
          <p:nvPr/>
        </p:nvSpPr>
        <p:spPr>
          <a:xfrm>
            <a:off x="5822231" y="3830858"/>
            <a:ext cx="1195189" cy="393497"/>
          </a:xfrm>
          <a:prstGeom prst="rect">
            <a:avLst/>
          </a:prstGeom>
          <a:solidFill>
            <a:srgbClr val="E9CAFF"/>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4</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 name="Google Shape;538;p56">
            <a:extLst>
              <a:ext uri="{FF2B5EF4-FFF2-40B4-BE49-F238E27FC236}">
                <a16:creationId xmlns:a16="http://schemas.microsoft.com/office/drawing/2014/main" id="{2FD3FB2D-2207-C741-ABF4-13D836375BB7}"/>
              </a:ext>
            </a:extLst>
          </p:cNvPr>
          <p:cNvSpPr/>
          <p:nvPr/>
        </p:nvSpPr>
        <p:spPr>
          <a:xfrm>
            <a:off x="7017420" y="3830858"/>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5</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Google Shape;539;p56">
            <a:extLst>
              <a:ext uri="{FF2B5EF4-FFF2-40B4-BE49-F238E27FC236}">
                <a16:creationId xmlns:a16="http://schemas.microsoft.com/office/drawing/2014/main" id="{72B60D98-DB27-C54D-9DAA-C5A67D92E5A7}"/>
              </a:ext>
            </a:extLst>
          </p:cNvPr>
          <p:cNvSpPr/>
          <p:nvPr/>
        </p:nvSpPr>
        <p:spPr>
          <a:xfrm>
            <a:off x="8212608" y="4370668"/>
            <a:ext cx="1806130" cy="393497"/>
          </a:xfrm>
          <a:prstGeom prst="rect">
            <a:avLst/>
          </a:prstGeom>
          <a:solidFill>
            <a:schemeClr val="accent6">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test</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 name="Google Shape;540;p56">
            <a:extLst>
              <a:ext uri="{FF2B5EF4-FFF2-40B4-BE49-F238E27FC236}">
                <a16:creationId xmlns:a16="http://schemas.microsoft.com/office/drawing/2014/main" id="{C2F97070-1C5F-1F45-B1D8-3D5760B1A919}"/>
              </a:ext>
            </a:extLst>
          </p:cNvPr>
          <p:cNvSpPr/>
          <p:nvPr/>
        </p:nvSpPr>
        <p:spPr>
          <a:xfrm>
            <a:off x="2236666" y="4370668"/>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1</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Google Shape;541;p56">
            <a:extLst>
              <a:ext uri="{FF2B5EF4-FFF2-40B4-BE49-F238E27FC236}">
                <a16:creationId xmlns:a16="http://schemas.microsoft.com/office/drawing/2014/main" id="{7D80718F-118A-2C4A-9C35-6C27571EC006}"/>
              </a:ext>
            </a:extLst>
          </p:cNvPr>
          <p:cNvSpPr/>
          <p:nvPr/>
        </p:nvSpPr>
        <p:spPr>
          <a:xfrm>
            <a:off x="3431854" y="4370668"/>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2</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 name="Google Shape;542;p56">
            <a:extLst>
              <a:ext uri="{FF2B5EF4-FFF2-40B4-BE49-F238E27FC236}">
                <a16:creationId xmlns:a16="http://schemas.microsoft.com/office/drawing/2014/main" id="{21B56CCE-9DCE-EC43-9EF0-B7ED0052C82B}"/>
              </a:ext>
            </a:extLst>
          </p:cNvPr>
          <p:cNvSpPr/>
          <p:nvPr/>
        </p:nvSpPr>
        <p:spPr>
          <a:xfrm>
            <a:off x="4627042" y="4370668"/>
            <a:ext cx="1195189" cy="393497"/>
          </a:xfrm>
          <a:prstGeom prst="rect">
            <a:avLst/>
          </a:prstGeom>
          <a:solidFill>
            <a:srgbClr val="E9CAFF"/>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3</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Google Shape;543;p56">
            <a:extLst>
              <a:ext uri="{FF2B5EF4-FFF2-40B4-BE49-F238E27FC236}">
                <a16:creationId xmlns:a16="http://schemas.microsoft.com/office/drawing/2014/main" id="{91CBB967-4C56-9945-80CA-3288741D47A8}"/>
              </a:ext>
            </a:extLst>
          </p:cNvPr>
          <p:cNvSpPr/>
          <p:nvPr/>
        </p:nvSpPr>
        <p:spPr>
          <a:xfrm>
            <a:off x="5822231" y="4370668"/>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4</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Google Shape;544;p56">
            <a:extLst>
              <a:ext uri="{FF2B5EF4-FFF2-40B4-BE49-F238E27FC236}">
                <a16:creationId xmlns:a16="http://schemas.microsoft.com/office/drawing/2014/main" id="{07AE1D3F-D74C-5440-BE34-6145F22CEDBC}"/>
              </a:ext>
            </a:extLst>
          </p:cNvPr>
          <p:cNvSpPr/>
          <p:nvPr/>
        </p:nvSpPr>
        <p:spPr>
          <a:xfrm>
            <a:off x="7017420" y="4370668"/>
            <a:ext cx="1195189"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fold 5</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Google Shape;545;p56">
            <a:extLst>
              <a:ext uri="{FF2B5EF4-FFF2-40B4-BE49-F238E27FC236}">
                <a16:creationId xmlns:a16="http://schemas.microsoft.com/office/drawing/2014/main" id="{618CBA99-594D-D942-B8A4-8214F7E2750B}"/>
              </a:ext>
            </a:extLst>
          </p:cNvPr>
          <p:cNvSpPr txBox="1"/>
          <p:nvPr/>
        </p:nvSpPr>
        <p:spPr>
          <a:xfrm>
            <a:off x="2236666" y="5094363"/>
            <a:ext cx="6802919" cy="974018"/>
          </a:xfrm>
          <a:prstGeom prst="rect">
            <a:avLst/>
          </a:prstGeom>
          <a:noFill/>
          <a:ln>
            <a:noFill/>
          </a:ln>
        </p:spPr>
        <p:txBody>
          <a:bodyPr spcFirstLastPara="1" wrap="square" lIns="91401" tIns="91401" rIns="91401" bIns="9140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Useful for small datasets, but </a:t>
            </a: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(unfortunately) </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not used too frequently in deep learning</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987834E8-49A8-C349-90DB-B2FDD2CD89C3}"/>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Arial" panose="020B0604020202020204"/>
                <a:ea typeface="+mn-ea"/>
                <a:cs typeface="+mn-cs"/>
              </a:rPr>
              <a:t>Fouhey</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&amp; J Johnson</a:t>
            </a:r>
          </a:p>
        </p:txBody>
      </p:sp>
    </p:spTree>
    <p:extLst>
      <p:ext uri="{BB962C8B-B14F-4D97-AF65-F5344CB8AC3E}">
        <p14:creationId xmlns:p14="http://schemas.microsoft.com/office/powerpoint/2010/main" val="260283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59B7-3613-EC42-9375-D3DF740A707B}"/>
              </a:ext>
            </a:extLst>
          </p:cNvPr>
          <p:cNvSpPr>
            <a:spLocks noGrp="1"/>
          </p:cNvSpPr>
          <p:nvPr>
            <p:ph type="title"/>
          </p:nvPr>
        </p:nvSpPr>
        <p:spPr/>
        <p:txBody>
          <a:bodyPr>
            <a:normAutofit/>
          </a:bodyPr>
          <a:lstStyle/>
          <a:p>
            <a:r>
              <a:rPr lang="en-US" dirty="0"/>
              <a:t>Image Classification: Core Vision Task</a:t>
            </a:r>
          </a:p>
        </p:txBody>
      </p:sp>
      <p:cxnSp>
        <p:nvCxnSpPr>
          <p:cNvPr id="16" name="Google Shape;114;p20">
            <a:extLst>
              <a:ext uri="{FF2B5EF4-FFF2-40B4-BE49-F238E27FC236}">
                <a16:creationId xmlns:a16="http://schemas.microsoft.com/office/drawing/2014/main" id="{7AE832FA-44C5-CB4E-9B09-FA163D9CBE1A}"/>
              </a:ext>
            </a:extLst>
          </p:cNvPr>
          <p:cNvCxnSpPr>
            <a:cxnSpLocks/>
          </p:cNvCxnSpPr>
          <p:nvPr/>
        </p:nvCxnSpPr>
        <p:spPr>
          <a:xfrm>
            <a:off x="5733070" y="3603310"/>
            <a:ext cx="1088487" cy="0"/>
          </a:xfrm>
          <a:prstGeom prst="straightConnector1">
            <a:avLst/>
          </a:prstGeom>
          <a:noFill/>
          <a:ln w="63500" cap="flat" cmpd="sng">
            <a:solidFill>
              <a:srgbClr val="000000"/>
            </a:solidFill>
            <a:prstDash val="solid"/>
            <a:round/>
            <a:headEnd type="none" w="med" len="med"/>
            <a:tailEnd type="triangle" w="med" len="med"/>
          </a:ln>
        </p:spPr>
      </p:cxnSp>
      <p:sp>
        <p:nvSpPr>
          <p:cNvPr id="17" name="Google Shape;115;p20">
            <a:extLst>
              <a:ext uri="{FF2B5EF4-FFF2-40B4-BE49-F238E27FC236}">
                <a16:creationId xmlns:a16="http://schemas.microsoft.com/office/drawing/2014/main" id="{8EE60EE7-7046-304B-BCEC-A74322D043EB}"/>
              </a:ext>
            </a:extLst>
          </p:cNvPr>
          <p:cNvSpPr txBox="1"/>
          <p:nvPr/>
        </p:nvSpPr>
        <p:spPr>
          <a:xfrm>
            <a:off x="7346259" y="2211510"/>
            <a:ext cx="1393991" cy="2783600"/>
          </a:xfrm>
          <a:prstGeom prst="rect">
            <a:avLst/>
          </a:prstGeom>
          <a:noFill/>
          <a:ln>
            <a:noFill/>
          </a:ln>
        </p:spPr>
        <p:txBody>
          <a:bodyPr spcFirstLastPara="1" wrap="square" lIns="121868" tIns="121868" rIns="121868" bIns="121868"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99" b="0" i="0" u="none" strike="noStrike" kern="1200" cap="none" spc="0" normalizeH="0" baseline="0" noProof="0" dirty="0">
                <a:ln>
                  <a:noFill/>
                </a:ln>
                <a:solidFill>
                  <a:prstClr val="black"/>
                </a:solidFill>
                <a:effectLst/>
                <a:uLnTx/>
                <a:uFillTx/>
                <a:latin typeface="Arial" panose="020B0604020202020204"/>
                <a:ea typeface="+mn-ea"/>
                <a:cs typeface="+mn-cs"/>
              </a:rPr>
              <a:t>cat</a:t>
            </a:r>
            <a:br>
              <a:rPr kumimoji="0" lang="en-US" sz="3199" b="0" i="0" u="none" strike="noStrike" kern="1200" cap="none" spc="0" normalizeH="0" baseline="0" noProof="0" dirty="0">
                <a:ln>
                  <a:noFill/>
                </a:ln>
                <a:solidFill>
                  <a:prstClr val="black"/>
                </a:solidFill>
                <a:effectLst/>
                <a:uLnTx/>
                <a:uFillTx/>
                <a:latin typeface="Arial" panose="020B0604020202020204"/>
                <a:ea typeface="+mn-ea"/>
                <a:cs typeface="+mn-cs"/>
              </a:rPr>
            </a:br>
            <a:r>
              <a:rPr kumimoji="0" lang="en-US" sz="3199" b="0" i="0" u="none" strike="noStrike" kern="1200" cap="none" spc="0" normalizeH="0" baseline="0" noProof="0" dirty="0">
                <a:ln>
                  <a:noFill/>
                </a:ln>
                <a:solidFill>
                  <a:prstClr val="white">
                    <a:lumMod val="75000"/>
                  </a:prstClr>
                </a:solidFill>
                <a:effectLst/>
                <a:uLnTx/>
                <a:uFillTx/>
                <a:latin typeface="Arial" panose="020B0604020202020204"/>
                <a:ea typeface="+mn-ea"/>
                <a:cs typeface="+mn-cs"/>
              </a:rPr>
              <a:t>bird</a:t>
            </a:r>
            <a:br>
              <a:rPr kumimoji="0" lang="en-US" sz="3199" b="0" i="0" u="none" strike="noStrike" kern="1200" cap="none" spc="0" normalizeH="0" baseline="0" noProof="0" dirty="0">
                <a:ln>
                  <a:noFill/>
                </a:ln>
                <a:solidFill>
                  <a:prstClr val="white">
                    <a:lumMod val="75000"/>
                  </a:prstClr>
                </a:solidFill>
                <a:effectLst/>
                <a:uLnTx/>
                <a:uFillTx/>
                <a:latin typeface="Arial" panose="020B0604020202020204"/>
                <a:ea typeface="+mn-ea"/>
                <a:cs typeface="+mn-cs"/>
              </a:rPr>
            </a:br>
            <a:r>
              <a:rPr kumimoji="0" lang="en-US" sz="3199" b="0" i="0" u="none" strike="noStrike" kern="1200" cap="none" spc="0" normalizeH="0" baseline="0" noProof="0" dirty="0">
                <a:ln>
                  <a:noFill/>
                </a:ln>
                <a:solidFill>
                  <a:prstClr val="white">
                    <a:lumMod val="75000"/>
                  </a:prstClr>
                </a:solidFill>
                <a:effectLst/>
                <a:uLnTx/>
                <a:uFillTx/>
                <a:latin typeface="Arial" panose="020B0604020202020204"/>
                <a:ea typeface="+mn-ea"/>
                <a:cs typeface="+mn-cs"/>
              </a:rPr>
              <a:t>deer</a:t>
            </a:r>
            <a:br>
              <a:rPr kumimoji="0" lang="en-US" sz="3199" b="0" i="0" u="none" strike="noStrike" kern="1200" cap="none" spc="0" normalizeH="0" baseline="0" noProof="0" dirty="0">
                <a:ln>
                  <a:noFill/>
                </a:ln>
                <a:solidFill>
                  <a:prstClr val="white">
                    <a:lumMod val="75000"/>
                  </a:prstClr>
                </a:solidFill>
                <a:effectLst/>
                <a:uLnTx/>
                <a:uFillTx/>
                <a:latin typeface="Arial" panose="020B0604020202020204"/>
                <a:ea typeface="+mn-ea"/>
                <a:cs typeface="+mn-cs"/>
              </a:rPr>
            </a:br>
            <a:r>
              <a:rPr kumimoji="0" lang="en-US" sz="3199" b="0" i="0" u="none" strike="noStrike" kern="1200" cap="none" spc="0" normalizeH="0" baseline="0" noProof="0" dirty="0">
                <a:ln>
                  <a:noFill/>
                </a:ln>
                <a:solidFill>
                  <a:prstClr val="white">
                    <a:lumMod val="75000"/>
                  </a:prstClr>
                </a:solidFill>
                <a:effectLst/>
                <a:uLnTx/>
                <a:uFillTx/>
                <a:latin typeface="Arial" panose="020B0604020202020204"/>
                <a:ea typeface="+mn-ea"/>
                <a:cs typeface="+mn-cs"/>
              </a:rPr>
              <a:t>dog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99" b="0" i="0" u="none" strike="noStrike" kern="1200" cap="none" spc="0" normalizeH="0" baseline="0" noProof="0" dirty="0">
                <a:ln>
                  <a:noFill/>
                </a:ln>
                <a:solidFill>
                  <a:prstClr val="white">
                    <a:lumMod val="75000"/>
                  </a:prstClr>
                </a:solidFill>
                <a:effectLst/>
                <a:uLnTx/>
                <a:uFillTx/>
                <a:latin typeface="Arial" panose="020B0604020202020204"/>
                <a:ea typeface="+mn-ea"/>
                <a:cs typeface="+mn-cs"/>
              </a:rPr>
              <a:t>truck</a:t>
            </a:r>
            <a:endParaRPr kumimoji="0" sz="3199" b="0" i="0" u="none" strike="noStrike" kern="1200" cap="none" spc="0" normalizeH="0" baseline="0" noProof="0" dirty="0">
              <a:ln>
                <a:noFill/>
              </a:ln>
              <a:solidFill>
                <a:prstClr val="white">
                  <a:lumMod val="75000"/>
                </a:prstClr>
              </a:solidFill>
              <a:effectLst/>
              <a:uLnTx/>
              <a:uFillTx/>
              <a:latin typeface="Arial" panose="020B0604020202020204"/>
              <a:ea typeface="+mn-ea"/>
              <a:cs typeface="+mn-cs"/>
            </a:endParaRPr>
          </a:p>
        </p:txBody>
      </p:sp>
      <p:sp>
        <p:nvSpPr>
          <p:cNvPr id="18" name="Google Shape;116;p20">
            <a:extLst>
              <a:ext uri="{FF2B5EF4-FFF2-40B4-BE49-F238E27FC236}">
                <a16:creationId xmlns:a16="http://schemas.microsoft.com/office/drawing/2014/main" id="{F6A027D5-08D8-3C49-9F94-FEF29E3BEF04}"/>
              </a:ext>
            </a:extLst>
          </p:cNvPr>
          <p:cNvSpPr txBox="1"/>
          <p:nvPr/>
        </p:nvSpPr>
        <p:spPr>
          <a:xfrm>
            <a:off x="6118980" y="1174212"/>
            <a:ext cx="3848548" cy="919751"/>
          </a:xfrm>
          <a:prstGeom prst="rect">
            <a:avLst/>
          </a:prstGeom>
          <a:noFill/>
          <a:ln>
            <a:noFill/>
          </a:ln>
        </p:spPr>
        <p:txBody>
          <a:bodyPr spcFirstLastPara="1" wrap="square" lIns="121868" tIns="121868" rIns="121868" bIns="121868"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dirty="0">
                <a:ln>
                  <a:noFill/>
                </a:ln>
                <a:solidFill>
                  <a:prstClr val="black"/>
                </a:solidFill>
                <a:effectLst/>
                <a:uLnTx/>
                <a:uFillTx/>
                <a:latin typeface="Arial" panose="020B0604020202020204"/>
                <a:ea typeface="+mn-ea"/>
                <a:cs typeface="+mn-cs"/>
              </a:rPr>
              <a:t>Output</a:t>
            </a:r>
            <a:r>
              <a:rPr kumimoji="0" lang="en-US" sz="2399" b="0" i="0" u="none" strike="noStrike" kern="1200" cap="none" spc="0" normalizeH="0" baseline="0" noProof="0" dirty="0">
                <a:ln>
                  <a:noFill/>
                </a:ln>
                <a:solidFill>
                  <a:prstClr val="black"/>
                </a:solidFill>
                <a:effectLst/>
                <a:uLnTx/>
                <a:uFillTx/>
                <a:latin typeface="Arial" panose="020B0604020202020204"/>
                <a:ea typeface="+mn-ea"/>
                <a:cs typeface="+mn-cs"/>
              </a:rPr>
              <a:t>: Assign image to one of a fixed set of categories</a:t>
            </a:r>
            <a:endParaRPr kumimoji="0" sz="2399"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9" name="Google Shape;117;p20">
            <a:extLst>
              <a:ext uri="{FF2B5EF4-FFF2-40B4-BE49-F238E27FC236}">
                <a16:creationId xmlns:a16="http://schemas.microsoft.com/office/drawing/2014/main" id="{253E68D8-EF71-3542-A302-7475E1979F52}"/>
              </a:ext>
            </a:extLst>
          </p:cNvPr>
          <p:cNvSpPr txBox="1"/>
          <p:nvPr/>
        </p:nvSpPr>
        <p:spPr>
          <a:xfrm>
            <a:off x="3027593" y="5472055"/>
            <a:ext cx="1504808" cy="292724"/>
          </a:xfrm>
          <a:prstGeom prst="rect">
            <a:avLst/>
          </a:prstGeom>
          <a:noFill/>
          <a:ln>
            <a:noFill/>
          </a:ln>
        </p:spPr>
        <p:txBody>
          <a:bodyPr spcFirstLastPara="1" wrap="square" lIns="121868" tIns="121868" rIns="121868" bIns="121868"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800" b="0" i="0" u="sng" strike="noStrike" kern="1200" cap="none" spc="0" normalizeH="0" baseline="0" noProof="0">
                <a:ln>
                  <a:noFill/>
                </a:ln>
                <a:solidFill>
                  <a:prstClr val="white">
                    <a:lumMod val="75000"/>
                  </a:prstClr>
                </a:solidFill>
                <a:effectLst/>
                <a:uLnTx/>
                <a:uFillTx/>
                <a:latin typeface="Arial" panose="020B0604020202020204"/>
                <a:ea typeface="+mn-ea"/>
                <a:cs typeface="+mn-cs"/>
                <a:hlinkClick r:id="rId2">
                  <a:extLst>
                    <a:ext uri="{A12FA001-AC4F-418D-AE19-62706E023703}">
                      <ahyp:hlinkClr xmlns:ahyp="http://schemas.microsoft.com/office/drawing/2018/hyperlinkcolor" val="tx"/>
                    </a:ext>
                  </a:extLst>
                </a:hlinkClick>
              </a:rPr>
              <a:t>This image</a:t>
            </a:r>
            <a:r>
              <a:rPr kumimoji="0" lang="en" sz="800" b="0" i="0" u="none" strike="noStrike" kern="1200" cap="none" spc="0" normalizeH="0" baseline="0" noProof="0">
                <a:ln>
                  <a:noFill/>
                </a:ln>
                <a:solidFill>
                  <a:prstClr val="white">
                    <a:lumMod val="75000"/>
                  </a:prstClr>
                </a:solidFill>
                <a:effectLst/>
                <a:uLnTx/>
                <a:uFillTx/>
                <a:latin typeface="Arial" panose="020B0604020202020204"/>
                <a:ea typeface="+mn-ea"/>
                <a:cs typeface="+mn-cs"/>
              </a:rPr>
              <a:t> by </a:t>
            </a:r>
            <a:r>
              <a:rPr kumimoji="0" lang="en" sz="800" b="0" i="0" u="sng" strike="noStrike" kern="1200" cap="none" spc="0" normalizeH="0" baseline="0" noProof="0">
                <a:ln>
                  <a:noFill/>
                </a:ln>
                <a:solidFill>
                  <a:prstClr val="white">
                    <a:lumMod val="75000"/>
                  </a:prstClr>
                </a:solidFill>
                <a:effectLst/>
                <a:uLnTx/>
                <a:uFillTx/>
                <a:latin typeface="Arial" panose="020B0604020202020204"/>
                <a:ea typeface="+mn-ea"/>
                <a:cs typeface="+mn-cs"/>
                <a:hlinkClick r:id="rId3">
                  <a:extLst>
                    <a:ext uri="{A12FA001-AC4F-418D-AE19-62706E023703}">
                      <ahyp:hlinkClr xmlns:ahyp="http://schemas.microsoft.com/office/drawing/2018/hyperlinkcolor" val="tx"/>
                    </a:ext>
                  </a:extLst>
                </a:hlinkClick>
              </a:rPr>
              <a:t>Nikita</a:t>
            </a:r>
            <a:r>
              <a:rPr kumimoji="0" lang="en" sz="800" b="0" i="0" u="none" strike="noStrike" kern="1200" cap="none" spc="0" normalizeH="0" baseline="0" noProof="0">
                <a:ln>
                  <a:noFill/>
                </a:ln>
                <a:solidFill>
                  <a:prstClr val="white">
                    <a:lumMod val="75000"/>
                  </a:prstClr>
                </a:solidFill>
                <a:effectLst/>
                <a:uLnTx/>
                <a:uFillTx/>
                <a:latin typeface="Arial" panose="020B0604020202020204"/>
                <a:ea typeface="+mn-ea"/>
                <a:cs typeface="+mn-cs"/>
              </a:rPr>
              <a:t> is licensed under </a:t>
            </a:r>
            <a:r>
              <a:rPr kumimoji="0" lang="en" sz="800" b="0" i="0" u="sng" strike="noStrike" kern="1200" cap="none" spc="0" normalizeH="0" baseline="0" noProof="0">
                <a:ln>
                  <a:noFill/>
                </a:ln>
                <a:solidFill>
                  <a:prstClr val="white">
                    <a:lumMod val="75000"/>
                  </a:prstClr>
                </a:solidFill>
                <a:effectLst/>
                <a:uLnTx/>
                <a:uFillTx/>
                <a:latin typeface="Arial" panose="020B0604020202020204"/>
                <a:ea typeface="+mn-ea"/>
                <a:cs typeface="+mn-cs"/>
                <a:hlinkClick r:id="rId4">
                  <a:extLst>
                    <a:ext uri="{A12FA001-AC4F-418D-AE19-62706E023703}">
                      <ahyp:hlinkClr xmlns:ahyp="http://schemas.microsoft.com/office/drawing/2018/hyperlinkcolor" val="tx"/>
                    </a:ext>
                  </a:extLst>
                </a:hlinkClick>
              </a:rPr>
              <a:t>CC-BY 2.0</a:t>
            </a:r>
            <a:endParaRPr kumimoji="0" sz="800" b="0" i="0" u="none" strike="noStrike" kern="1200" cap="none" spc="0" normalizeH="0" baseline="0" noProof="0">
              <a:ln>
                <a:noFill/>
              </a:ln>
              <a:solidFill>
                <a:prstClr val="white">
                  <a:lumMod val="75000"/>
                </a:prstClr>
              </a:solidFill>
              <a:effectLst/>
              <a:uLnTx/>
              <a:uFillTx/>
              <a:latin typeface="Arial" panose="020B0604020202020204"/>
              <a:ea typeface="+mn-ea"/>
              <a:cs typeface="+mn-cs"/>
            </a:endParaRPr>
          </a:p>
        </p:txBody>
      </p:sp>
      <p:pic>
        <p:nvPicPr>
          <p:cNvPr id="20" name="Google Shape;118;p20">
            <a:extLst>
              <a:ext uri="{FF2B5EF4-FFF2-40B4-BE49-F238E27FC236}">
                <a16:creationId xmlns:a16="http://schemas.microsoft.com/office/drawing/2014/main" id="{9C047AEF-00F3-0B4A-9EF8-F15D37F82DA4}"/>
              </a:ext>
            </a:extLst>
          </p:cNvPr>
          <p:cNvPicPr preferRelativeResize="0"/>
          <p:nvPr/>
        </p:nvPicPr>
        <p:blipFill rotWithShape="1">
          <a:blip r:embed="rId5">
            <a:alphaModFix/>
          </a:blip>
          <a:srcRect t="13186"/>
          <a:stretch/>
        </p:blipFill>
        <p:spPr>
          <a:xfrm>
            <a:off x="2432487" y="1734580"/>
            <a:ext cx="2695031" cy="3737460"/>
          </a:xfrm>
          <a:prstGeom prst="rect">
            <a:avLst/>
          </a:prstGeom>
          <a:noFill/>
          <a:ln>
            <a:noFill/>
          </a:ln>
        </p:spPr>
      </p:pic>
      <p:sp>
        <p:nvSpPr>
          <p:cNvPr id="21" name="TextBox 20">
            <a:extLst>
              <a:ext uri="{FF2B5EF4-FFF2-40B4-BE49-F238E27FC236}">
                <a16:creationId xmlns:a16="http://schemas.microsoft.com/office/drawing/2014/main" id="{50611158-1DE5-6C46-90BE-2F8D85E3D1FC}"/>
              </a:ext>
            </a:extLst>
          </p:cNvPr>
          <p:cNvSpPr txBox="1"/>
          <p:nvPr/>
        </p:nvSpPr>
        <p:spPr>
          <a:xfrm>
            <a:off x="2757762" y="1174211"/>
            <a:ext cx="224292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a:ea typeface="+mn-ea"/>
                <a:cs typeface="+mn-cs"/>
              </a:rPr>
              <a:t>Input</a:t>
            </a:r>
            <a:r>
              <a:rPr kumimoji="0" lang="en-US" sz="2800" b="0" i="0" u="none" strike="noStrike" kern="1200" cap="none" spc="0" normalizeH="0" baseline="0" noProof="0">
                <a:ln>
                  <a:noFill/>
                </a:ln>
                <a:solidFill>
                  <a:prstClr val="black"/>
                </a:solidFill>
                <a:effectLst/>
                <a:uLnTx/>
                <a:uFillTx/>
                <a:latin typeface="Arial" panose="020B0604020202020204"/>
                <a:ea typeface="+mn-ea"/>
                <a:cs typeface="+mn-cs"/>
              </a:rPr>
              <a:t>: image</a:t>
            </a:r>
            <a:endParaRPr kumimoji="0" lang="en-US" sz="2800" b="1"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4258F69B-D322-894F-BB22-90AEB6B81785}"/>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Arial" panose="020B0604020202020204"/>
                <a:ea typeface="+mn-ea"/>
                <a:cs typeface="+mn-cs"/>
              </a:rPr>
              <a:t>Fouhey</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&amp; J Johnson</a:t>
            </a:r>
          </a:p>
        </p:txBody>
      </p:sp>
    </p:spTree>
    <p:extLst>
      <p:ext uri="{BB962C8B-B14F-4D97-AF65-F5344CB8AC3E}">
        <p14:creationId xmlns:p14="http://schemas.microsoft.com/office/powerpoint/2010/main" val="532245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6AF7-23A2-A641-8D4C-B47D6896D333}"/>
              </a:ext>
            </a:extLst>
          </p:cNvPr>
          <p:cNvSpPr>
            <a:spLocks noGrp="1"/>
          </p:cNvSpPr>
          <p:nvPr>
            <p:ph type="title"/>
          </p:nvPr>
        </p:nvSpPr>
        <p:spPr/>
        <p:txBody>
          <a:bodyPr/>
          <a:lstStyle/>
          <a:p>
            <a:r>
              <a:rPr lang="en-US" dirty="0"/>
              <a:t>Linear Classifiers</a:t>
            </a:r>
          </a:p>
        </p:txBody>
      </p:sp>
      <p:grpSp>
        <p:nvGrpSpPr>
          <p:cNvPr id="5" name="Group 4">
            <a:extLst>
              <a:ext uri="{FF2B5EF4-FFF2-40B4-BE49-F238E27FC236}">
                <a16:creationId xmlns:a16="http://schemas.microsoft.com/office/drawing/2014/main" id="{14DB96FD-A764-6746-9D4A-CF217BA1F23F}"/>
              </a:ext>
            </a:extLst>
          </p:cNvPr>
          <p:cNvGrpSpPr/>
          <p:nvPr/>
        </p:nvGrpSpPr>
        <p:grpSpPr>
          <a:xfrm>
            <a:off x="1985393" y="3728908"/>
            <a:ext cx="7636338" cy="584775"/>
            <a:chOff x="461393" y="2936190"/>
            <a:chExt cx="7636338" cy="58477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FC8B4EB-5F5F-1E41-BC44-80D454F1D477}"/>
                    </a:ext>
                  </a:extLst>
                </p:cNvPr>
                <p:cNvSpPr txBox="1"/>
                <p:nvPr/>
              </p:nvSpPr>
              <p:spPr>
                <a:xfrm>
                  <a:off x="6144696" y="2936190"/>
                  <a:ext cx="1953035"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a:ln>
                                  <a:noFill/>
                                </a:ln>
                                <a:solidFill>
                                  <a:srgbClr val="C0504D"/>
                                </a:solidFill>
                                <a:effectLst/>
                                <a:uLnTx/>
                                <a:uFillTx/>
                                <a:latin typeface="Cambria Math" panose="02040503050406030204" pitchFamily="18" charset="0"/>
                                <a:ea typeface="+mn-ea"/>
                                <a:cs typeface="+mn-cs"/>
                              </a:rPr>
                            </m:ctrlPr>
                          </m:sSubPr>
                          <m:e>
                            <m:r>
                              <a:rPr kumimoji="0" lang="en-US" sz="3200" b="1" i="1" u="none" strike="noStrike" kern="1200" cap="none" spc="0" normalizeH="0" baseline="0" noProof="0">
                                <a:ln>
                                  <a:noFill/>
                                </a:ln>
                                <a:solidFill>
                                  <a:srgbClr val="C0504D"/>
                                </a:solidFill>
                                <a:effectLst/>
                                <a:uLnTx/>
                                <a:uFillTx/>
                                <a:latin typeface="Cambria Math" panose="02040503050406030204" pitchFamily="18" charset="0"/>
                                <a:ea typeface="+mn-ea"/>
                                <a:cs typeface="+mn-cs"/>
                              </a:rPr>
                              <m:t>𝒘</m:t>
                            </m:r>
                          </m:e>
                          <m:sub>
                            <m:r>
                              <a:rPr kumimoji="0" lang="en-US" sz="3200" b="0" i="1" u="none" strike="noStrike" kern="1200" cap="none" spc="0" normalizeH="0" baseline="0" noProof="0">
                                <a:ln>
                                  <a:noFill/>
                                </a:ln>
                                <a:solidFill>
                                  <a:srgbClr val="C0504D"/>
                                </a:solidFill>
                                <a:effectLst/>
                                <a:uLnTx/>
                                <a:uFillTx/>
                                <a:latin typeface="Cambria Math" panose="02040503050406030204" pitchFamily="18" charset="0"/>
                                <a:ea typeface="+mn-ea"/>
                                <a:cs typeface="+mn-cs"/>
                              </a:rPr>
                              <m:t>0</m:t>
                            </m:r>
                          </m:sub>
                        </m:s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3200" b="0"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ctrlPr>
                          </m:sSubPr>
                          <m:e>
                            <m:r>
                              <a:rPr kumimoji="0" lang="en-US" sz="3200" b="1"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t>𝒘</m:t>
                            </m:r>
                          </m:e>
                          <m:sub>
                            <m:r>
                              <a:rPr kumimoji="0" lang="en-US" sz="3200" b="0"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t>1</m:t>
                            </m:r>
                          </m:sub>
                        </m:s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32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ctrlPr>
                          </m:sSubPr>
                          <m:e>
                            <m:r>
                              <a:rPr kumimoji="0" lang="en-US" sz="3200" b="1"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𝒘</m:t>
                            </m:r>
                          </m:e>
                          <m:sub>
                            <m:r>
                              <a:rPr kumimoji="0" lang="en-US" sz="32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2</m:t>
                            </m:r>
                          </m:sub>
                        </m:sSub>
                      </m:oMath>
                    </m:oMathPara>
                  </a14:m>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6" name="TextBox 5">
                  <a:extLst>
                    <a:ext uri="{FF2B5EF4-FFF2-40B4-BE49-F238E27FC236}">
                      <a16:creationId xmlns:a16="http://schemas.microsoft.com/office/drawing/2014/main" id="{3FC8B4EB-5F5F-1E41-BC44-80D454F1D477}"/>
                    </a:ext>
                  </a:extLst>
                </p:cNvPr>
                <p:cNvSpPr txBox="1">
                  <a:spLocks noRot="1" noChangeAspect="1" noMove="1" noResize="1" noEditPoints="1" noAdjustHandles="1" noChangeArrowheads="1" noChangeShapeType="1" noTextEdit="1"/>
                </p:cNvSpPr>
                <p:nvPr/>
              </p:nvSpPr>
              <p:spPr>
                <a:xfrm>
                  <a:off x="6144696" y="2936190"/>
                  <a:ext cx="1953035" cy="492443"/>
                </a:xfrm>
                <a:prstGeom prst="rect">
                  <a:avLst/>
                </a:prstGeom>
                <a:blipFill>
                  <a:blip r:embed="rId2"/>
                  <a:stretch>
                    <a:fillRect l="-1935" b="-153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D68ED8F-BDDE-F049-A034-D1D536026981}"/>
                </a:ext>
              </a:extLst>
            </p:cNvPr>
            <p:cNvSpPr txBox="1"/>
            <p:nvPr/>
          </p:nvSpPr>
          <p:spPr>
            <a:xfrm>
              <a:off x="461393" y="2936190"/>
              <a:ext cx="59058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Model – one weight per class:</a:t>
              </a:r>
            </a:p>
          </p:txBody>
        </p:sp>
      </p:grpSp>
      <p:pic>
        <p:nvPicPr>
          <p:cNvPr id="8" name="Picture 2" descr="https://upload.wikimedia.org/wikipedia/commons/b/b6/Felis_catus-cat_on_snow.jpg">
            <a:extLst>
              <a:ext uri="{FF2B5EF4-FFF2-40B4-BE49-F238E27FC236}">
                <a16:creationId xmlns:a16="http://schemas.microsoft.com/office/drawing/2014/main" id="{B66CB1B1-73BB-4F46-8346-3D7F4066D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499" y="1831943"/>
            <a:ext cx="2495901" cy="16639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6BEF35E-BF15-5A41-B4B3-4B834CD90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3010" y="1831944"/>
            <a:ext cx="2225980" cy="1669484"/>
          </a:xfrm>
          <a:prstGeom prst="rect">
            <a:avLst/>
          </a:prstGeom>
          <a:ln>
            <a:solidFill>
              <a:schemeClr val="tx1"/>
            </a:solidFill>
          </a:ln>
        </p:spPr>
      </p:pic>
      <p:pic>
        <p:nvPicPr>
          <p:cNvPr id="10" name="Picture 9">
            <a:extLst>
              <a:ext uri="{FF2B5EF4-FFF2-40B4-BE49-F238E27FC236}">
                <a16:creationId xmlns:a16="http://schemas.microsoft.com/office/drawing/2014/main" id="{C5BD1D1E-9559-A14B-949F-65E99BEDA3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5620" y="1831943"/>
            <a:ext cx="2218579" cy="1663934"/>
          </a:xfrm>
          <a:prstGeom prst="rect">
            <a:avLst/>
          </a:prstGeom>
          <a:ln>
            <a:solidFill>
              <a:schemeClr val="tx1"/>
            </a:solidFill>
          </a:ln>
        </p:spPr>
      </p:pic>
      <p:grpSp>
        <p:nvGrpSpPr>
          <p:cNvPr id="11" name="Group 10">
            <a:extLst>
              <a:ext uri="{FF2B5EF4-FFF2-40B4-BE49-F238E27FC236}">
                <a16:creationId xmlns:a16="http://schemas.microsoft.com/office/drawing/2014/main" id="{EB6D7329-5135-2B49-BE27-97C81C5A031D}"/>
              </a:ext>
            </a:extLst>
          </p:cNvPr>
          <p:cNvGrpSpPr/>
          <p:nvPr/>
        </p:nvGrpSpPr>
        <p:grpSpPr>
          <a:xfrm>
            <a:off x="3204725" y="4221351"/>
            <a:ext cx="4694909" cy="522611"/>
            <a:chOff x="1680724" y="4519520"/>
            <a:chExt cx="4694909" cy="522611"/>
          </a:xfrm>
        </p:grpSpPr>
        <p:cxnSp>
          <p:nvCxnSpPr>
            <p:cNvPr id="12" name="Straight Arrow Connector 11">
              <a:extLst>
                <a:ext uri="{FF2B5EF4-FFF2-40B4-BE49-F238E27FC236}">
                  <a16:creationId xmlns:a16="http://schemas.microsoft.com/office/drawing/2014/main" id="{12B257F5-B2D0-6D40-A943-2A1B55C604F1}"/>
                </a:ext>
              </a:extLst>
            </p:cNvPr>
            <p:cNvCxnSpPr>
              <a:cxnSpLocks/>
            </p:cNvCxnSpPr>
            <p:nvPr/>
          </p:nvCxnSpPr>
          <p:spPr>
            <a:xfrm flipV="1">
              <a:off x="6375633" y="4519520"/>
              <a:ext cx="0" cy="28507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06B53D-EEF8-8C48-842F-3B31F6755052}"/>
                </a:ext>
              </a:extLst>
            </p:cNvPr>
            <p:cNvCxnSpPr/>
            <p:nvPr/>
          </p:nvCxnSpPr>
          <p:spPr>
            <a:xfrm flipH="1">
              <a:off x="3749879" y="4804595"/>
              <a:ext cx="262575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9E5A22-E7A0-5A4B-83E9-FD7AD7315B2F}"/>
                </a:ext>
              </a:extLst>
            </p:cNvPr>
            <p:cNvSpPr txBox="1"/>
            <p:nvPr/>
          </p:nvSpPr>
          <p:spPr>
            <a:xfrm>
              <a:off x="2273417" y="4580466"/>
              <a:ext cx="1476461"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504D"/>
                  </a:solidFill>
                  <a:effectLst/>
                  <a:uLnTx/>
                  <a:uFillTx/>
                  <a:latin typeface="Arial" panose="020B0604020202020204"/>
                  <a:ea typeface="+mn-ea"/>
                  <a:cs typeface="+mn-cs"/>
                </a:rPr>
                <a:t> big if cat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EBBD0F5-2462-F049-B87F-0D8FCE89D12E}"/>
                    </a:ext>
                  </a:extLst>
                </p:cNvPr>
                <p:cNvSpPr/>
                <p:nvPr/>
              </p:nvSpPr>
              <p:spPr>
                <a:xfrm>
                  <a:off x="1680724" y="4562482"/>
                  <a:ext cx="847027" cy="46916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mn-ea"/>
                                <a:cs typeface="+mn-cs"/>
                              </a:rPr>
                            </m:ctrlPr>
                          </m:sSubSupPr>
                          <m:e>
                            <m:r>
                              <a:rPr kumimoji="0" lang="en-US" sz="2400" b="1" i="1" u="none" strike="noStrike" kern="1200" cap="none" spc="0" normalizeH="0" baseline="0" noProof="0">
                                <a:ln>
                                  <a:noFill/>
                                </a:ln>
                                <a:solidFill>
                                  <a:srgbClr val="C0504D"/>
                                </a:solidFill>
                                <a:effectLst/>
                                <a:uLnTx/>
                                <a:uFillTx/>
                                <a:latin typeface="Cambria Math" panose="02040503050406030204" pitchFamily="18" charset="0"/>
                                <a:ea typeface="+mn-ea"/>
                                <a:cs typeface="+mn-cs"/>
                              </a:rPr>
                              <m:t>𝒘</m:t>
                            </m:r>
                          </m:e>
                          <m:sub>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mn-ea"/>
                                <a:cs typeface="+mn-cs"/>
                              </a:rPr>
                              <m:t>0</m:t>
                            </m:r>
                          </m:sub>
                          <m:sup>
                            <m:r>
                              <a:rPr kumimoji="0" lang="en-US" sz="2400" b="0" i="1" u="none" strike="noStrike" kern="1200" cap="none" spc="0" normalizeH="0" baseline="0" noProof="0">
                                <a:ln>
                                  <a:noFill/>
                                </a:ln>
                                <a:solidFill>
                                  <a:srgbClr val="C0504D"/>
                                </a:solidFill>
                                <a:effectLst/>
                                <a:uLnTx/>
                                <a:uFillTx/>
                                <a:latin typeface="Cambria Math" panose="02040503050406030204" pitchFamily="18" charset="0"/>
                                <a:ea typeface="+mn-ea"/>
                                <a:cs typeface="+mn-cs"/>
                              </a:rPr>
                              <m:t>𝑇</m:t>
                            </m:r>
                          </m:sup>
                        </m:sSub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34" name="Rectangle 33">
                  <a:extLst>
                    <a:ext uri="{FF2B5EF4-FFF2-40B4-BE49-F238E27FC236}">
                      <a16:creationId xmlns:a16="http://schemas.microsoft.com/office/drawing/2014/main" id="{123DF3EA-97B0-40E3-A12A-2AC7E266FF0D}"/>
                    </a:ext>
                  </a:extLst>
                </p:cNvPr>
                <p:cNvSpPr>
                  <a:spLocks noRot="1" noChangeAspect="1" noMove="1" noResize="1" noEditPoints="1" noAdjustHandles="1" noChangeArrowheads="1" noChangeShapeType="1" noTextEdit="1"/>
                </p:cNvSpPr>
                <p:nvPr/>
              </p:nvSpPr>
              <p:spPr>
                <a:xfrm>
                  <a:off x="1680724" y="4562482"/>
                  <a:ext cx="847027" cy="469167"/>
                </a:xfrm>
                <a:prstGeom prst="rect">
                  <a:avLst/>
                </a:prstGeom>
                <a:blipFill>
                  <a:blip r:embed="rId6"/>
                  <a:stretch>
                    <a:fillRect b="-5195"/>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A684DD7C-E417-3043-8B05-5C14FA208ECA}"/>
              </a:ext>
            </a:extLst>
          </p:cNvPr>
          <p:cNvGrpSpPr/>
          <p:nvPr/>
        </p:nvGrpSpPr>
        <p:grpSpPr>
          <a:xfrm>
            <a:off x="3037645" y="4221351"/>
            <a:ext cx="5526116" cy="954430"/>
            <a:chOff x="1513645" y="4519521"/>
            <a:chExt cx="5526116" cy="954430"/>
          </a:xfrm>
        </p:grpSpPr>
        <p:cxnSp>
          <p:nvCxnSpPr>
            <p:cNvPr id="17" name="Straight Arrow Connector 16">
              <a:extLst>
                <a:ext uri="{FF2B5EF4-FFF2-40B4-BE49-F238E27FC236}">
                  <a16:creationId xmlns:a16="http://schemas.microsoft.com/office/drawing/2014/main" id="{8E94B0F9-BA09-C84B-947A-06E3D55C0C8B}"/>
                </a:ext>
              </a:extLst>
            </p:cNvPr>
            <p:cNvCxnSpPr>
              <a:cxnSpLocks/>
            </p:cNvCxnSpPr>
            <p:nvPr/>
          </p:nvCxnSpPr>
          <p:spPr>
            <a:xfrm flipV="1">
              <a:off x="7039761" y="4519521"/>
              <a:ext cx="0" cy="72359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B999F6-84BA-CB49-A878-FE7930929C24}"/>
                </a:ext>
              </a:extLst>
            </p:cNvPr>
            <p:cNvCxnSpPr>
              <a:cxnSpLocks/>
            </p:cNvCxnSpPr>
            <p:nvPr/>
          </p:nvCxnSpPr>
          <p:spPr>
            <a:xfrm flipH="1">
              <a:off x="3749879" y="5243119"/>
              <a:ext cx="3289882" cy="0"/>
            </a:xfrm>
            <a:prstGeom prst="line">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A77DC9D-050F-EE4F-BF1E-F0A7D91F7F0C}"/>
                </a:ext>
              </a:extLst>
            </p:cNvPr>
            <p:cNvSpPr txBox="1"/>
            <p:nvPr/>
          </p:nvSpPr>
          <p:spPr>
            <a:xfrm>
              <a:off x="1825784" y="5012286"/>
              <a:ext cx="1912687"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Arial" panose="020B0604020202020204"/>
                  <a:ea typeface="+mn-ea"/>
                  <a:cs typeface="+mn-cs"/>
                </a:rPr>
                <a:t>big if dog</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E0998271-A34D-374E-B0E4-6AE34DB61740}"/>
                    </a:ext>
                  </a:extLst>
                </p:cNvPr>
                <p:cNvSpPr/>
                <p:nvPr/>
              </p:nvSpPr>
              <p:spPr>
                <a:xfrm>
                  <a:off x="1513645" y="4986271"/>
                  <a:ext cx="847027" cy="46615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ctrlPr>
                          </m:sSubSupPr>
                          <m:e>
                            <m:r>
                              <a:rPr kumimoji="0" lang="en-US" sz="2400" b="1"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t>𝒘</m:t>
                            </m:r>
                          </m:e>
                          <m:sub>
                            <m:r>
                              <a:rPr kumimoji="0" lang="en-US" sz="2400" b="0"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t>𝑇</m:t>
                            </m:r>
                          </m:sup>
                        </m:sSub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20" name="Rectangle 19">
                  <a:extLst>
                    <a:ext uri="{FF2B5EF4-FFF2-40B4-BE49-F238E27FC236}">
                      <a16:creationId xmlns:a16="http://schemas.microsoft.com/office/drawing/2014/main" id="{E0998271-A34D-374E-B0E4-6AE34DB61740}"/>
                    </a:ext>
                  </a:extLst>
                </p:cNvPr>
                <p:cNvSpPr>
                  <a:spLocks noRot="1" noChangeAspect="1" noMove="1" noResize="1" noEditPoints="1" noAdjustHandles="1" noChangeArrowheads="1" noChangeShapeType="1" noTextEdit="1"/>
                </p:cNvSpPr>
                <p:nvPr/>
              </p:nvSpPr>
              <p:spPr>
                <a:xfrm>
                  <a:off x="1513645" y="4986271"/>
                  <a:ext cx="847027" cy="466153"/>
                </a:xfrm>
                <a:prstGeom prst="rect">
                  <a:avLst/>
                </a:prstGeom>
                <a:blipFill>
                  <a:blip r:embed="rId7"/>
                  <a:stretch>
                    <a:fillRect b="-2632"/>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4C7AC058-EBF1-9E45-B21C-DAC96B110612}"/>
              </a:ext>
            </a:extLst>
          </p:cNvPr>
          <p:cNvGrpSpPr/>
          <p:nvPr/>
        </p:nvGrpSpPr>
        <p:grpSpPr>
          <a:xfrm>
            <a:off x="2823635" y="4221353"/>
            <a:ext cx="6412644" cy="1341721"/>
            <a:chOff x="1299635" y="4519522"/>
            <a:chExt cx="6412644" cy="1341721"/>
          </a:xfrm>
        </p:grpSpPr>
        <p:cxnSp>
          <p:nvCxnSpPr>
            <p:cNvPr id="22" name="Straight Connector 21">
              <a:extLst>
                <a:ext uri="{FF2B5EF4-FFF2-40B4-BE49-F238E27FC236}">
                  <a16:creationId xmlns:a16="http://schemas.microsoft.com/office/drawing/2014/main" id="{3C2D771E-91D6-F14C-873D-E96F5DCB672D}"/>
                </a:ext>
              </a:extLst>
            </p:cNvPr>
            <p:cNvCxnSpPr>
              <a:cxnSpLocks/>
            </p:cNvCxnSpPr>
            <p:nvPr/>
          </p:nvCxnSpPr>
          <p:spPr>
            <a:xfrm flipH="1">
              <a:off x="3749879" y="5630411"/>
              <a:ext cx="396240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19B76A-6489-5F44-AAB0-ECA4B93C4957}"/>
                </a:ext>
              </a:extLst>
            </p:cNvPr>
            <p:cNvCxnSpPr>
              <a:cxnSpLocks/>
            </p:cNvCxnSpPr>
            <p:nvPr/>
          </p:nvCxnSpPr>
          <p:spPr>
            <a:xfrm flipV="1">
              <a:off x="7712279" y="4519522"/>
              <a:ext cx="0" cy="111088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430603-6E01-D847-AEA5-79DB59663DE2}"/>
                </a:ext>
              </a:extLst>
            </p:cNvPr>
            <p:cNvSpPr txBox="1"/>
            <p:nvPr/>
          </p:nvSpPr>
          <p:spPr>
            <a:xfrm>
              <a:off x="1820412" y="5399578"/>
              <a:ext cx="1912687"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F81BD"/>
                  </a:solidFill>
                  <a:effectLst/>
                  <a:uLnTx/>
                  <a:uFillTx/>
                  <a:latin typeface="Arial" panose="020B0604020202020204"/>
                  <a:ea typeface="+mn-ea"/>
                  <a:cs typeface="+mn-cs"/>
                </a:rPr>
                <a:t>big if hippo</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7DC8181-6792-E54E-9BAB-DA3560F9A0D6}"/>
                    </a:ext>
                  </a:extLst>
                </p:cNvPr>
                <p:cNvSpPr/>
                <p:nvPr/>
              </p:nvSpPr>
              <p:spPr>
                <a:xfrm>
                  <a:off x="1299635" y="5389096"/>
                  <a:ext cx="847027" cy="46685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ctrlPr>
                          </m:sSubSupPr>
                          <m:e>
                            <m:r>
                              <a:rPr kumimoji="0" lang="en-US" sz="2400" b="1"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𝒘</m:t>
                            </m:r>
                          </m:e>
                          <m:sub>
                            <m:r>
                              <a:rPr kumimoji="0" lang="en-US" sz="24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2</m:t>
                            </m:r>
                          </m:sub>
                          <m:sup>
                            <m:r>
                              <a:rPr kumimoji="0" lang="en-US" sz="24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𝑇</m:t>
                            </m:r>
                          </m:sup>
                        </m:sSubSup>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oMath>
                    </m:oMathPara>
                  </a14:m>
                  <a:endPar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36" name="Rectangle 35">
                  <a:extLst>
                    <a:ext uri="{FF2B5EF4-FFF2-40B4-BE49-F238E27FC236}">
                      <a16:creationId xmlns:a16="http://schemas.microsoft.com/office/drawing/2014/main" id="{6D592834-565E-48E1-9885-600B0B1AF0C3}"/>
                    </a:ext>
                  </a:extLst>
                </p:cNvPr>
                <p:cNvSpPr>
                  <a:spLocks noRot="1" noChangeAspect="1" noMove="1" noResize="1" noEditPoints="1" noAdjustHandles="1" noChangeArrowheads="1" noChangeShapeType="1" noTextEdit="1"/>
                </p:cNvSpPr>
                <p:nvPr/>
              </p:nvSpPr>
              <p:spPr>
                <a:xfrm>
                  <a:off x="1299635" y="5389096"/>
                  <a:ext cx="847027" cy="466859"/>
                </a:xfrm>
                <a:prstGeom prst="rect">
                  <a:avLst/>
                </a:prstGeom>
                <a:blipFill>
                  <a:blip r:embed="rId8"/>
                  <a:stretch>
                    <a:fillRect b="-5195"/>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BA343FA4-541B-E341-A97B-17C6BDC5BBEF}"/>
              </a:ext>
            </a:extLst>
          </p:cNvPr>
          <p:cNvGrpSpPr/>
          <p:nvPr/>
        </p:nvGrpSpPr>
        <p:grpSpPr>
          <a:xfrm>
            <a:off x="2431528" y="5571460"/>
            <a:ext cx="4177844" cy="584775"/>
            <a:chOff x="461394" y="5738067"/>
            <a:chExt cx="4177844" cy="584775"/>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8A90ACF-3CDC-F846-814C-1556853E3121}"/>
                    </a:ext>
                  </a:extLst>
                </p:cNvPr>
                <p:cNvSpPr txBox="1"/>
                <p:nvPr/>
              </p:nvSpPr>
              <p:spPr>
                <a:xfrm>
                  <a:off x="3527331" y="5784232"/>
                  <a:ext cx="1111907"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𝑾</m:t>
                            </m:r>
                          </m:e>
                          <m:sub>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𝟑</m:t>
                            </m:r>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𝒙𝑫</m:t>
                            </m:r>
                          </m:sub>
                        </m:sSub>
                      </m:oMath>
                    </m:oMathPara>
                  </a14:m>
                  <a:endPar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29" name="TextBox 28">
                  <a:extLst>
                    <a:ext uri="{FF2B5EF4-FFF2-40B4-BE49-F238E27FC236}">
                      <a16:creationId xmlns:a16="http://schemas.microsoft.com/office/drawing/2014/main" id="{58A90ACF-3CDC-F846-814C-1556853E3121}"/>
                    </a:ext>
                  </a:extLst>
                </p:cNvPr>
                <p:cNvSpPr txBox="1">
                  <a:spLocks noRot="1" noChangeAspect="1" noMove="1" noResize="1" noEditPoints="1" noAdjustHandles="1" noChangeArrowheads="1" noChangeShapeType="1" noTextEdit="1"/>
                </p:cNvSpPr>
                <p:nvPr/>
              </p:nvSpPr>
              <p:spPr>
                <a:xfrm>
                  <a:off x="3527331" y="5784232"/>
                  <a:ext cx="1111907" cy="492443"/>
                </a:xfrm>
                <a:prstGeom prst="rect">
                  <a:avLst/>
                </a:prstGeom>
                <a:blipFill>
                  <a:blip r:embed="rId9"/>
                  <a:stretch>
                    <a:fillRect l="-5618" r="-1124" b="-23077"/>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03FC232-887B-2243-892D-3441F7D31D7D}"/>
                </a:ext>
              </a:extLst>
            </p:cNvPr>
            <p:cNvSpPr txBox="1"/>
            <p:nvPr/>
          </p:nvSpPr>
          <p:spPr>
            <a:xfrm>
              <a:off x="461394" y="5738067"/>
              <a:ext cx="306593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Stack together:</a:t>
              </a:r>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BCA4C76-AE45-E840-B634-981392C6CE61}"/>
                  </a:ext>
                </a:extLst>
              </p:cNvPr>
              <p:cNvSpPr/>
              <p:nvPr/>
            </p:nvSpPr>
            <p:spPr>
              <a:xfrm>
                <a:off x="2173198" y="1079559"/>
                <a:ext cx="784561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𝒚</m:t>
                        </m:r>
                      </m:e>
                      <m: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𝒘</m:t>
                    </m:r>
                    <m:sSub>
                      <m:sSubPr>
                        <m:ctrlP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𝒃</m:t>
                    </m:r>
                    <m: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ℝ</m:t>
                        </m:r>
                      </m:e>
                      <m: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m:t>
                        </m:r>
                      </m:sup>
                    </m:sSup>
                  </m:oMath>
                </a14:m>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 is image feature</a:t>
                </a:r>
              </a:p>
            </p:txBody>
          </p:sp>
        </mc:Choice>
        <mc:Fallback xmlns="">
          <p:sp>
            <p:nvSpPr>
              <p:cNvPr id="3" name="Rectangle 2">
                <a:extLst>
                  <a:ext uri="{FF2B5EF4-FFF2-40B4-BE49-F238E27FC236}">
                    <a16:creationId xmlns:a16="http://schemas.microsoft.com/office/drawing/2014/main" id="{7BCA4C76-AE45-E840-B634-981392C6CE61}"/>
                  </a:ext>
                </a:extLst>
              </p:cNvPr>
              <p:cNvSpPr>
                <a:spLocks noRot="1" noChangeAspect="1" noMove="1" noResize="1" noEditPoints="1" noAdjustHandles="1" noChangeArrowheads="1" noChangeShapeType="1" noTextEdit="1"/>
              </p:cNvSpPr>
              <p:nvPr/>
            </p:nvSpPr>
            <p:spPr>
              <a:xfrm>
                <a:off x="2173198" y="1079559"/>
                <a:ext cx="7845610" cy="584775"/>
              </a:xfrm>
              <a:prstGeom prst="rect">
                <a:avLst/>
              </a:prstGeom>
              <a:blipFill>
                <a:blip r:embed="rId10"/>
                <a:stretch>
                  <a:fillRect t="-12500" r="-484" b="-2916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801FBC9C-3367-7F46-B13A-D89F5D69DD5B}"/>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Arial" panose="020B0604020202020204"/>
                <a:ea typeface="+mn-ea"/>
                <a:cs typeface="+mn-cs"/>
              </a:rPr>
              <a:t>Fouhey</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&amp; J Johnson</a:t>
            </a:r>
          </a:p>
        </p:txBody>
      </p:sp>
    </p:spTree>
    <p:extLst>
      <p:ext uri="{BB962C8B-B14F-4D97-AF65-F5344CB8AC3E}">
        <p14:creationId xmlns:p14="http://schemas.microsoft.com/office/powerpoint/2010/main" val="129872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42FA7-6767-A54A-8F7B-D981C8B3961C}"/>
              </a:ext>
            </a:extLst>
          </p:cNvPr>
          <p:cNvSpPr>
            <a:spLocks noGrp="1"/>
          </p:cNvSpPr>
          <p:nvPr>
            <p:ph type="title"/>
          </p:nvPr>
        </p:nvSpPr>
        <p:spPr/>
        <p:txBody>
          <a:bodyPr/>
          <a:lstStyle/>
          <a:p>
            <a:r>
              <a:rPr lang="en-US" dirty="0"/>
              <a:t>Choosing W: Loss Function</a:t>
            </a:r>
          </a:p>
        </p:txBody>
      </p:sp>
      <p:sp>
        <p:nvSpPr>
          <p:cNvPr id="4" name="Google Shape;238;p24">
            <a:extLst>
              <a:ext uri="{FF2B5EF4-FFF2-40B4-BE49-F238E27FC236}">
                <a16:creationId xmlns:a16="http://schemas.microsoft.com/office/drawing/2014/main" id="{F8A35FE5-B301-E842-BB3A-FAE122843A68}"/>
              </a:ext>
            </a:extLst>
          </p:cNvPr>
          <p:cNvSpPr txBox="1"/>
          <p:nvPr/>
        </p:nvSpPr>
        <p:spPr>
          <a:xfrm>
            <a:off x="1407183" y="1181609"/>
            <a:ext cx="4609308" cy="3062401"/>
          </a:xfrm>
          <a:prstGeom prst="rect">
            <a:avLst/>
          </a:prstGeom>
          <a:noFill/>
          <a:ln>
            <a:noFill/>
          </a:ln>
        </p:spPr>
        <p:txBody>
          <a:bodyPr spcFirstLastPara="1" wrap="square" lIns="121868" tIns="121868" rIns="121868" bIns="121868"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399" b="0" i="0" u="none" strike="noStrike" kern="1200" cap="none" spc="0" normalizeH="0" baseline="0" noProof="0" dirty="0">
                <a:ln>
                  <a:noFill/>
                </a:ln>
                <a:solidFill>
                  <a:prstClr val="black"/>
                </a:solidFill>
                <a:effectLst/>
                <a:uLnTx/>
                <a:uFillTx/>
                <a:latin typeface="Arial" panose="020B0604020202020204"/>
                <a:ea typeface="+mn-ea"/>
                <a:cs typeface="+mn-cs"/>
              </a:rPr>
              <a:t>A </a:t>
            </a:r>
            <a:r>
              <a:rPr kumimoji="0" lang="en" sz="2399" b="1" i="0" u="none" strike="noStrike" kern="1200" cap="none" spc="0" normalizeH="0" baseline="0" noProof="0" dirty="0">
                <a:ln>
                  <a:noFill/>
                </a:ln>
                <a:solidFill>
                  <a:prstClr val="black"/>
                </a:solidFill>
                <a:effectLst/>
                <a:uLnTx/>
                <a:uFillTx/>
                <a:latin typeface="Arial" panose="020B0604020202020204"/>
                <a:ea typeface="+mn-ea"/>
                <a:cs typeface="+mn-cs"/>
              </a:rPr>
              <a:t>loss function</a:t>
            </a:r>
            <a:r>
              <a:rPr kumimoji="0" lang="en" sz="2399" b="0" i="0" u="none" strike="noStrike" kern="1200" cap="none" spc="0" normalizeH="0" baseline="0" noProof="0" dirty="0">
                <a:ln>
                  <a:noFill/>
                </a:ln>
                <a:solidFill>
                  <a:prstClr val="black"/>
                </a:solidFill>
                <a:effectLst/>
                <a:uLnTx/>
                <a:uFillTx/>
                <a:latin typeface="Arial" panose="020B0604020202020204"/>
                <a:ea typeface="+mn-ea"/>
                <a:cs typeface="+mn-cs"/>
              </a:rPr>
              <a:t> tells how good our current classifier is</a:t>
            </a:r>
            <a:endParaRPr kumimoji="0" lang="en-US" sz="2399"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prstClr val="black"/>
                </a:solidFill>
                <a:effectLst/>
                <a:uLnTx/>
                <a:uFillTx/>
                <a:latin typeface="Arial" panose="020B0604020202020204"/>
                <a:ea typeface="+mn-ea"/>
                <a:cs typeface="+mn-cs"/>
              </a:rPr>
              <a:t>Low loss = good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prstClr val="black"/>
                </a:solidFill>
                <a:effectLst/>
                <a:uLnTx/>
                <a:uFillTx/>
                <a:latin typeface="Arial" panose="020B0604020202020204"/>
                <a:ea typeface="+mn-ea"/>
                <a:cs typeface="+mn-cs"/>
              </a:rPr>
              <a:t>High loss = bad classifier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prstClr val="black"/>
                </a:solidFill>
                <a:effectLst/>
                <a:uLnTx/>
                <a:uFillTx/>
                <a:latin typeface="Arial" panose="020B0604020202020204"/>
                <a:ea typeface="+mn-ea"/>
                <a:cs typeface="+mn-cs"/>
              </a:rPr>
              <a:t>(Also called: </a:t>
            </a:r>
            <a:r>
              <a:rPr kumimoji="0" lang="en-US" sz="2399" b="1" i="0" u="none" strike="noStrike" kern="1200" cap="none" spc="0" normalizeH="0" baseline="0" noProof="0" dirty="0">
                <a:ln>
                  <a:noFill/>
                </a:ln>
                <a:solidFill>
                  <a:prstClr val="black"/>
                </a:solidFill>
                <a:effectLst/>
                <a:uLnTx/>
                <a:uFillTx/>
                <a:latin typeface="Arial" panose="020B0604020202020204"/>
                <a:ea typeface="+mn-ea"/>
                <a:cs typeface="+mn-cs"/>
              </a:rPr>
              <a:t>objective function</a:t>
            </a:r>
            <a:r>
              <a:rPr kumimoji="0" lang="en-US" sz="2399"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399" b="1" i="0" u="none" strike="noStrike" kern="1200" cap="none" spc="0" normalizeH="0" baseline="0" noProof="0" dirty="0">
                <a:ln>
                  <a:noFill/>
                </a:ln>
                <a:solidFill>
                  <a:prstClr val="black"/>
                </a:solidFill>
                <a:effectLst/>
                <a:uLnTx/>
                <a:uFillTx/>
                <a:latin typeface="Arial" panose="020B0604020202020204"/>
                <a:ea typeface="+mn-ea"/>
                <a:cs typeface="+mn-cs"/>
              </a:rPr>
              <a:t>cost function</a:t>
            </a:r>
            <a:r>
              <a:rPr kumimoji="0" lang="en-US" sz="2399" b="0" i="0" u="none" strike="noStrike" kern="1200" cap="none" spc="0" normalizeH="0" baseline="0" noProof="0" dirty="0">
                <a:ln>
                  <a:noFill/>
                </a:ln>
                <a:solidFill>
                  <a:prstClr val="black"/>
                </a:solidFill>
                <a:effectLst/>
                <a:uLnTx/>
                <a:uFillTx/>
                <a:latin typeface="Arial" panose="020B0604020202020204"/>
                <a:ea typeface="+mn-ea"/>
                <a:cs typeface="+mn-cs"/>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C8274D-DFBB-9D45-87E2-1CBECDAAB735}"/>
                  </a:ext>
                </a:extLst>
              </p:cNvPr>
              <p:cNvSpPr txBox="1"/>
              <p:nvPr/>
            </p:nvSpPr>
            <p:spPr>
              <a:xfrm>
                <a:off x="6380491" y="1327833"/>
                <a:ext cx="4609309" cy="4561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Given a dataset</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e>
                              </m:d>
                            </m:e>
                          </m:d>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sup>
                      </m:sSubSup>
                    </m:oMath>
                  </m:oMathPara>
                </a14:m>
                <a:endPar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of images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oMath>
                </a14:m>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 and labels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oMath>
                </a14:m>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Loss for a single example is:</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e>
                      </m:d>
                    </m:oMath>
                  </m:oMathPara>
                </a14:m>
                <a:endPar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Loss for the dataset is</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den>
                      </m:f>
                      <m:nary>
                        <m:naryPr>
                          <m:chr m:val="∑"/>
                          <m:limLoc m:val="subSup"/>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5"/>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sup>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e>
                          </m:d>
                        </m:e>
                      </m:nary>
                    </m:oMath>
                  </m:oMathPara>
                </a14:m>
                <a:endPar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6" name="TextBox 5">
                <a:extLst>
                  <a:ext uri="{FF2B5EF4-FFF2-40B4-BE49-F238E27FC236}">
                    <a16:creationId xmlns:a16="http://schemas.microsoft.com/office/drawing/2014/main" id="{69C8274D-DFBB-9D45-87E2-1CBECDAAB735}"/>
                  </a:ext>
                </a:extLst>
              </p:cNvPr>
              <p:cNvSpPr txBox="1">
                <a:spLocks noRot="1" noChangeAspect="1" noMove="1" noResize="1" noEditPoints="1" noAdjustHandles="1" noChangeArrowheads="1" noChangeShapeType="1" noTextEdit="1"/>
              </p:cNvSpPr>
              <p:nvPr/>
            </p:nvSpPr>
            <p:spPr>
              <a:xfrm>
                <a:off x="6380491" y="1327833"/>
                <a:ext cx="4609309" cy="4561762"/>
              </a:xfrm>
              <a:prstGeom prst="rect">
                <a:avLst/>
              </a:prstGeom>
              <a:blipFill>
                <a:blip r:embed="rId2"/>
                <a:stretch>
                  <a:fillRect l="-2198" t="-1111" b="-4194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7A59662-07AE-A449-86BC-C4442A4E308D}"/>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Arial" panose="020B0604020202020204"/>
                <a:ea typeface="+mn-ea"/>
                <a:cs typeface="+mn-cs"/>
              </a:rPr>
              <a:t>Fouhey</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&amp; J Johnson</a:t>
            </a:r>
          </a:p>
        </p:txBody>
      </p:sp>
    </p:spTree>
    <p:extLst>
      <p:ext uri="{BB962C8B-B14F-4D97-AF65-F5344CB8AC3E}">
        <p14:creationId xmlns:p14="http://schemas.microsoft.com/office/powerpoint/2010/main" val="119915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mn-ea"/>
                <a:cs typeface="+mn-cs"/>
              </a:rPr>
              <a:t>Want to interpret raw classifier scores as </a:t>
            </a: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probabilities</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Classifier scores</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CAF79437-C68C-4B44-A98C-C902A44A2121}"/>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Fouhey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&amp; J Johnson</a:t>
            </a:r>
          </a:p>
        </p:txBody>
      </p:sp>
    </p:spTree>
    <p:extLst>
      <p:ext uri="{BB962C8B-B14F-4D97-AF65-F5344CB8AC3E}">
        <p14:creationId xmlns:p14="http://schemas.microsoft.com/office/powerpoint/2010/main" val="312771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mn-ea"/>
                <a:cs typeface="+mn-cs"/>
              </a:rPr>
              <a:t>Want to interpret raw classifier scores as </a:t>
            </a: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probabilities</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Classifier scores</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function</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nary>
                            <m:naryPr>
                              <m:chr m:val="∑"/>
                              <m:supHide m:val="on"/>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e>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e>
                                  </m:d>
                                </m:e>
                              </m:func>
                            </m:e>
                          </m:nary>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3D0FDB8A-1479-7E48-8F9C-81159C8ABC51}"/>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Fouhey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&amp; J Johnson</a:t>
            </a:r>
          </a:p>
        </p:txBody>
      </p:sp>
    </p:spTree>
    <p:extLst>
      <p:ext uri="{BB962C8B-B14F-4D97-AF65-F5344CB8AC3E}">
        <p14:creationId xmlns:p14="http://schemas.microsoft.com/office/powerpoint/2010/main" val="272533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mn-ea"/>
                <a:cs typeface="+mn-cs"/>
              </a:rPr>
              <a:t>Want to interpret raw classifier scores as </a:t>
            </a: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probabilities</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28" name="Google Shape;1031;p58"/>
          <p:cNvSpPr/>
          <p:nvPr/>
        </p:nvSpPr>
        <p:spPr>
          <a:xfrm>
            <a:off x="2600756" y="3756249"/>
            <a:ext cx="1062623" cy="1669965"/>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Google Shape;1142;p61"/>
          <p:cNvSpPr txBox="1"/>
          <p:nvPr/>
        </p:nvSpPr>
        <p:spPr>
          <a:xfrm>
            <a:off x="2193042" y="5473947"/>
            <a:ext cx="1878048"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err="1">
                <a:ln>
                  <a:noFill/>
                </a:ln>
                <a:solidFill>
                  <a:srgbClr val="0000FF"/>
                </a:solidFill>
                <a:effectLst/>
                <a:uLnTx/>
                <a:uFillTx/>
                <a:latin typeface="Calibri" panose="020F0502020204030204"/>
                <a:ea typeface="+mn-ea"/>
                <a:cs typeface="+mn-cs"/>
              </a:rPr>
              <a:t>Unnormalized</a:t>
            </a:r>
            <a:r>
              <a:rPr kumimoji="0" lang="en" sz="1600" b="0" i="0" u="none" strike="noStrike" kern="1200" cap="none" spc="0" normalizeH="0" baseline="0" noProof="0" dirty="0">
                <a:ln>
                  <a:noFill/>
                </a:ln>
                <a:solidFill>
                  <a:srgbClr val="0000FF"/>
                </a:solidFill>
                <a:effectLst/>
                <a:uLnTx/>
                <a:uFillTx/>
                <a:latin typeface="Calibri" panose="020F0502020204030204"/>
                <a:ea typeface="+mn-ea"/>
                <a:cs typeface="+mn-cs"/>
              </a:rPr>
              <a:t> log-probabilities / logits</a:t>
            </a:r>
            <a:endParaRPr kumimoji="0" sz="1600" b="0"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Classifier scores</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function</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nary>
                            <m:naryPr>
                              <m:chr m:val="∑"/>
                              <m:supHide m:val="on"/>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e>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e>
                                  </m:d>
                                </m:e>
                              </m:func>
                            </m:e>
                          </m:nary>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13D2BF3-59E9-E44C-A234-9E6ED5D3622C}"/>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Fouhey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&amp; J Johnson</a:t>
            </a:r>
          </a:p>
        </p:txBody>
      </p:sp>
    </p:spTree>
    <p:extLst>
      <p:ext uri="{BB962C8B-B14F-4D97-AF65-F5344CB8AC3E}">
        <p14:creationId xmlns:p14="http://schemas.microsoft.com/office/powerpoint/2010/main" val="2441822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mn-ea"/>
                <a:cs typeface="+mn-cs"/>
              </a:rPr>
              <a:t>Want to interpret raw classifier scores as </a:t>
            </a: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probabilities</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19" name="TextBox 18"/>
          <p:cNvSpPr txBox="1"/>
          <p:nvPr/>
        </p:nvSpPr>
        <p:spPr>
          <a:xfrm>
            <a:off x="4403763" y="3709968"/>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24.5</a:t>
            </a:r>
          </a:p>
        </p:txBody>
      </p:sp>
      <p:sp>
        <p:nvSpPr>
          <p:cNvPr id="20" name="TextBox 19"/>
          <p:cNvSpPr txBox="1"/>
          <p:nvPr/>
        </p:nvSpPr>
        <p:spPr>
          <a:xfrm>
            <a:off x="4403762" y="4310400"/>
            <a:ext cx="1014942"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164</a:t>
            </a:r>
          </a:p>
        </p:txBody>
      </p:sp>
      <p:sp>
        <p:nvSpPr>
          <p:cNvPr id="21" name="TextBox 20"/>
          <p:cNvSpPr txBox="1"/>
          <p:nvPr/>
        </p:nvSpPr>
        <p:spPr>
          <a:xfrm>
            <a:off x="4403763" y="4921042"/>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0.18</a:t>
            </a:r>
          </a:p>
        </p:txBody>
      </p:sp>
      <p:sp>
        <p:nvSpPr>
          <p:cNvPr id="28" name="Google Shape;1031;p58"/>
          <p:cNvSpPr/>
          <p:nvPr/>
        </p:nvSpPr>
        <p:spPr>
          <a:xfrm>
            <a:off x="2600756" y="3756249"/>
            <a:ext cx="1062623" cy="1669965"/>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oogle Shape;1014;p58"/>
          <p:cNvSpPr/>
          <p:nvPr/>
        </p:nvSpPr>
        <p:spPr>
          <a:xfrm>
            <a:off x="4377918" y="3759712"/>
            <a:ext cx="1062623" cy="1669965"/>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1" name="Google Shape;1022;p58"/>
          <p:cNvCxnSpPr/>
          <p:nvPr/>
        </p:nvCxnSpPr>
        <p:spPr>
          <a:xfrm>
            <a:off x="3717097" y="4587399"/>
            <a:ext cx="588747" cy="0"/>
          </a:xfrm>
          <a:prstGeom prst="straightConnector1">
            <a:avLst/>
          </a:prstGeom>
          <a:noFill/>
          <a:ln w="63500" cap="flat" cmpd="sng">
            <a:solidFill>
              <a:srgbClr val="666666"/>
            </a:solidFill>
            <a:prstDash val="solid"/>
            <a:round/>
            <a:headEnd type="none" w="med" len="med"/>
            <a:tailEnd type="triangle" w="med" len="med"/>
          </a:ln>
        </p:spPr>
      </p:cxnSp>
      <p:sp>
        <p:nvSpPr>
          <p:cNvPr id="33" name="Google Shape;1027;p58"/>
          <p:cNvSpPr txBox="1"/>
          <p:nvPr/>
        </p:nvSpPr>
        <p:spPr>
          <a:xfrm>
            <a:off x="4093386" y="3044319"/>
            <a:ext cx="1552061"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FF0000"/>
                </a:solidFill>
                <a:effectLst/>
                <a:uLnTx/>
                <a:uFillTx/>
                <a:latin typeface="Calibri" panose="020F0502020204030204"/>
                <a:ea typeface="+mn-ea"/>
                <a:cs typeface="+mn-cs"/>
              </a:rPr>
              <a:t>Probabilities must be &gt;= 0</a:t>
            </a:r>
            <a:endParaRPr kumimoji="0"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6" name="TextBox 35"/>
          <p:cNvSpPr txBox="1"/>
          <p:nvPr/>
        </p:nvSpPr>
        <p:spPr>
          <a:xfrm>
            <a:off x="3744428" y="4125734"/>
            <a:ext cx="573298" cy="4154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exp</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Google Shape;1138;p61"/>
          <p:cNvSpPr txBox="1"/>
          <p:nvPr/>
        </p:nvSpPr>
        <p:spPr>
          <a:xfrm>
            <a:off x="4099739" y="5439875"/>
            <a:ext cx="1618979"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srgbClr val="FF0000"/>
                </a:solidFill>
                <a:effectLst/>
                <a:uLnTx/>
                <a:uFillTx/>
                <a:latin typeface="Calibri" panose="020F0502020204030204"/>
                <a:ea typeface="+mn-ea"/>
                <a:cs typeface="+mn-cs"/>
              </a:rPr>
              <a:t>unnormalized</a:t>
            </a:r>
            <a:r>
              <a:rPr kumimoji="0" lang="en" sz="1799" b="0" i="0" u="none" strike="noStrike" kern="1200" cap="none" spc="0" normalizeH="0" baseline="0" noProof="0" dirty="0">
                <a:ln>
                  <a:noFill/>
                </a:ln>
                <a:solidFill>
                  <a:srgbClr val="FF0000"/>
                </a:solidFill>
                <a:effectLst/>
                <a:uLnTx/>
                <a:uFillTx/>
                <a:latin typeface="Calibri" panose="020F0502020204030204"/>
                <a:ea typeface="+mn-ea"/>
                <a:cs typeface="+mn-cs"/>
              </a:rPr>
              <a:t> probabilities</a:t>
            </a:r>
            <a:endParaRPr kumimoji="0" sz="1799"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6" name="Google Shape;1142;p61"/>
          <p:cNvSpPr txBox="1"/>
          <p:nvPr/>
        </p:nvSpPr>
        <p:spPr>
          <a:xfrm>
            <a:off x="2193042" y="5473947"/>
            <a:ext cx="1878048"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err="1">
                <a:ln>
                  <a:noFill/>
                </a:ln>
                <a:solidFill>
                  <a:srgbClr val="0000FF"/>
                </a:solidFill>
                <a:effectLst/>
                <a:uLnTx/>
                <a:uFillTx/>
                <a:latin typeface="Calibri" panose="020F0502020204030204"/>
                <a:ea typeface="+mn-ea"/>
                <a:cs typeface="+mn-cs"/>
              </a:rPr>
              <a:t>Unnormalized</a:t>
            </a:r>
            <a:r>
              <a:rPr kumimoji="0" lang="en" sz="1600" b="0" i="0" u="none" strike="noStrike" kern="1200" cap="none" spc="0" normalizeH="0" baseline="0" noProof="0" dirty="0">
                <a:ln>
                  <a:noFill/>
                </a:ln>
                <a:solidFill>
                  <a:srgbClr val="0000FF"/>
                </a:solidFill>
                <a:effectLst/>
                <a:uLnTx/>
                <a:uFillTx/>
                <a:latin typeface="Calibri" panose="020F0502020204030204"/>
                <a:ea typeface="+mn-ea"/>
                <a:cs typeface="+mn-cs"/>
              </a:rPr>
              <a:t> log-probabilities / logits</a:t>
            </a:r>
            <a:endParaRPr kumimoji="0" sz="1600" b="0"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Classifier scores</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function</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nary>
                            <m:naryPr>
                              <m:chr m:val="∑"/>
                              <m:supHide m:val="on"/>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e>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e>
                                  </m:d>
                                </m:e>
                              </m:func>
                            </m:e>
                          </m:nary>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D98F1A0F-6510-6C46-B3F6-8C6234397B4E}"/>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Fouhey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&amp; J Johnson</a:t>
            </a:r>
          </a:p>
        </p:txBody>
      </p:sp>
    </p:spTree>
    <p:extLst>
      <p:ext uri="{BB962C8B-B14F-4D97-AF65-F5344CB8AC3E}">
        <p14:creationId xmlns:p14="http://schemas.microsoft.com/office/powerpoint/2010/main" val="37028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mn-ea"/>
                <a:cs typeface="+mn-cs"/>
              </a:rPr>
              <a:t>Want to interpret raw classifier scores as </a:t>
            </a: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probabilities</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19" name="TextBox 18"/>
          <p:cNvSpPr txBox="1"/>
          <p:nvPr/>
        </p:nvSpPr>
        <p:spPr>
          <a:xfrm>
            <a:off x="4403763" y="3709968"/>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24.5</a:t>
            </a:r>
          </a:p>
        </p:txBody>
      </p:sp>
      <p:sp>
        <p:nvSpPr>
          <p:cNvPr id="20" name="TextBox 19"/>
          <p:cNvSpPr txBox="1"/>
          <p:nvPr/>
        </p:nvSpPr>
        <p:spPr>
          <a:xfrm>
            <a:off x="4403762" y="4310400"/>
            <a:ext cx="1014942"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164</a:t>
            </a:r>
          </a:p>
        </p:txBody>
      </p:sp>
      <p:sp>
        <p:nvSpPr>
          <p:cNvPr id="21" name="TextBox 20"/>
          <p:cNvSpPr txBox="1"/>
          <p:nvPr/>
        </p:nvSpPr>
        <p:spPr>
          <a:xfrm>
            <a:off x="4403763" y="4921042"/>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0.18</a:t>
            </a:r>
          </a:p>
        </p:txBody>
      </p:sp>
      <p:sp>
        <p:nvSpPr>
          <p:cNvPr id="25" name="TextBox 24"/>
          <p:cNvSpPr txBox="1"/>
          <p:nvPr/>
        </p:nvSpPr>
        <p:spPr>
          <a:xfrm>
            <a:off x="6244017" y="3709968"/>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0.13</a:t>
            </a:r>
          </a:p>
        </p:txBody>
      </p:sp>
      <p:sp>
        <p:nvSpPr>
          <p:cNvPr id="26" name="TextBox 25"/>
          <p:cNvSpPr txBox="1"/>
          <p:nvPr/>
        </p:nvSpPr>
        <p:spPr>
          <a:xfrm>
            <a:off x="6244016" y="4310401"/>
            <a:ext cx="1014942"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0.87</a:t>
            </a:r>
          </a:p>
        </p:txBody>
      </p:sp>
      <p:sp>
        <p:nvSpPr>
          <p:cNvPr id="27" name="TextBox 26"/>
          <p:cNvSpPr txBox="1"/>
          <p:nvPr/>
        </p:nvSpPr>
        <p:spPr>
          <a:xfrm>
            <a:off x="6244017" y="4921042"/>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0.00</a:t>
            </a:r>
          </a:p>
        </p:txBody>
      </p:sp>
      <p:sp>
        <p:nvSpPr>
          <p:cNvPr id="28" name="Google Shape;1031;p58"/>
          <p:cNvSpPr/>
          <p:nvPr/>
        </p:nvSpPr>
        <p:spPr>
          <a:xfrm>
            <a:off x="2600756" y="3756249"/>
            <a:ext cx="1062623" cy="1669965"/>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oogle Shape;1014;p58"/>
          <p:cNvSpPr/>
          <p:nvPr/>
        </p:nvSpPr>
        <p:spPr>
          <a:xfrm>
            <a:off x="4377918" y="3759712"/>
            <a:ext cx="1062623" cy="1669965"/>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oogle Shape;1018;p58"/>
          <p:cNvSpPr/>
          <p:nvPr/>
        </p:nvSpPr>
        <p:spPr>
          <a:xfrm>
            <a:off x="6226438" y="3759712"/>
            <a:ext cx="1062623" cy="1669965"/>
          </a:xfrm>
          <a:prstGeom prst="rect">
            <a:avLst/>
          </a:prstGeom>
          <a:noFill/>
          <a:ln w="38100" cap="flat" cmpd="sng">
            <a:solidFill>
              <a:srgbClr val="38761D"/>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1" name="Google Shape;1022;p58"/>
          <p:cNvCxnSpPr/>
          <p:nvPr/>
        </p:nvCxnSpPr>
        <p:spPr>
          <a:xfrm>
            <a:off x="3717097" y="4587399"/>
            <a:ext cx="588747" cy="0"/>
          </a:xfrm>
          <a:prstGeom prst="straightConnector1">
            <a:avLst/>
          </a:prstGeom>
          <a:noFill/>
          <a:ln w="63500" cap="flat" cmpd="sng">
            <a:solidFill>
              <a:srgbClr val="666666"/>
            </a:solidFill>
            <a:prstDash val="solid"/>
            <a:round/>
            <a:headEnd type="none" w="med" len="med"/>
            <a:tailEnd type="triangle" w="med" len="med"/>
          </a:ln>
        </p:spPr>
      </p:cxnSp>
      <p:cxnSp>
        <p:nvCxnSpPr>
          <p:cNvPr id="32" name="Google Shape;1022;p58"/>
          <p:cNvCxnSpPr/>
          <p:nvPr/>
        </p:nvCxnSpPr>
        <p:spPr>
          <a:xfrm>
            <a:off x="5524194" y="4594694"/>
            <a:ext cx="588747" cy="0"/>
          </a:xfrm>
          <a:prstGeom prst="straightConnector1">
            <a:avLst/>
          </a:prstGeom>
          <a:noFill/>
          <a:ln w="63500" cap="flat" cmpd="sng">
            <a:solidFill>
              <a:srgbClr val="666666"/>
            </a:solidFill>
            <a:prstDash val="solid"/>
            <a:round/>
            <a:headEnd type="none" w="med" len="med"/>
            <a:tailEnd type="triangle" w="med" len="med"/>
          </a:ln>
        </p:spPr>
      </p:cxnSp>
      <p:sp>
        <p:nvSpPr>
          <p:cNvPr id="33" name="Google Shape;1027;p58"/>
          <p:cNvSpPr txBox="1"/>
          <p:nvPr/>
        </p:nvSpPr>
        <p:spPr>
          <a:xfrm>
            <a:off x="4093386" y="3044319"/>
            <a:ext cx="1552061"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FF0000"/>
                </a:solidFill>
                <a:effectLst/>
                <a:uLnTx/>
                <a:uFillTx/>
                <a:latin typeface="Calibri" panose="020F0502020204030204"/>
                <a:ea typeface="+mn-ea"/>
                <a:cs typeface="+mn-cs"/>
              </a:rPr>
              <a:t>Probabilities must be &gt;= 0</a:t>
            </a:r>
            <a:endParaRPr kumimoji="0"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5" name="Google Shape;1028;p58"/>
          <p:cNvSpPr txBox="1"/>
          <p:nvPr/>
        </p:nvSpPr>
        <p:spPr>
          <a:xfrm>
            <a:off x="5975457" y="3044319"/>
            <a:ext cx="1552061"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38761D"/>
                </a:solidFill>
                <a:effectLst/>
                <a:uLnTx/>
                <a:uFillTx/>
                <a:latin typeface="Calibri" panose="020F0502020204030204"/>
                <a:ea typeface="+mn-ea"/>
                <a:cs typeface="+mn-cs"/>
              </a:rPr>
              <a:t>Probabilities must sum to 1</a:t>
            </a:r>
            <a:endParaRPr kumimoji="0" sz="1800" b="0" i="0" u="none" strike="noStrike" kern="1200" cap="none" spc="0" normalizeH="0" baseline="0" noProof="0" dirty="0">
              <a:ln>
                <a:noFill/>
              </a:ln>
              <a:solidFill>
                <a:srgbClr val="38761D"/>
              </a:solidFill>
              <a:effectLst/>
              <a:uLnTx/>
              <a:uFillTx/>
              <a:latin typeface="Calibri" panose="020F0502020204030204"/>
              <a:ea typeface="+mn-ea"/>
              <a:cs typeface="+mn-cs"/>
            </a:endParaRPr>
          </a:p>
        </p:txBody>
      </p:sp>
      <p:sp>
        <p:nvSpPr>
          <p:cNvPr id="36" name="TextBox 35"/>
          <p:cNvSpPr txBox="1"/>
          <p:nvPr/>
        </p:nvSpPr>
        <p:spPr>
          <a:xfrm>
            <a:off x="3744428" y="4125734"/>
            <a:ext cx="573298" cy="4154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exp</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p:cNvSpPr txBox="1"/>
          <p:nvPr/>
        </p:nvSpPr>
        <p:spPr>
          <a:xfrm>
            <a:off x="5403972" y="4241150"/>
            <a:ext cx="881267" cy="30008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normalize</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Google Shape;1138;p61"/>
          <p:cNvSpPr txBox="1"/>
          <p:nvPr/>
        </p:nvSpPr>
        <p:spPr>
          <a:xfrm>
            <a:off x="4099739" y="5439875"/>
            <a:ext cx="1618979"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srgbClr val="FF0000"/>
                </a:solidFill>
                <a:effectLst/>
                <a:uLnTx/>
                <a:uFillTx/>
                <a:latin typeface="Calibri" panose="020F0502020204030204"/>
                <a:ea typeface="+mn-ea"/>
                <a:cs typeface="+mn-cs"/>
              </a:rPr>
              <a:t>unnormalized</a:t>
            </a:r>
            <a:r>
              <a:rPr kumimoji="0" lang="en" sz="1799" b="0" i="0" u="none" strike="noStrike" kern="1200" cap="none" spc="0" normalizeH="0" baseline="0" noProof="0" dirty="0">
                <a:ln>
                  <a:noFill/>
                </a:ln>
                <a:solidFill>
                  <a:srgbClr val="FF0000"/>
                </a:solidFill>
                <a:effectLst/>
                <a:uLnTx/>
                <a:uFillTx/>
                <a:latin typeface="Calibri" panose="020F0502020204030204"/>
                <a:ea typeface="+mn-ea"/>
                <a:cs typeface="+mn-cs"/>
              </a:rPr>
              <a:t> probabilities</a:t>
            </a:r>
            <a:endParaRPr kumimoji="0" sz="1799"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5" name="Google Shape;1141;p61"/>
          <p:cNvSpPr txBox="1"/>
          <p:nvPr/>
        </p:nvSpPr>
        <p:spPr>
          <a:xfrm>
            <a:off x="6033597" y="5585732"/>
            <a:ext cx="1340801" cy="43451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srgbClr val="38761D"/>
                </a:solidFill>
                <a:effectLst/>
                <a:uLnTx/>
                <a:uFillTx/>
                <a:latin typeface="Calibri" panose="020F0502020204030204"/>
                <a:ea typeface="+mn-ea"/>
                <a:cs typeface="+mn-cs"/>
              </a:rPr>
              <a:t>probabilities</a:t>
            </a:r>
            <a:endParaRPr kumimoji="0" sz="1799" b="0" i="0" u="none" strike="noStrike" kern="1200" cap="none" spc="0" normalizeH="0" baseline="0" noProof="0" dirty="0">
              <a:ln>
                <a:noFill/>
              </a:ln>
              <a:solidFill>
                <a:srgbClr val="38761D"/>
              </a:solidFill>
              <a:effectLst/>
              <a:uLnTx/>
              <a:uFillTx/>
              <a:latin typeface="Calibri" panose="020F0502020204030204"/>
              <a:ea typeface="+mn-ea"/>
              <a:cs typeface="+mn-cs"/>
            </a:endParaRPr>
          </a:p>
        </p:txBody>
      </p:sp>
      <p:sp>
        <p:nvSpPr>
          <p:cNvPr id="46" name="Google Shape;1142;p61"/>
          <p:cNvSpPr txBox="1"/>
          <p:nvPr/>
        </p:nvSpPr>
        <p:spPr>
          <a:xfrm>
            <a:off x="2193042" y="5473947"/>
            <a:ext cx="1878048"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err="1">
                <a:ln>
                  <a:noFill/>
                </a:ln>
                <a:solidFill>
                  <a:srgbClr val="0000FF"/>
                </a:solidFill>
                <a:effectLst/>
                <a:uLnTx/>
                <a:uFillTx/>
                <a:latin typeface="Calibri" panose="020F0502020204030204"/>
                <a:ea typeface="+mn-ea"/>
                <a:cs typeface="+mn-cs"/>
              </a:rPr>
              <a:t>Unnormalized</a:t>
            </a:r>
            <a:r>
              <a:rPr kumimoji="0" lang="en" sz="1600" b="0" i="0" u="none" strike="noStrike" kern="1200" cap="none" spc="0" normalizeH="0" baseline="0" noProof="0" dirty="0">
                <a:ln>
                  <a:noFill/>
                </a:ln>
                <a:solidFill>
                  <a:srgbClr val="0000FF"/>
                </a:solidFill>
                <a:effectLst/>
                <a:uLnTx/>
                <a:uFillTx/>
                <a:latin typeface="Calibri" panose="020F0502020204030204"/>
                <a:ea typeface="+mn-ea"/>
                <a:cs typeface="+mn-cs"/>
              </a:rPr>
              <a:t> log-probabilities / logits</a:t>
            </a:r>
            <a:endParaRPr kumimoji="0" sz="1600" b="0"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Classifier scores</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function</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nary>
                            <m:naryPr>
                              <m:chr m:val="∑"/>
                              <m:supHide m:val="on"/>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e>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e>
                                  </m:d>
                                </m:e>
                              </m:func>
                            </m:e>
                          </m:nary>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DFDD5CC5-B4A8-154F-AC91-04BA86FD1223}"/>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Fouhey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&amp; J Johnson</a:t>
            </a:r>
          </a:p>
        </p:txBody>
      </p:sp>
    </p:spTree>
    <p:extLst>
      <p:ext uri="{BB962C8B-B14F-4D97-AF65-F5344CB8AC3E}">
        <p14:creationId xmlns:p14="http://schemas.microsoft.com/office/powerpoint/2010/main" val="3503723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mn-ea"/>
                <a:cs typeface="+mn-cs"/>
              </a:rPr>
              <a:t>Want to interpret raw classifier scores as </a:t>
            </a: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probabilities</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19" name="TextBox 18"/>
          <p:cNvSpPr txBox="1"/>
          <p:nvPr/>
        </p:nvSpPr>
        <p:spPr>
          <a:xfrm>
            <a:off x="4403763" y="3709968"/>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24.5</a:t>
            </a:r>
          </a:p>
        </p:txBody>
      </p:sp>
      <p:sp>
        <p:nvSpPr>
          <p:cNvPr id="20" name="TextBox 19"/>
          <p:cNvSpPr txBox="1"/>
          <p:nvPr/>
        </p:nvSpPr>
        <p:spPr>
          <a:xfrm>
            <a:off x="4403762" y="4310400"/>
            <a:ext cx="1014942"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164</a:t>
            </a:r>
          </a:p>
        </p:txBody>
      </p:sp>
      <p:sp>
        <p:nvSpPr>
          <p:cNvPr id="21" name="TextBox 20"/>
          <p:cNvSpPr txBox="1"/>
          <p:nvPr/>
        </p:nvSpPr>
        <p:spPr>
          <a:xfrm>
            <a:off x="4403763" y="4921042"/>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0.18</a:t>
            </a:r>
          </a:p>
        </p:txBody>
      </p:sp>
      <p:sp>
        <p:nvSpPr>
          <p:cNvPr id="25" name="TextBox 24"/>
          <p:cNvSpPr txBox="1"/>
          <p:nvPr/>
        </p:nvSpPr>
        <p:spPr>
          <a:xfrm>
            <a:off x="6244017" y="3709968"/>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9900FF"/>
                </a:solidFill>
                <a:effectLst/>
                <a:uLnTx/>
                <a:uFillTx/>
                <a:latin typeface="Calibri" panose="020F0502020204030204"/>
                <a:ea typeface="+mn-ea"/>
                <a:cs typeface="+mn-cs"/>
              </a:rPr>
              <a:t>0.13</a:t>
            </a:r>
          </a:p>
        </p:txBody>
      </p:sp>
      <p:sp>
        <p:nvSpPr>
          <p:cNvPr id="26" name="TextBox 25"/>
          <p:cNvSpPr txBox="1"/>
          <p:nvPr/>
        </p:nvSpPr>
        <p:spPr>
          <a:xfrm>
            <a:off x="6244016" y="4310401"/>
            <a:ext cx="1014942"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0.87</a:t>
            </a:r>
          </a:p>
        </p:txBody>
      </p:sp>
      <p:sp>
        <p:nvSpPr>
          <p:cNvPr id="27" name="TextBox 26"/>
          <p:cNvSpPr txBox="1"/>
          <p:nvPr/>
        </p:nvSpPr>
        <p:spPr>
          <a:xfrm>
            <a:off x="6244017" y="4921042"/>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0.00</a:t>
            </a:r>
          </a:p>
        </p:txBody>
      </p:sp>
      <p:sp>
        <p:nvSpPr>
          <p:cNvPr id="28" name="Google Shape;1031;p58"/>
          <p:cNvSpPr/>
          <p:nvPr/>
        </p:nvSpPr>
        <p:spPr>
          <a:xfrm>
            <a:off x="2600756" y="3756249"/>
            <a:ext cx="1062623" cy="1669965"/>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oogle Shape;1014;p58"/>
          <p:cNvSpPr/>
          <p:nvPr/>
        </p:nvSpPr>
        <p:spPr>
          <a:xfrm>
            <a:off x="4377918" y="3759712"/>
            <a:ext cx="1062623" cy="1669965"/>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oogle Shape;1018;p58"/>
          <p:cNvSpPr/>
          <p:nvPr/>
        </p:nvSpPr>
        <p:spPr>
          <a:xfrm>
            <a:off x="6226438" y="3759712"/>
            <a:ext cx="1062623" cy="1669965"/>
          </a:xfrm>
          <a:prstGeom prst="rect">
            <a:avLst/>
          </a:prstGeom>
          <a:noFill/>
          <a:ln w="38100" cap="flat" cmpd="sng">
            <a:solidFill>
              <a:srgbClr val="38761D"/>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1" name="Google Shape;1022;p58"/>
          <p:cNvCxnSpPr/>
          <p:nvPr/>
        </p:nvCxnSpPr>
        <p:spPr>
          <a:xfrm>
            <a:off x="3717097" y="4587399"/>
            <a:ext cx="588747" cy="0"/>
          </a:xfrm>
          <a:prstGeom prst="straightConnector1">
            <a:avLst/>
          </a:prstGeom>
          <a:noFill/>
          <a:ln w="63500" cap="flat" cmpd="sng">
            <a:solidFill>
              <a:srgbClr val="666666"/>
            </a:solidFill>
            <a:prstDash val="solid"/>
            <a:round/>
            <a:headEnd type="none" w="med" len="med"/>
            <a:tailEnd type="triangle" w="med" len="med"/>
          </a:ln>
        </p:spPr>
      </p:cxnSp>
      <p:cxnSp>
        <p:nvCxnSpPr>
          <p:cNvPr id="32" name="Google Shape;1022;p58"/>
          <p:cNvCxnSpPr/>
          <p:nvPr/>
        </p:nvCxnSpPr>
        <p:spPr>
          <a:xfrm>
            <a:off x="5524194" y="4594694"/>
            <a:ext cx="588747" cy="0"/>
          </a:xfrm>
          <a:prstGeom prst="straightConnector1">
            <a:avLst/>
          </a:prstGeom>
          <a:noFill/>
          <a:ln w="63500" cap="flat" cmpd="sng">
            <a:solidFill>
              <a:srgbClr val="666666"/>
            </a:solidFill>
            <a:prstDash val="solid"/>
            <a:round/>
            <a:headEnd type="none" w="med" len="med"/>
            <a:tailEnd type="triangle" w="med" len="med"/>
          </a:ln>
        </p:spPr>
      </p:cxnSp>
      <p:sp>
        <p:nvSpPr>
          <p:cNvPr id="33" name="Google Shape;1027;p58"/>
          <p:cNvSpPr txBox="1"/>
          <p:nvPr/>
        </p:nvSpPr>
        <p:spPr>
          <a:xfrm>
            <a:off x="4093386" y="3044319"/>
            <a:ext cx="1552061"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FF0000"/>
                </a:solidFill>
                <a:effectLst/>
                <a:uLnTx/>
                <a:uFillTx/>
                <a:latin typeface="Calibri" panose="020F0502020204030204"/>
                <a:ea typeface="+mn-ea"/>
                <a:cs typeface="+mn-cs"/>
              </a:rPr>
              <a:t>Probabilities must be &gt;= 0</a:t>
            </a:r>
            <a:endParaRPr kumimoji="0"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5" name="Google Shape;1028;p58"/>
          <p:cNvSpPr txBox="1"/>
          <p:nvPr/>
        </p:nvSpPr>
        <p:spPr>
          <a:xfrm>
            <a:off x="5975457" y="3044319"/>
            <a:ext cx="1552061"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38761D"/>
                </a:solidFill>
                <a:effectLst/>
                <a:uLnTx/>
                <a:uFillTx/>
                <a:latin typeface="Calibri" panose="020F0502020204030204"/>
                <a:ea typeface="+mn-ea"/>
                <a:cs typeface="+mn-cs"/>
              </a:rPr>
              <a:t>Probabilities must sum to 1</a:t>
            </a:r>
            <a:endParaRPr kumimoji="0" sz="1800" b="0" i="0" u="none" strike="noStrike" kern="1200" cap="none" spc="0" normalizeH="0" baseline="0" noProof="0" dirty="0">
              <a:ln>
                <a:noFill/>
              </a:ln>
              <a:solidFill>
                <a:srgbClr val="38761D"/>
              </a:solidFill>
              <a:effectLst/>
              <a:uLnTx/>
              <a:uFillTx/>
              <a:latin typeface="Calibri" panose="020F0502020204030204"/>
              <a:ea typeface="+mn-ea"/>
              <a:cs typeface="+mn-cs"/>
            </a:endParaRPr>
          </a:p>
        </p:txBody>
      </p:sp>
      <p:sp>
        <p:nvSpPr>
          <p:cNvPr id="36" name="TextBox 35"/>
          <p:cNvSpPr txBox="1"/>
          <p:nvPr/>
        </p:nvSpPr>
        <p:spPr>
          <a:xfrm>
            <a:off x="3744428" y="4125734"/>
            <a:ext cx="573298" cy="4154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exp</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p:cNvSpPr txBox="1"/>
          <p:nvPr/>
        </p:nvSpPr>
        <p:spPr>
          <a:xfrm>
            <a:off x="5403972" y="4241150"/>
            <a:ext cx="881267" cy="30008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normalize</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Google Shape;1138;p61"/>
          <p:cNvSpPr txBox="1"/>
          <p:nvPr/>
        </p:nvSpPr>
        <p:spPr>
          <a:xfrm>
            <a:off x="4099739" y="5439875"/>
            <a:ext cx="1618979"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srgbClr val="FF0000"/>
                </a:solidFill>
                <a:effectLst/>
                <a:uLnTx/>
                <a:uFillTx/>
                <a:latin typeface="Calibri" panose="020F0502020204030204"/>
                <a:ea typeface="+mn-ea"/>
                <a:cs typeface="+mn-cs"/>
              </a:rPr>
              <a:t>unnormalized</a:t>
            </a:r>
            <a:r>
              <a:rPr kumimoji="0" lang="en" sz="1799" b="0" i="0" u="none" strike="noStrike" kern="1200" cap="none" spc="0" normalizeH="0" baseline="0" noProof="0" dirty="0">
                <a:ln>
                  <a:noFill/>
                </a:ln>
                <a:solidFill>
                  <a:srgbClr val="FF0000"/>
                </a:solidFill>
                <a:effectLst/>
                <a:uLnTx/>
                <a:uFillTx/>
                <a:latin typeface="Calibri" panose="020F0502020204030204"/>
                <a:ea typeface="+mn-ea"/>
                <a:cs typeface="+mn-cs"/>
              </a:rPr>
              <a:t> probabilities</a:t>
            </a:r>
            <a:endParaRPr kumimoji="0" sz="1799"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5" name="Google Shape;1141;p61"/>
          <p:cNvSpPr txBox="1"/>
          <p:nvPr/>
        </p:nvSpPr>
        <p:spPr>
          <a:xfrm>
            <a:off x="6033597" y="5585732"/>
            <a:ext cx="1340801" cy="43451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srgbClr val="38761D"/>
                </a:solidFill>
                <a:effectLst/>
                <a:uLnTx/>
                <a:uFillTx/>
                <a:latin typeface="Calibri" panose="020F0502020204030204"/>
                <a:ea typeface="+mn-ea"/>
                <a:cs typeface="+mn-cs"/>
              </a:rPr>
              <a:t>probabilities</a:t>
            </a:r>
            <a:endParaRPr kumimoji="0" sz="1799" b="0" i="0" u="none" strike="noStrike" kern="1200" cap="none" spc="0" normalizeH="0" baseline="0" noProof="0" dirty="0">
              <a:ln>
                <a:noFill/>
              </a:ln>
              <a:solidFill>
                <a:srgbClr val="38761D"/>
              </a:solidFill>
              <a:effectLst/>
              <a:uLnTx/>
              <a:uFillTx/>
              <a:latin typeface="Calibri" panose="020F0502020204030204"/>
              <a:ea typeface="+mn-ea"/>
              <a:cs typeface="+mn-cs"/>
            </a:endParaRPr>
          </a:p>
        </p:txBody>
      </p:sp>
      <p:sp>
        <p:nvSpPr>
          <p:cNvPr id="46" name="Google Shape;1142;p61"/>
          <p:cNvSpPr txBox="1"/>
          <p:nvPr/>
        </p:nvSpPr>
        <p:spPr>
          <a:xfrm>
            <a:off x="2193042" y="5473947"/>
            <a:ext cx="1878048"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err="1">
                <a:ln>
                  <a:noFill/>
                </a:ln>
                <a:solidFill>
                  <a:srgbClr val="0000FF"/>
                </a:solidFill>
                <a:effectLst/>
                <a:uLnTx/>
                <a:uFillTx/>
                <a:latin typeface="Calibri" panose="020F0502020204030204"/>
                <a:ea typeface="+mn-ea"/>
                <a:cs typeface="+mn-cs"/>
              </a:rPr>
              <a:t>Unnormalized</a:t>
            </a:r>
            <a:r>
              <a:rPr kumimoji="0" lang="en" sz="1600" b="0" i="0" u="none" strike="noStrike" kern="1200" cap="none" spc="0" normalizeH="0" baseline="0" noProof="0" dirty="0">
                <a:ln>
                  <a:noFill/>
                </a:ln>
                <a:solidFill>
                  <a:srgbClr val="0000FF"/>
                </a:solidFill>
                <a:effectLst/>
                <a:uLnTx/>
                <a:uFillTx/>
                <a:latin typeface="Calibri" panose="020F0502020204030204"/>
                <a:ea typeface="+mn-ea"/>
                <a:cs typeface="+mn-cs"/>
              </a:rPr>
              <a:t> log-probabilities / logits</a:t>
            </a:r>
            <a:endParaRPr kumimoji="0" sz="1600" b="0"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Classifier scores</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function</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nary>
                            <m:naryPr>
                              <m:chr m:val="∑"/>
                              <m:supHide m:val="on"/>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e>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e>
                                  </m:d>
                                </m:e>
                              </m:func>
                            </m:e>
                          </m:nary>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205C98-0EE2-A743-BC58-25622022A3C9}"/>
                  </a:ext>
                </a:extLst>
              </p:cNvPr>
              <p:cNvSpPr txBox="1"/>
              <p:nvPr/>
            </p:nvSpPr>
            <p:spPr>
              <a:xfrm>
                <a:off x="8450239" y="1778778"/>
                <a:ext cx="2313197" cy="8670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Loss</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log</m:t>
                          </m:r>
                        </m:fName>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e>
                            <m:sub>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func>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95205C98-0EE2-A743-BC58-25622022A3C9}"/>
                  </a:ext>
                </a:extLst>
              </p:cNvPr>
              <p:cNvSpPr txBox="1">
                <a:spLocks noRot="1" noChangeAspect="1" noMove="1" noResize="1" noEditPoints="1" noAdjustHandles="1" noChangeArrowheads="1" noChangeShapeType="1" noTextEdit="1"/>
              </p:cNvSpPr>
              <p:nvPr/>
            </p:nvSpPr>
            <p:spPr>
              <a:xfrm>
                <a:off x="8450239" y="1778778"/>
                <a:ext cx="2313197" cy="867032"/>
              </a:xfrm>
              <a:prstGeom prst="rect">
                <a:avLst/>
              </a:prstGeom>
              <a:blipFill>
                <a:blip r:embed="rId5"/>
                <a:stretch>
                  <a:fillRect l="-4372" t="-5797" b="-4348"/>
                </a:stretch>
              </a:blipFill>
            </p:spPr>
            <p:txBody>
              <a:bodyPr/>
              <a:lstStyle/>
              <a:p>
                <a:r>
                  <a:rPr lang="en-US">
                    <a:noFill/>
                  </a:rPr>
                  <a:t> </a:t>
                </a:r>
              </a:p>
            </p:txBody>
          </p:sp>
        </mc:Fallback>
      </mc:AlternateContent>
      <p:sp>
        <p:nvSpPr>
          <p:cNvPr id="41" name="Google Shape;1107;p60">
            <a:extLst>
              <a:ext uri="{FF2B5EF4-FFF2-40B4-BE49-F238E27FC236}">
                <a16:creationId xmlns:a16="http://schemas.microsoft.com/office/drawing/2014/main" id="{9B509BD7-489C-A948-A9F3-3E3A640E6D61}"/>
              </a:ext>
            </a:extLst>
          </p:cNvPr>
          <p:cNvSpPr txBox="1"/>
          <p:nvPr/>
        </p:nvSpPr>
        <p:spPr>
          <a:xfrm>
            <a:off x="7527518" y="3722043"/>
            <a:ext cx="2882049" cy="1222881"/>
          </a:xfrm>
          <a:prstGeom prst="rect">
            <a:avLst/>
          </a:prstGeom>
          <a:noFill/>
          <a:ln>
            <a:noFill/>
          </a:ln>
        </p:spPr>
        <p:txBody>
          <a:bodyPr spcFirstLastPara="1" wrap="square" lIns="121868" tIns="121868" rIns="121868" bIns="121868"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a:ln>
                  <a:noFill/>
                </a:ln>
                <a:solidFill>
                  <a:srgbClr val="9900FF"/>
                </a:solidFill>
                <a:effectLst/>
                <a:uLnTx/>
                <a:uFillTx/>
                <a:latin typeface="Calibri" panose="020F0502020204030204"/>
                <a:ea typeface="+mn-ea"/>
                <a:cs typeface="+mn-cs"/>
              </a:rPr>
              <a:t>L</a:t>
            </a:r>
            <a:r>
              <a:rPr kumimoji="0" lang="en" sz="3200" b="0" i="0" u="none" strike="noStrike" kern="1200" cap="none" spc="0" normalizeH="0" baseline="-25000" noProof="0" dirty="0">
                <a:ln>
                  <a:noFill/>
                </a:ln>
                <a:solidFill>
                  <a:srgbClr val="9900FF"/>
                </a:solidFill>
                <a:effectLst/>
                <a:uLnTx/>
                <a:uFillTx/>
                <a:latin typeface="Calibri" panose="020F0502020204030204"/>
                <a:ea typeface="+mn-ea"/>
                <a:cs typeface="+mn-cs"/>
              </a:rPr>
              <a:t>i</a:t>
            </a:r>
            <a:r>
              <a:rPr kumimoji="0" lang="en" sz="3200" b="0" i="0" u="none" strike="noStrike" kern="1200" cap="none" spc="0" normalizeH="0" baseline="0" noProof="0" dirty="0">
                <a:ln>
                  <a:noFill/>
                </a:ln>
                <a:solidFill>
                  <a:srgbClr val="9900FF"/>
                </a:solidFill>
                <a:effectLst/>
                <a:uLnTx/>
                <a:uFillTx/>
                <a:latin typeface="Calibri" panose="020F0502020204030204"/>
                <a:ea typeface="+mn-ea"/>
                <a:cs typeface="+mn-cs"/>
              </a:rPr>
              <a:t> = -log(0.13)</a:t>
            </a:r>
            <a:endParaRPr kumimoji="0" sz="3200" b="0" i="0" u="none" strike="noStrike" kern="1200" cap="none" spc="0" normalizeH="0" baseline="0" noProof="0" dirty="0">
              <a:ln>
                <a:noFill/>
              </a:ln>
              <a:solidFill>
                <a:srgbClr val="9900FF"/>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a:ln>
                  <a:noFill/>
                </a:ln>
                <a:solidFill>
                  <a:srgbClr val="9900FF"/>
                </a:solidFill>
                <a:effectLst/>
                <a:uLnTx/>
                <a:uFillTx/>
                <a:latin typeface="Calibri" panose="020F0502020204030204"/>
                <a:ea typeface="+mn-ea"/>
                <a:cs typeface="+mn-cs"/>
              </a:rPr>
              <a:t>      = </a:t>
            </a:r>
            <a:r>
              <a:rPr kumimoji="0" lang="en" sz="3200" b="1" i="0" u="none" strike="noStrike" kern="1200" cap="none" spc="0" normalizeH="0" baseline="0" noProof="0" dirty="0">
                <a:ln>
                  <a:noFill/>
                </a:ln>
                <a:solidFill>
                  <a:srgbClr val="9900FF"/>
                </a:solidFill>
                <a:effectLst/>
                <a:uLnTx/>
                <a:uFillTx/>
                <a:latin typeface="Calibri" panose="020F0502020204030204"/>
                <a:ea typeface="+mn-ea"/>
                <a:cs typeface="+mn-cs"/>
              </a:rPr>
              <a:t>2.04</a:t>
            </a:r>
            <a:endParaRPr kumimoji="0" sz="3200" b="1" i="0" u="none" strike="noStrike" kern="1200" cap="none" spc="0" normalizeH="0" baseline="0" noProof="0" dirty="0">
              <a:ln>
                <a:noFill/>
              </a:ln>
              <a:solidFill>
                <a:srgbClr val="9900FF"/>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6F15AB93-872D-134D-B234-9FC3F39D44E9}"/>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Fouhey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&amp; J Johnson</a:t>
            </a:r>
          </a:p>
        </p:txBody>
      </p:sp>
    </p:spTree>
    <p:extLst>
      <p:ext uri="{BB962C8B-B14F-4D97-AF65-F5344CB8AC3E}">
        <p14:creationId xmlns:p14="http://schemas.microsoft.com/office/powerpoint/2010/main" val="347377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9885-10E1-5A4A-BB50-491FE37C24B8}"/>
              </a:ext>
            </a:extLst>
          </p:cNvPr>
          <p:cNvSpPr>
            <a:spLocks noGrp="1"/>
          </p:cNvSpPr>
          <p:nvPr>
            <p:ph type="title"/>
          </p:nvPr>
        </p:nvSpPr>
        <p:spPr/>
        <p:txBody>
          <a:bodyPr/>
          <a:lstStyle/>
          <a:p>
            <a:r>
              <a:rPr lang="en-US" dirty="0"/>
              <a:t>Announcement</a:t>
            </a:r>
          </a:p>
        </p:txBody>
      </p:sp>
      <p:sp>
        <p:nvSpPr>
          <p:cNvPr id="3" name="Content Placeholder 2">
            <a:extLst>
              <a:ext uri="{FF2B5EF4-FFF2-40B4-BE49-F238E27FC236}">
                <a16:creationId xmlns:a16="http://schemas.microsoft.com/office/drawing/2014/main" id="{AAA49430-6172-4C4B-963B-797C4AEBDAC5}"/>
              </a:ext>
            </a:extLst>
          </p:cNvPr>
          <p:cNvSpPr>
            <a:spLocks noGrp="1"/>
          </p:cNvSpPr>
          <p:nvPr>
            <p:ph idx="1"/>
          </p:nvPr>
        </p:nvSpPr>
        <p:spPr>
          <a:xfrm>
            <a:off x="838200" y="1450489"/>
            <a:ext cx="10515600" cy="4616482"/>
          </a:xfrm>
        </p:spPr>
        <p:txBody>
          <a:bodyPr>
            <a:normAutofit lnSpcReduction="10000"/>
          </a:bodyPr>
          <a:lstStyle/>
          <a:p>
            <a:r>
              <a:rPr lang="en-US" dirty="0"/>
              <a:t>GPU resources for the final project</a:t>
            </a:r>
          </a:p>
          <a:p>
            <a:pPr lvl="1"/>
            <a:r>
              <a:rPr lang="en-US" dirty="0"/>
              <a:t>Discovery (</a:t>
            </a:r>
            <a:r>
              <a:rPr lang="en-US" dirty="0">
                <a:solidFill>
                  <a:schemeClr val="accent2"/>
                </a:solidFill>
              </a:rPr>
              <a:t>your account should be ready to use</a:t>
            </a:r>
            <a:r>
              <a:rPr lang="en-US" dirty="0"/>
              <a:t>)</a:t>
            </a:r>
          </a:p>
          <a:p>
            <a:pPr lvl="2"/>
            <a:r>
              <a:rPr lang="en-US" dirty="0"/>
              <a:t>try </a:t>
            </a:r>
            <a:r>
              <a:rPr lang="en-US" dirty="0" err="1"/>
              <a:t>ssh</a:t>
            </a:r>
            <a:r>
              <a:rPr lang="en-US" dirty="0"/>
              <a:t> &lt;nu username&gt;@</a:t>
            </a:r>
            <a:r>
              <a:rPr lang="en-US" dirty="0" err="1"/>
              <a:t>login.discovery.neu.edu</a:t>
            </a:r>
            <a:endParaRPr lang="en-US" dirty="0"/>
          </a:p>
          <a:p>
            <a:pPr lvl="1"/>
            <a:r>
              <a:rPr lang="en-US" dirty="0"/>
              <a:t>Documentation of Discovery: </a:t>
            </a:r>
            <a:r>
              <a:rPr lang="en-US" dirty="0">
                <a:hlinkClick r:id="rId2"/>
              </a:rPr>
              <a:t>https://rc-docs.northeastern.edu/en/latest/</a:t>
            </a:r>
            <a:endParaRPr lang="en-US" dirty="0"/>
          </a:p>
          <a:p>
            <a:pPr lvl="1"/>
            <a:r>
              <a:rPr lang="en-US" dirty="0"/>
              <a:t>AWS</a:t>
            </a:r>
          </a:p>
          <a:p>
            <a:pPr lvl="1"/>
            <a:r>
              <a:rPr lang="en-US" dirty="0"/>
              <a:t>Google could</a:t>
            </a:r>
          </a:p>
          <a:p>
            <a:r>
              <a:rPr lang="en-US" dirty="0"/>
              <a:t>Office hour of </a:t>
            </a:r>
            <a:r>
              <a:rPr lang="en-US" dirty="0" err="1"/>
              <a:t>Prajanan</a:t>
            </a:r>
            <a:r>
              <a:rPr lang="en-US" dirty="0"/>
              <a:t> (</a:t>
            </a:r>
            <a:r>
              <a:rPr lang="en-US" dirty="0">
                <a:solidFill>
                  <a:schemeClr val="accent2"/>
                </a:solidFill>
              </a:rPr>
              <a:t>only this week</a:t>
            </a:r>
            <a:r>
              <a:rPr lang="en-US" dirty="0"/>
              <a:t>)</a:t>
            </a:r>
          </a:p>
          <a:p>
            <a:pPr lvl="1"/>
            <a:r>
              <a:rPr lang="en-US" dirty="0"/>
              <a:t>Friday, 2-3pm -&gt; Sunday, 10-11pm</a:t>
            </a:r>
          </a:p>
          <a:p>
            <a:r>
              <a:rPr lang="en-US" dirty="0"/>
              <a:t>Make-up Office Hour by me (</a:t>
            </a:r>
            <a:r>
              <a:rPr lang="en-US" dirty="0">
                <a:solidFill>
                  <a:schemeClr val="accent2"/>
                </a:solidFill>
              </a:rPr>
              <a:t>only this week</a:t>
            </a:r>
            <a:r>
              <a:rPr lang="en-US" dirty="0"/>
              <a:t>)</a:t>
            </a:r>
          </a:p>
          <a:p>
            <a:pPr lvl="1"/>
            <a:r>
              <a:rPr lang="en-US" dirty="0"/>
              <a:t>Friday, 2-3pm</a:t>
            </a:r>
          </a:p>
          <a:p>
            <a:r>
              <a:rPr lang="en-US" dirty="0"/>
              <a:t>Project proposal abstract due on Nov 1 (</a:t>
            </a:r>
            <a:r>
              <a:rPr lang="en-US" dirty="0">
                <a:solidFill>
                  <a:schemeClr val="accent2"/>
                </a:solidFill>
              </a:rPr>
              <a:t>next Monday</a:t>
            </a:r>
            <a:r>
              <a:rPr lang="en-US" dirty="0"/>
              <a:t>)</a:t>
            </a:r>
          </a:p>
        </p:txBody>
      </p:sp>
    </p:spTree>
    <p:extLst>
      <p:ext uri="{BB962C8B-B14F-4D97-AF65-F5344CB8AC3E}">
        <p14:creationId xmlns:p14="http://schemas.microsoft.com/office/powerpoint/2010/main" val="95329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a:ea typeface="+mn-ea"/>
                <a:cs typeface="+mn-cs"/>
              </a:rPr>
              <a:t>Want to interpret raw classifier scores as </a:t>
            </a: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probabilities</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19" name="TextBox 18"/>
          <p:cNvSpPr txBox="1"/>
          <p:nvPr/>
        </p:nvSpPr>
        <p:spPr>
          <a:xfrm>
            <a:off x="4403763" y="3709968"/>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24.5</a:t>
            </a:r>
          </a:p>
        </p:txBody>
      </p:sp>
      <p:sp>
        <p:nvSpPr>
          <p:cNvPr id="20" name="TextBox 19"/>
          <p:cNvSpPr txBox="1"/>
          <p:nvPr/>
        </p:nvSpPr>
        <p:spPr>
          <a:xfrm>
            <a:off x="4403762" y="4310400"/>
            <a:ext cx="1014942"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164</a:t>
            </a:r>
          </a:p>
        </p:txBody>
      </p:sp>
      <p:sp>
        <p:nvSpPr>
          <p:cNvPr id="21" name="TextBox 20"/>
          <p:cNvSpPr txBox="1"/>
          <p:nvPr/>
        </p:nvSpPr>
        <p:spPr>
          <a:xfrm>
            <a:off x="4403763" y="4921042"/>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0.18</a:t>
            </a:r>
          </a:p>
        </p:txBody>
      </p:sp>
      <p:sp>
        <p:nvSpPr>
          <p:cNvPr id="25" name="TextBox 24"/>
          <p:cNvSpPr txBox="1"/>
          <p:nvPr/>
        </p:nvSpPr>
        <p:spPr>
          <a:xfrm>
            <a:off x="6244017" y="3709968"/>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9900FF"/>
                </a:solidFill>
                <a:effectLst/>
                <a:uLnTx/>
                <a:uFillTx/>
                <a:latin typeface="Calibri" panose="020F0502020204030204"/>
                <a:ea typeface="+mn-ea"/>
                <a:cs typeface="+mn-cs"/>
              </a:rPr>
              <a:t>0.13</a:t>
            </a:r>
          </a:p>
        </p:txBody>
      </p:sp>
      <p:sp>
        <p:nvSpPr>
          <p:cNvPr id="26" name="TextBox 25"/>
          <p:cNvSpPr txBox="1"/>
          <p:nvPr/>
        </p:nvSpPr>
        <p:spPr>
          <a:xfrm>
            <a:off x="6244016" y="4310401"/>
            <a:ext cx="1014942"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0.87</a:t>
            </a:r>
          </a:p>
        </p:txBody>
      </p:sp>
      <p:sp>
        <p:nvSpPr>
          <p:cNvPr id="27" name="TextBox 26"/>
          <p:cNvSpPr txBox="1"/>
          <p:nvPr/>
        </p:nvSpPr>
        <p:spPr>
          <a:xfrm>
            <a:off x="6244017" y="4921042"/>
            <a:ext cx="919963" cy="55399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0.00</a:t>
            </a:r>
          </a:p>
        </p:txBody>
      </p:sp>
      <p:sp>
        <p:nvSpPr>
          <p:cNvPr id="28" name="Google Shape;1031;p58"/>
          <p:cNvSpPr/>
          <p:nvPr/>
        </p:nvSpPr>
        <p:spPr>
          <a:xfrm>
            <a:off x="2600756" y="3756249"/>
            <a:ext cx="1062623" cy="1669965"/>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oogle Shape;1014;p58"/>
          <p:cNvSpPr/>
          <p:nvPr/>
        </p:nvSpPr>
        <p:spPr>
          <a:xfrm>
            <a:off x="4377918" y="3759712"/>
            <a:ext cx="1062623" cy="1669965"/>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oogle Shape;1018;p58"/>
          <p:cNvSpPr/>
          <p:nvPr/>
        </p:nvSpPr>
        <p:spPr>
          <a:xfrm>
            <a:off x="6226438" y="3759712"/>
            <a:ext cx="1062623" cy="1669965"/>
          </a:xfrm>
          <a:prstGeom prst="rect">
            <a:avLst/>
          </a:prstGeom>
          <a:noFill/>
          <a:ln w="38100" cap="flat" cmpd="sng">
            <a:solidFill>
              <a:srgbClr val="38761D"/>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1" name="Google Shape;1022;p58"/>
          <p:cNvCxnSpPr/>
          <p:nvPr/>
        </p:nvCxnSpPr>
        <p:spPr>
          <a:xfrm>
            <a:off x="3717097" y="4587399"/>
            <a:ext cx="588747" cy="0"/>
          </a:xfrm>
          <a:prstGeom prst="straightConnector1">
            <a:avLst/>
          </a:prstGeom>
          <a:noFill/>
          <a:ln w="63500" cap="flat" cmpd="sng">
            <a:solidFill>
              <a:srgbClr val="666666"/>
            </a:solidFill>
            <a:prstDash val="solid"/>
            <a:round/>
            <a:headEnd type="none" w="med" len="med"/>
            <a:tailEnd type="triangle" w="med" len="med"/>
          </a:ln>
        </p:spPr>
      </p:cxnSp>
      <p:cxnSp>
        <p:nvCxnSpPr>
          <p:cNvPr id="32" name="Google Shape;1022;p58"/>
          <p:cNvCxnSpPr/>
          <p:nvPr/>
        </p:nvCxnSpPr>
        <p:spPr>
          <a:xfrm>
            <a:off x="5524194" y="4594694"/>
            <a:ext cx="588747" cy="0"/>
          </a:xfrm>
          <a:prstGeom prst="straightConnector1">
            <a:avLst/>
          </a:prstGeom>
          <a:noFill/>
          <a:ln w="63500" cap="flat" cmpd="sng">
            <a:solidFill>
              <a:srgbClr val="666666"/>
            </a:solidFill>
            <a:prstDash val="solid"/>
            <a:round/>
            <a:headEnd type="none" w="med" len="med"/>
            <a:tailEnd type="triangle" w="med" len="med"/>
          </a:ln>
        </p:spPr>
      </p:cxnSp>
      <p:sp>
        <p:nvSpPr>
          <p:cNvPr id="33" name="Google Shape;1027;p58"/>
          <p:cNvSpPr txBox="1"/>
          <p:nvPr/>
        </p:nvSpPr>
        <p:spPr>
          <a:xfrm>
            <a:off x="4093386" y="3044319"/>
            <a:ext cx="1552061"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FF0000"/>
                </a:solidFill>
                <a:effectLst/>
                <a:uLnTx/>
                <a:uFillTx/>
                <a:latin typeface="Calibri" panose="020F0502020204030204"/>
                <a:ea typeface="+mn-ea"/>
                <a:cs typeface="+mn-cs"/>
              </a:rPr>
              <a:t>Probabilities must be &gt;= 0</a:t>
            </a:r>
            <a:endParaRPr kumimoji="0"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5" name="Google Shape;1028;p58"/>
          <p:cNvSpPr txBox="1"/>
          <p:nvPr/>
        </p:nvSpPr>
        <p:spPr>
          <a:xfrm>
            <a:off x="5975457" y="3044319"/>
            <a:ext cx="1552061"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38761D"/>
                </a:solidFill>
                <a:effectLst/>
                <a:uLnTx/>
                <a:uFillTx/>
                <a:latin typeface="Calibri" panose="020F0502020204030204"/>
                <a:ea typeface="+mn-ea"/>
                <a:cs typeface="+mn-cs"/>
              </a:rPr>
              <a:t>Probabilities must sum to 1</a:t>
            </a:r>
            <a:endParaRPr kumimoji="0" sz="1800" b="0" i="0" u="none" strike="noStrike" kern="1200" cap="none" spc="0" normalizeH="0" baseline="0" noProof="0" dirty="0">
              <a:ln>
                <a:noFill/>
              </a:ln>
              <a:solidFill>
                <a:srgbClr val="38761D"/>
              </a:solidFill>
              <a:effectLst/>
              <a:uLnTx/>
              <a:uFillTx/>
              <a:latin typeface="Calibri" panose="020F0502020204030204"/>
              <a:ea typeface="+mn-ea"/>
              <a:cs typeface="+mn-cs"/>
            </a:endParaRPr>
          </a:p>
        </p:txBody>
      </p:sp>
      <p:sp>
        <p:nvSpPr>
          <p:cNvPr id="36" name="TextBox 35"/>
          <p:cNvSpPr txBox="1"/>
          <p:nvPr/>
        </p:nvSpPr>
        <p:spPr>
          <a:xfrm>
            <a:off x="3744428" y="4125734"/>
            <a:ext cx="573298" cy="4154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exp</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p:cNvSpPr txBox="1"/>
          <p:nvPr/>
        </p:nvSpPr>
        <p:spPr>
          <a:xfrm>
            <a:off x="5403972" y="4241150"/>
            <a:ext cx="881267" cy="30008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Calibri" panose="020F0502020204030204"/>
                <a:ea typeface="+mn-ea"/>
                <a:cs typeface="+mn-cs"/>
              </a:rPr>
              <a:t>normalize</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Google Shape;1138;p61"/>
          <p:cNvSpPr txBox="1"/>
          <p:nvPr/>
        </p:nvSpPr>
        <p:spPr>
          <a:xfrm>
            <a:off x="4099739" y="5439875"/>
            <a:ext cx="1618979"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srgbClr val="FF0000"/>
                </a:solidFill>
                <a:effectLst/>
                <a:uLnTx/>
                <a:uFillTx/>
                <a:latin typeface="Calibri" panose="020F0502020204030204"/>
                <a:ea typeface="+mn-ea"/>
                <a:cs typeface="+mn-cs"/>
              </a:rPr>
              <a:t>unnormalized</a:t>
            </a:r>
            <a:r>
              <a:rPr kumimoji="0" lang="en" sz="1799" b="0" i="0" u="none" strike="noStrike" kern="1200" cap="none" spc="0" normalizeH="0" baseline="0" noProof="0" dirty="0">
                <a:ln>
                  <a:noFill/>
                </a:ln>
                <a:solidFill>
                  <a:srgbClr val="FF0000"/>
                </a:solidFill>
                <a:effectLst/>
                <a:uLnTx/>
                <a:uFillTx/>
                <a:latin typeface="Calibri" panose="020F0502020204030204"/>
                <a:ea typeface="+mn-ea"/>
                <a:cs typeface="+mn-cs"/>
              </a:rPr>
              <a:t> probabilities</a:t>
            </a:r>
            <a:endParaRPr kumimoji="0" sz="1799"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5" name="Google Shape;1141;p61"/>
          <p:cNvSpPr txBox="1"/>
          <p:nvPr/>
        </p:nvSpPr>
        <p:spPr>
          <a:xfrm>
            <a:off x="6033597" y="5585732"/>
            <a:ext cx="1340801" cy="43451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srgbClr val="38761D"/>
                </a:solidFill>
                <a:effectLst/>
                <a:uLnTx/>
                <a:uFillTx/>
                <a:latin typeface="Calibri" panose="020F0502020204030204"/>
                <a:ea typeface="+mn-ea"/>
                <a:cs typeface="+mn-cs"/>
              </a:rPr>
              <a:t>probabilities</a:t>
            </a:r>
            <a:endParaRPr kumimoji="0" sz="1799" b="0" i="0" u="none" strike="noStrike" kern="1200" cap="none" spc="0" normalizeH="0" baseline="0" noProof="0" dirty="0">
              <a:ln>
                <a:noFill/>
              </a:ln>
              <a:solidFill>
                <a:srgbClr val="38761D"/>
              </a:solidFill>
              <a:effectLst/>
              <a:uLnTx/>
              <a:uFillTx/>
              <a:latin typeface="Calibri" panose="020F0502020204030204"/>
              <a:ea typeface="+mn-ea"/>
              <a:cs typeface="+mn-cs"/>
            </a:endParaRPr>
          </a:p>
        </p:txBody>
      </p:sp>
      <p:sp>
        <p:nvSpPr>
          <p:cNvPr id="46" name="Google Shape;1142;p61"/>
          <p:cNvSpPr txBox="1"/>
          <p:nvPr/>
        </p:nvSpPr>
        <p:spPr>
          <a:xfrm>
            <a:off x="2193042" y="5473947"/>
            <a:ext cx="1878048" cy="652930"/>
          </a:xfrm>
          <a:prstGeom prst="rect">
            <a:avLst/>
          </a:prstGeom>
          <a:noFill/>
          <a:ln>
            <a:noFill/>
          </a:ln>
        </p:spPr>
        <p:txBody>
          <a:bodyPr spcFirstLastPara="1" wrap="square" lIns="91401" tIns="91401" rIns="91401" bIns="91401"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err="1">
                <a:ln>
                  <a:noFill/>
                </a:ln>
                <a:solidFill>
                  <a:srgbClr val="0000FF"/>
                </a:solidFill>
                <a:effectLst/>
                <a:uLnTx/>
                <a:uFillTx/>
                <a:latin typeface="Calibri" panose="020F0502020204030204"/>
                <a:ea typeface="+mn-ea"/>
                <a:cs typeface="+mn-cs"/>
              </a:rPr>
              <a:t>Unnormalized</a:t>
            </a:r>
            <a:r>
              <a:rPr kumimoji="0" lang="en" sz="1600" b="0" i="0" u="none" strike="noStrike" kern="1200" cap="none" spc="0" normalizeH="0" baseline="0" noProof="0" dirty="0">
                <a:ln>
                  <a:noFill/>
                </a:ln>
                <a:solidFill>
                  <a:srgbClr val="0000FF"/>
                </a:solidFill>
                <a:effectLst/>
                <a:uLnTx/>
                <a:uFillTx/>
                <a:latin typeface="Calibri" panose="020F0502020204030204"/>
                <a:ea typeface="+mn-ea"/>
                <a:cs typeface="+mn-cs"/>
              </a:rPr>
              <a:t> log-probabilities / logits</a:t>
            </a:r>
            <a:endParaRPr kumimoji="0" sz="1600" b="0"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Classifier scores</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function</a:t>
                </a:r>
                <a:endPar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nary>
                            <m:naryPr>
                              <m:chr m:val="∑"/>
                              <m:supHide m:val="on"/>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e>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exp</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e>
                                  </m:d>
                                </m:e>
                              </m:func>
                            </m:e>
                          </m:nary>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205C98-0EE2-A743-BC58-25622022A3C9}"/>
                  </a:ext>
                </a:extLst>
              </p:cNvPr>
              <p:cNvSpPr txBox="1"/>
              <p:nvPr/>
            </p:nvSpPr>
            <p:spPr>
              <a:xfrm>
                <a:off x="8450239" y="1778778"/>
                <a:ext cx="2313197" cy="8670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Loss</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log</m:t>
                          </m:r>
                        </m:fName>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e>
                            <m:sub>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func>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95205C98-0EE2-A743-BC58-25622022A3C9}"/>
                  </a:ext>
                </a:extLst>
              </p:cNvPr>
              <p:cNvSpPr txBox="1">
                <a:spLocks noRot="1" noChangeAspect="1" noMove="1" noResize="1" noEditPoints="1" noAdjustHandles="1" noChangeArrowheads="1" noChangeShapeType="1" noTextEdit="1"/>
              </p:cNvSpPr>
              <p:nvPr/>
            </p:nvSpPr>
            <p:spPr>
              <a:xfrm>
                <a:off x="8450239" y="1778778"/>
                <a:ext cx="2313197" cy="867032"/>
              </a:xfrm>
              <a:prstGeom prst="rect">
                <a:avLst/>
              </a:prstGeom>
              <a:blipFill>
                <a:blip r:embed="rId5"/>
                <a:stretch>
                  <a:fillRect l="-4372" t="-5797" b="-4348"/>
                </a:stretch>
              </a:blipFill>
            </p:spPr>
            <p:txBody>
              <a:bodyPr/>
              <a:lstStyle/>
              <a:p>
                <a:r>
                  <a:rPr lang="en-US">
                    <a:noFill/>
                  </a:rPr>
                  <a:t> </a:t>
                </a:r>
              </a:p>
            </p:txBody>
          </p:sp>
        </mc:Fallback>
      </mc:AlternateContent>
      <p:sp>
        <p:nvSpPr>
          <p:cNvPr id="41" name="Google Shape;1107;p60">
            <a:extLst>
              <a:ext uri="{FF2B5EF4-FFF2-40B4-BE49-F238E27FC236}">
                <a16:creationId xmlns:a16="http://schemas.microsoft.com/office/drawing/2014/main" id="{9B509BD7-489C-A948-A9F3-3E3A640E6D61}"/>
              </a:ext>
            </a:extLst>
          </p:cNvPr>
          <p:cNvSpPr txBox="1"/>
          <p:nvPr/>
        </p:nvSpPr>
        <p:spPr>
          <a:xfrm>
            <a:off x="7527518" y="3722043"/>
            <a:ext cx="2882049" cy="1222881"/>
          </a:xfrm>
          <a:prstGeom prst="rect">
            <a:avLst/>
          </a:prstGeom>
          <a:noFill/>
          <a:ln>
            <a:noFill/>
          </a:ln>
        </p:spPr>
        <p:txBody>
          <a:bodyPr spcFirstLastPara="1" wrap="square" lIns="121868" tIns="121868" rIns="121868" bIns="121868"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a:ln>
                  <a:noFill/>
                </a:ln>
                <a:solidFill>
                  <a:srgbClr val="9900FF"/>
                </a:solidFill>
                <a:effectLst/>
                <a:uLnTx/>
                <a:uFillTx/>
                <a:latin typeface="Calibri" panose="020F0502020204030204"/>
                <a:ea typeface="+mn-ea"/>
                <a:cs typeface="+mn-cs"/>
              </a:rPr>
              <a:t>L</a:t>
            </a:r>
            <a:r>
              <a:rPr kumimoji="0" lang="en" sz="3200" b="0" i="0" u="none" strike="noStrike" kern="1200" cap="none" spc="0" normalizeH="0" baseline="-25000" noProof="0" dirty="0">
                <a:ln>
                  <a:noFill/>
                </a:ln>
                <a:solidFill>
                  <a:srgbClr val="9900FF"/>
                </a:solidFill>
                <a:effectLst/>
                <a:uLnTx/>
                <a:uFillTx/>
                <a:latin typeface="Calibri" panose="020F0502020204030204"/>
                <a:ea typeface="+mn-ea"/>
                <a:cs typeface="+mn-cs"/>
              </a:rPr>
              <a:t>i</a:t>
            </a:r>
            <a:r>
              <a:rPr kumimoji="0" lang="en" sz="3200" b="0" i="0" u="none" strike="noStrike" kern="1200" cap="none" spc="0" normalizeH="0" baseline="0" noProof="0" dirty="0">
                <a:ln>
                  <a:noFill/>
                </a:ln>
                <a:solidFill>
                  <a:srgbClr val="9900FF"/>
                </a:solidFill>
                <a:effectLst/>
                <a:uLnTx/>
                <a:uFillTx/>
                <a:latin typeface="Calibri" panose="020F0502020204030204"/>
                <a:ea typeface="+mn-ea"/>
                <a:cs typeface="+mn-cs"/>
              </a:rPr>
              <a:t> = -log(0.13)</a:t>
            </a:r>
            <a:endParaRPr kumimoji="0" sz="3200" b="0" i="0" u="none" strike="noStrike" kern="1200" cap="none" spc="0" normalizeH="0" baseline="0" noProof="0" dirty="0">
              <a:ln>
                <a:noFill/>
              </a:ln>
              <a:solidFill>
                <a:srgbClr val="9900FF"/>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a:ln>
                  <a:noFill/>
                </a:ln>
                <a:solidFill>
                  <a:srgbClr val="9900FF"/>
                </a:solidFill>
                <a:effectLst/>
                <a:uLnTx/>
                <a:uFillTx/>
                <a:latin typeface="Calibri" panose="020F0502020204030204"/>
                <a:ea typeface="+mn-ea"/>
                <a:cs typeface="+mn-cs"/>
              </a:rPr>
              <a:t>      = </a:t>
            </a:r>
            <a:r>
              <a:rPr kumimoji="0" lang="en" sz="3200" b="1" i="0" u="none" strike="noStrike" kern="1200" cap="none" spc="0" normalizeH="0" baseline="0" noProof="0" dirty="0">
                <a:ln>
                  <a:noFill/>
                </a:ln>
                <a:solidFill>
                  <a:srgbClr val="9900FF"/>
                </a:solidFill>
                <a:effectLst/>
                <a:uLnTx/>
                <a:uFillTx/>
                <a:latin typeface="Calibri" panose="020F0502020204030204"/>
                <a:ea typeface="+mn-ea"/>
                <a:cs typeface="+mn-cs"/>
              </a:rPr>
              <a:t>2.04</a:t>
            </a:r>
            <a:endParaRPr kumimoji="0" sz="3200" b="1" i="0" u="none" strike="noStrike" kern="1200" cap="none" spc="0" normalizeH="0" baseline="0" noProof="0" dirty="0">
              <a:ln>
                <a:noFill/>
              </a:ln>
              <a:solidFill>
                <a:srgbClr val="9900FF"/>
              </a:solidFill>
              <a:effectLst/>
              <a:uLnTx/>
              <a:uFillTx/>
              <a:latin typeface="Calibri" panose="020F0502020204030204"/>
              <a:ea typeface="+mn-ea"/>
              <a:cs typeface="+mn-cs"/>
            </a:endParaRPr>
          </a:p>
        </p:txBody>
      </p:sp>
      <p:sp>
        <p:nvSpPr>
          <p:cNvPr id="42" name="Google Shape;1108;p60">
            <a:extLst>
              <a:ext uri="{FF2B5EF4-FFF2-40B4-BE49-F238E27FC236}">
                <a16:creationId xmlns:a16="http://schemas.microsoft.com/office/drawing/2014/main" id="{A136F52A-B303-6746-8688-2E5A012ECD6D}"/>
              </a:ext>
            </a:extLst>
          </p:cNvPr>
          <p:cNvSpPr txBox="1"/>
          <p:nvPr/>
        </p:nvSpPr>
        <p:spPr>
          <a:xfrm>
            <a:off x="7334493" y="5095232"/>
            <a:ext cx="3333508" cy="1222882"/>
          </a:xfrm>
          <a:prstGeom prst="rect">
            <a:avLst/>
          </a:prstGeom>
          <a:noFill/>
          <a:ln>
            <a:noFill/>
          </a:ln>
        </p:spPr>
        <p:txBody>
          <a:bodyPr spcFirstLastPara="1" wrap="square" lIns="121868" tIns="121868" rIns="121868" bIns="121868"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800" b="1" i="0" u="none" strike="noStrike" kern="1200" cap="none" spc="0" normalizeH="0" baseline="0" noProof="0" dirty="0">
                <a:ln>
                  <a:noFill/>
                </a:ln>
                <a:solidFill>
                  <a:prstClr val="black"/>
                </a:solidFill>
                <a:effectLst/>
                <a:uLnTx/>
                <a:uFillTx/>
                <a:latin typeface="Calibri" panose="020F0502020204030204"/>
                <a:ea typeface="+mn-ea"/>
                <a:cs typeface="+mn-cs"/>
              </a:rPr>
              <a:t>Maximum Likelihood Estimation</a:t>
            </a:r>
            <a:endParaRPr kumimoji="0"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prstClr val="black"/>
                </a:solidFill>
                <a:effectLst/>
                <a:uLnTx/>
                <a:uFillTx/>
                <a:latin typeface="Calibri" panose="020F0502020204030204"/>
                <a:ea typeface="+mn-ea"/>
                <a:cs typeface="+mn-cs"/>
              </a:rPr>
              <a:t>Choose weights to maximize the likelihood of the observed data</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C4AF1124-0F4B-B64D-8160-BFF70D1A2949}"/>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Fouhey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&amp; J Johnson</a:t>
            </a:r>
          </a:p>
        </p:txBody>
      </p:sp>
    </p:spTree>
    <p:extLst>
      <p:ext uri="{BB962C8B-B14F-4D97-AF65-F5344CB8AC3E}">
        <p14:creationId xmlns:p14="http://schemas.microsoft.com/office/powerpoint/2010/main" val="3966420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F1A-2A7F-D34D-9BFC-AFE5558E2027}"/>
              </a:ext>
            </a:extLst>
          </p:cNvPr>
          <p:cNvSpPr>
            <a:spLocks noGrp="1"/>
          </p:cNvSpPr>
          <p:nvPr>
            <p:ph type="title"/>
          </p:nvPr>
        </p:nvSpPr>
        <p:spPr/>
        <p:txBody>
          <a:bodyPr/>
          <a:lstStyle/>
          <a:p>
            <a:r>
              <a:rPr lang="en-US" dirty="0"/>
              <a:t>Today’s Class</a:t>
            </a:r>
          </a:p>
        </p:txBody>
      </p:sp>
      <p:sp>
        <p:nvSpPr>
          <p:cNvPr id="3" name="Content Placeholder 2">
            <a:extLst>
              <a:ext uri="{FF2B5EF4-FFF2-40B4-BE49-F238E27FC236}">
                <a16:creationId xmlns:a16="http://schemas.microsoft.com/office/drawing/2014/main" id="{B4F45CFE-4B7A-1E4B-9F0D-5CF163AB728B}"/>
              </a:ext>
            </a:extLst>
          </p:cNvPr>
          <p:cNvSpPr>
            <a:spLocks noGrp="1"/>
          </p:cNvSpPr>
          <p:nvPr>
            <p:ph idx="1"/>
          </p:nvPr>
        </p:nvSpPr>
        <p:spPr/>
        <p:txBody>
          <a:bodyPr/>
          <a:lstStyle/>
          <a:p>
            <a:r>
              <a:rPr lang="en-US" dirty="0"/>
              <a:t>Loss Function (</a:t>
            </a:r>
            <a:r>
              <a:rPr lang="en-US" dirty="0">
                <a:solidFill>
                  <a:schemeClr val="accent2"/>
                </a:solidFill>
              </a:rPr>
              <a:t>quantify how good the model’s output are compared to the labels</a:t>
            </a:r>
            <a:r>
              <a:rPr lang="en-US" dirty="0"/>
              <a:t>)</a:t>
            </a:r>
          </a:p>
          <a:p>
            <a:pPr lvl="1"/>
            <a:r>
              <a:rPr lang="en-US" dirty="0"/>
              <a:t>A bit more about cross-entropy loss</a:t>
            </a:r>
          </a:p>
          <a:p>
            <a:pPr lvl="1"/>
            <a:r>
              <a:rPr lang="en-US" dirty="0"/>
              <a:t>SVM (hinge) loss</a:t>
            </a:r>
          </a:p>
          <a:p>
            <a:r>
              <a:rPr lang="en-US" dirty="0"/>
              <a:t>Optimization (</a:t>
            </a:r>
            <a:r>
              <a:rPr lang="en-US" dirty="0">
                <a:solidFill>
                  <a:schemeClr val="accent2"/>
                </a:solidFill>
              </a:rPr>
              <a:t>how to efficiently finding the parameters that minimize the loss function</a:t>
            </a:r>
            <a:r>
              <a:rPr lang="en-US" dirty="0"/>
              <a:t>)</a:t>
            </a:r>
          </a:p>
          <a:p>
            <a:pPr lvl="1"/>
            <a:r>
              <a:rPr lang="en-US" dirty="0"/>
              <a:t>Gradient descent</a:t>
            </a:r>
          </a:p>
          <a:p>
            <a:pPr lvl="1"/>
            <a:r>
              <a:rPr lang="en-US" dirty="0"/>
              <a:t>SGD</a:t>
            </a:r>
          </a:p>
        </p:txBody>
      </p:sp>
    </p:spTree>
    <p:extLst>
      <p:ext uri="{BB962C8B-B14F-4D97-AF65-F5344CB8AC3E}">
        <p14:creationId xmlns:p14="http://schemas.microsoft.com/office/powerpoint/2010/main" val="2765198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defTabSz="457200"/>
            <a:r>
              <a:rPr lang="en" sz="2400" dirty="0">
                <a:solidFill>
                  <a:prstClr val="black"/>
                </a:solidFill>
                <a:latin typeface="Calibri" panose="020F0502020204030204"/>
              </a:rPr>
              <a:t>Want to interpret raw classifier scores as </a:t>
            </a:r>
            <a:r>
              <a:rPr lang="en" sz="2400" b="1" dirty="0">
                <a:solidFill>
                  <a:prstClr val="black"/>
                </a:solidFill>
                <a:latin typeface="Calibri" panose="020F0502020204030204"/>
              </a:rPr>
              <a:t>probabilities</a:t>
            </a:r>
            <a:endParaRPr sz="2400" b="1" dirty="0">
              <a:solidFill>
                <a:prstClr val="black"/>
              </a:solidFill>
              <a:latin typeface="Calibri" panose="020F0502020204030204"/>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algn="ctr" defTabSz="457200"/>
            <a:r>
              <a:rPr lang="en-US" sz="3000" b="1" dirty="0">
                <a:solidFill>
                  <a:prstClr val="black"/>
                </a:solidFill>
                <a:latin typeface="Calibri" panose="020F0502020204030204"/>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algn="ctr" defTabSz="457200"/>
            <a:r>
              <a:rPr lang="en-US" sz="3000">
                <a:solidFill>
                  <a:prstClr val="black"/>
                </a:solidFill>
                <a:latin typeface="Calibri" panose="020F0502020204030204"/>
              </a:rPr>
              <a:t>-1.7</a:t>
            </a:r>
          </a:p>
        </p:txBody>
      </p:sp>
      <p:sp>
        <p:nvSpPr>
          <p:cNvPr id="19" name="TextBox 18"/>
          <p:cNvSpPr txBox="1"/>
          <p:nvPr/>
        </p:nvSpPr>
        <p:spPr>
          <a:xfrm>
            <a:off x="4403763" y="3709968"/>
            <a:ext cx="919963" cy="553998"/>
          </a:xfrm>
          <a:prstGeom prst="rect">
            <a:avLst/>
          </a:prstGeom>
          <a:noFill/>
        </p:spPr>
        <p:txBody>
          <a:bodyPr wrap="square" rtlCol="0" anchor="ctr">
            <a:spAutoFit/>
          </a:bodyPr>
          <a:lstStyle/>
          <a:p>
            <a:pPr algn="ctr" defTabSz="457200"/>
            <a:r>
              <a:rPr lang="en-US" sz="3000" b="1" dirty="0">
                <a:solidFill>
                  <a:prstClr val="black"/>
                </a:solidFill>
                <a:latin typeface="Calibri" panose="020F0502020204030204"/>
              </a:rPr>
              <a:t>24.5</a:t>
            </a:r>
          </a:p>
        </p:txBody>
      </p:sp>
      <p:sp>
        <p:nvSpPr>
          <p:cNvPr id="20" name="TextBox 19"/>
          <p:cNvSpPr txBox="1"/>
          <p:nvPr/>
        </p:nvSpPr>
        <p:spPr>
          <a:xfrm>
            <a:off x="4403762" y="4310400"/>
            <a:ext cx="1014942"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164</a:t>
            </a:r>
          </a:p>
        </p:txBody>
      </p:sp>
      <p:sp>
        <p:nvSpPr>
          <p:cNvPr id="21" name="TextBox 20"/>
          <p:cNvSpPr txBox="1"/>
          <p:nvPr/>
        </p:nvSpPr>
        <p:spPr>
          <a:xfrm>
            <a:off x="4403763" y="4921042"/>
            <a:ext cx="919963" cy="553998"/>
          </a:xfrm>
          <a:prstGeom prst="rect">
            <a:avLst/>
          </a:prstGeom>
          <a:noFill/>
        </p:spPr>
        <p:txBody>
          <a:bodyPr wrap="square" rtlCol="0" anchor="ctr">
            <a:spAutoFit/>
          </a:bodyPr>
          <a:lstStyle/>
          <a:p>
            <a:pPr algn="ctr" defTabSz="457200"/>
            <a:r>
              <a:rPr lang="en-US" sz="3000">
                <a:solidFill>
                  <a:prstClr val="black"/>
                </a:solidFill>
                <a:latin typeface="Calibri" panose="020F0502020204030204"/>
              </a:rPr>
              <a:t>0.18</a:t>
            </a:r>
          </a:p>
        </p:txBody>
      </p:sp>
      <p:sp>
        <p:nvSpPr>
          <p:cNvPr id="25" name="TextBox 24"/>
          <p:cNvSpPr txBox="1"/>
          <p:nvPr/>
        </p:nvSpPr>
        <p:spPr>
          <a:xfrm>
            <a:off x="6244017" y="3709968"/>
            <a:ext cx="919963" cy="553998"/>
          </a:xfrm>
          <a:prstGeom prst="rect">
            <a:avLst/>
          </a:prstGeom>
          <a:noFill/>
        </p:spPr>
        <p:txBody>
          <a:bodyPr wrap="square" rtlCol="0" anchor="ctr">
            <a:spAutoFit/>
          </a:bodyPr>
          <a:lstStyle/>
          <a:p>
            <a:pPr algn="ctr" defTabSz="457200"/>
            <a:r>
              <a:rPr lang="en-US" sz="3000" b="1" dirty="0">
                <a:solidFill>
                  <a:srgbClr val="9900FF"/>
                </a:solidFill>
                <a:latin typeface="Calibri" panose="020F0502020204030204"/>
              </a:rPr>
              <a:t>0.13</a:t>
            </a:r>
          </a:p>
        </p:txBody>
      </p:sp>
      <p:sp>
        <p:nvSpPr>
          <p:cNvPr id="26" name="TextBox 25"/>
          <p:cNvSpPr txBox="1"/>
          <p:nvPr/>
        </p:nvSpPr>
        <p:spPr>
          <a:xfrm>
            <a:off x="6244016" y="4310401"/>
            <a:ext cx="1014942"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0.87</a:t>
            </a:r>
          </a:p>
        </p:txBody>
      </p:sp>
      <p:sp>
        <p:nvSpPr>
          <p:cNvPr id="27" name="TextBox 26"/>
          <p:cNvSpPr txBox="1"/>
          <p:nvPr/>
        </p:nvSpPr>
        <p:spPr>
          <a:xfrm>
            <a:off x="6244017" y="4921042"/>
            <a:ext cx="919963"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0.00</a:t>
            </a:r>
          </a:p>
        </p:txBody>
      </p:sp>
      <p:sp>
        <p:nvSpPr>
          <p:cNvPr id="28" name="Google Shape;1031;p58"/>
          <p:cNvSpPr/>
          <p:nvPr/>
        </p:nvSpPr>
        <p:spPr>
          <a:xfrm>
            <a:off x="2600756" y="3756249"/>
            <a:ext cx="1062623" cy="1669965"/>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defTabSz="457200"/>
            <a:endParaRPr sz="1865">
              <a:solidFill>
                <a:prstClr val="black"/>
              </a:solidFill>
              <a:latin typeface="Calibri" panose="020F0502020204030204"/>
            </a:endParaRPr>
          </a:p>
        </p:txBody>
      </p:sp>
      <p:sp>
        <p:nvSpPr>
          <p:cNvPr id="29" name="Google Shape;1014;p58"/>
          <p:cNvSpPr/>
          <p:nvPr/>
        </p:nvSpPr>
        <p:spPr>
          <a:xfrm>
            <a:off x="4377918" y="3759712"/>
            <a:ext cx="1062623" cy="1669965"/>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457200"/>
            <a:endParaRPr sz="1865">
              <a:solidFill>
                <a:prstClr val="black"/>
              </a:solidFill>
              <a:latin typeface="Calibri" panose="020F0502020204030204"/>
            </a:endParaRPr>
          </a:p>
        </p:txBody>
      </p:sp>
      <p:sp>
        <p:nvSpPr>
          <p:cNvPr id="30" name="Google Shape;1018;p58"/>
          <p:cNvSpPr/>
          <p:nvPr/>
        </p:nvSpPr>
        <p:spPr>
          <a:xfrm>
            <a:off x="6226438" y="3759712"/>
            <a:ext cx="1062623" cy="1669965"/>
          </a:xfrm>
          <a:prstGeom prst="rect">
            <a:avLst/>
          </a:prstGeom>
          <a:noFill/>
          <a:ln w="38100" cap="flat" cmpd="sng">
            <a:solidFill>
              <a:srgbClr val="38761D"/>
            </a:solidFill>
            <a:prstDash val="solid"/>
            <a:round/>
            <a:headEnd type="none" w="sm" len="sm"/>
            <a:tailEnd type="none" w="sm" len="sm"/>
          </a:ln>
        </p:spPr>
        <p:txBody>
          <a:bodyPr spcFirstLastPara="1" wrap="square" lIns="91401" tIns="91401" rIns="91401" bIns="91401" anchor="ctr" anchorCtr="0">
            <a:noAutofit/>
          </a:bodyPr>
          <a:lstStyle/>
          <a:p>
            <a:pPr defTabSz="457200"/>
            <a:endParaRPr sz="1865">
              <a:solidFill>
                <a:prstClr val="black"/>
              </a:solidFill>
              <a:latin typeface="Calibri" panose="020F0502020204030204"/>
            </a:endParaRPr>
          </a:p>
        </p:txBody>
      </p:sp>
      <p:cxnSp>
        <p:nvCxnSpPr>
          <p:cNvPr id="31" name="Google Shape;1022;p58"/>
          <p:cNvCxnSpPr/>
          <p:nvPr/>
        </p:nvCxnSpPr>
        <p:spPr>
          <a:xfrm>
            <a:off x="3717097" y="4587399"/>
            <a:ext cx="588747" cy="0"/>
          </a:xfrm>
          <a:prstGeom prst="straightConnector1">
            <a:avLst/>
          </a:prstGeom>
          <a:noFill/>
          <a:ln w="63500" cap="flat" cmpd="sng">
            <a:solidFill>
              <a:srgbClr val="666666"/>
            </a:solidFill>
            <a:prstDash val="solid"/>
            <a:round/>
            <a:headEnd type="none" w="med" len="med"/>
            <a:tailEnd type="triangle" w="med" len="med"/>
          </a:ln>
        </p:spPr>
      </p:cxnSp>
      <p:cxnSp>
        <p:nvCxnSpPr>
          <p:cNvPr id="32" name="Google Shape;1022;p58"/>
          <p:cNvCxnSpPr/>
          <p:nvPr/>
        </p:nvCxnSpPr>
        <p:spPr>
          <a:xfrm>
            <a:off x="5524194" y="4594694"/>
            <a:ext cx="588747" cy="0"/>
          </a:xfrm>
          <a:prstGeom prst="straightConnector1">
            <a:avLst/>
          </a:prstGeom>
          <a:noFill/>
          <a:ln w="63500" cap="flat" cmpd="sng">
            <a:solidFill>
              <a:srgbClr val="666666"/>
            </a:solidFill>
            <a:prstDash val="solid"/>
            <a:round/>
            <a:headEnd type="none" w="med" len="med"/>
            <a:tailEnd type="triangle" w="med" len="med"/>
          </a:ln>
        </p:spPr>
      </p:cxnSp>
      <p:sp>
        <p:nvSpPr>
          <p:cNvPr id="33" name="Google Shape;1027;p58"/>
          <p:cNvSpPr txBox="1"/>
          <p:nvPr/>
        </p:nvSpPr>
        <p:spPr>
          <a:xfrm>
            <a:off x="4093386" y="3044319"/>
            <a:ext cx="1552061" cy="652930"/>
          </a:xfrm>
          <a:prstGeom prst="rect">
            <a:avLst/>
          </a:prstGeom>
          <a:noFill/>
          <a:ln>
            <a:noFill/>
          </a:ln>
        </p:spPr>
        <p:txBody>
          <a:bodyPr spcFirstLastPara="1" wrap="square" lIns="91401" tIns="91401" rIns="91401" bIns="91401" anchor="t" anchorCtr="0">
            <a:noAutofit/>
          </a:bodyPr>
          <a:lstStyle/>
          <a:p>
            <a:pPr algn="ctr" defTabSz="457200"/>
            <a:r>
              <a:rPr lang="en" dirty="0">
                <a:solidFill>
                  <a:srgbClr val="FF0000"/>
                </a:solidFill>
                <a:latin typeface="Calibri" panose="020F0502020204030204"/>
              </a:rPr>
              <a:t>Probabilities must be &gt;= 0</a:t>
            </a:r>
            <a:endParaRPr dirty="0">
              <a:solidFill>
                <a:srgbClr val="FF0000"/>
              </a:solidFill>
              <a:latin typeface="Calibri" panose="020F0502020204030204"/>
            </a:endParaRPr>
          </a:p>
        </p:txBody>
      </p:sp>
      <p:sp>
        <p:nvSpPr>
          <p:cNvPr id="35" name="Google Shape;1028;p58"/>
          <p:cNvSpPr txBox="1"/>
          <p:nvPr/>
        </p:nvSpPr>
        <p:spPr>
          <a:xfrm>
            <a:off x="5975457" y="3044319"/>
            <a:ext cx="1552061" cy="652930"/>
          </a:xfrm>
          <a:prstGeom prst="rect">
            <a:avLst/>
          </a:prstGeom>
          <a:noFill/>
          <a:ln>
            <a:noFill/>
          </a:ln>
        </p:spPr>
        <p:txBody>
          <a:bodyPr spcFirstLastPara="1" wrap="square" lIns="91401" tIns="91401" rIns="91401" bIns="91401" anchor="t" anchorCtr="0">
            <a:noAutofit/>
          </a:bodyPr>
          <a:lstStyle/>
          <a:p>
            <a:pPr algn="ctr" defTabSz="457200"/>
            <a:r>
              <a:rPr lang="en" dirty="0">
                <a:solidFill>
                  <a:srgbClr val="38761D"/>
                </a:solidFill>
                <a:latin typeface="Calibri" panose="020F0502020204030204"/>
              </a:rPr>
              <a:t>Probabilities must sum to 1</a:t>
            </a:r>
            <a:endParaRPr dirty="0">
              <a:solidFill>
                <a:srgbClr val="38761D"/>
              </a:solidFill>
              <a:latin typeface="Calibri" panose="020F0502020204030204"/>
            </a:endParaRPr>
          </a:p>
        </p:txBody>
      </p:sp>
      <p:sp>
        <p:nvSpPr>
          <p:cNvPr id="36" name="TextBox 35"/>
          <p:cNvSpPr txBox="1"/>
          <p:nvPr/>
        </p:nvSpPr>
        <p:spPr>
          <a:xfrm>
            <a:off x="3744428" y="4125734"/>
            <a:ext cx="573298" cy="415498"/>
          </a:xfrm>
          <a:prstGeom prst="rect">
            <a:avLst/>
          </a:prstGeom>
          <a:noFill/>
        </p:spPr>
        <p:txBody>
          <a:bodyPr wrap="none" rtlCol="0">
            <a:spAutoFit/>
          </a:bodyPr>
          <a:lstStyle/>
          <a:p>
            <a:pPr defTabSz="457200"/>
            <a:r>
              <a:rPr lang="en-US" sz="2100">
                <a:solidFill>
                  <a:prstClr val="black"/>
                </a:solidFill>
                <a:latin typeface="Calibri" panose="020F0502020204030204"/>
              </a:rPr>
              <a:t>exp</a:t>
            </a:r>
            <a:endParaRPr lang="en-US" sz="2100" dirty="0">
              <a:solidFill>
                <a:prstClr val="black"/>
              </a:solidFill>
              <a:latin typeface="Calibri" panose="020F0502020204030204"/>
            </a:endParaRPr>
          </a:p>
        </p:txBody>
      </p:sp>
      <p:sp>
        <p:nvSpPr>
          <p:cNvPr id="37" name="TextBox 36"/>
          <p:cNvSpPr txBox="1"/>
          <p:nvPr/>
        </p:nvSpPr>
        <p:spPr>
          <a:xfrm>
            <a:off x="5403972" y="4241150"/>
            <a:ext cx="881267" cy="300082"/>
          </a:xfrm>
          <a:prstGeom prst="rect">
            <a:avLst/>
          </a:prstGeom>
          <a:noFill/>
        </p:spPr>
        <p:txBody>
          <a:bodyPr wrap="none" rtlCol="0">
            <a:spAutoFit/>
          </a:bodyPr>
          <a:lstStyle/>
          <a:p>
            <a:pPr defTabSz="457200"/>
            <a:r>
              <a:rPr lang="en-US" sz="1350">
                <a:solidFill>
                  <a:prstClr val="black"/>
                </a:solidFill>
                <a:latin typeface="Calibri" panose="020F0502020204030204"/>
              </a:rPr>
              <a:t>normalize</a:t>
            </a:r>
            <a:endParaRPr lang="en-US" sz="1350" dirty="0">
              <a:solidFill>
                <a:prstClr val="black"/>
              </a:solidFill>
              <a:latin typeface="Calibri" panose="020F0502020204030204"/>
            </a:endParaRPr>
          </a:p>
        </p:txBody>
      </p:sp>
      <p:sp>
        <p:nvSpPr>
          <p:cNvPr id="44" name="Google Shape;1138;p61"/>
          <p:cNvSpPr txBox="1"/>
          <p:nvPr/>
        </p:nvSpPr>
        <p:spPr>
          <a:xfrm>
            <a:off x="4099739" y="5439875"/>
            <a:ext cx="1618979" cy="652930"/>
          </a:xfrm>
          <a:prstGeom prst="rect">
            <a:avLst/>
          </a:prstGeom>
          <a:noFill/>
          <a:ln>
            <a:noFill/>
          </a:ln>
        </p:spPr>
        <p:txBody>
          <a:bodyPr spcFirstLastPara="1" wrap="square" lIns="91401" tIns="91401" rIns="91401" bIns="91401" anchor="t" anchorCtr="0">
            <a:noAutofit/>
          </a:bodyPr>
          <a:lstStyle/>
          <a:p>
            <a:pPr algn="ctr" defTabSz="457200"/>
            <a:r>
              <a:rPr lang="en" sz="1799">
                <a:solidFill>
                  <a:srgbClr val="FF0000"/>
                </a:solidFill>
                <a:latin typeface="Calibri" panose="020F0502020204030204"/>
              </a:rPr>
              <a:t>unnormalized</a:t>
            </a:r>
            <a:r>
              <a:rPr lang="en" sz="1799" dirty="0">
                <a:solidFill>
                  <a:srgbClr val="FF0000"/>
                </a:solidFill>
                <a:latin typeface="Calibri" panose="020F0502020204030204"/>
              </a:rPr>
              <a:t> probabilities</a:t>
            </a:r>
            <a:endParaRPr sz="1799" dirty="0">
              <a:solidFill>
                <a:srgbClr val="FF0000"/>
              </a:solidFill>
              <a:latin typeface="Calibri" panose="020F0502020204030204"/>
            </a:endParaRPr>
          </a:p>
        </p:txBody>
      </p:sp>
      <p:sp>
        <p:nvSpPr>
          <p:cNvPr id="45" name="Google Shape;1141;p61"/>
          <p:cNvSpPr txBox="1"/>
          <p:nvPr/>
        </p:nvSpPr>
        <p:spPr>
          <a:xfrm>
            <a:off x="6033597" y="5585732"/>
            <a:ext cx="1340801" cy="434510"/>
          </a:xfrm>
          <a:prstGeom prst="rect">
            <a:avLst/>
          </a:prstGeom>
          <a:noFill/>
          <a:ln>
            <a:noFill/>
          </a:ln>
        </p:spPr>
        <p:txBody>
          <a:bodyPr spcFirstLastPara="1" wrap="square" lIns="91401" tIns="91401" rIns="91401" bIns="91401" anchor="t" anchorCtr="0">
            <a:noAutofit/>
          </a:bodyPr>
          <a:lstStyle/>
          <a:p>
            <a:pPr algn="ctr" defTabSz="457200"/>
            <a:r>
              <a:rPr lang="en" sz="1799">
                <a:solidFill>
                  <a:srgbClr val="38761D"/>
                </a:solidFill>
                <a:latin typeface="Calibri" panose="020F0502020204030204"/>
              </a:rPr>
              <a:t>probabilities</a:t>
            </a:r>
            <a:endParaRPr sz="1799" dirty="0">
              <a:solidFill>
                <a:srgbClr val="38761D"/>
              </a:solidFill>
              <a:latin typeface="Calibri" panose="020F0502020204030204"/>
            </a:endParaRPr>
          </a:p>
        </p:txBody>
      </p:sp>
      <p:sp>
        <p:nvSpPr>
          <p:cNvPr id="46" name="Google Shape;1142;p61"/>
          <p:cNvSpPr txBox="1"/>
          <p:nvPr/>
        </p:nvSpPr>
        <p:spPr>
          <a:xfrm>
            <a:off x="2193042" y="5473947"/>
            <a:ext cx="1878048" cy="652930"/>
          </a:xfrm>
          <a:prstGeom prst="rect">
            <a:avLst/>
          </a:prstGeom>
          <a:noFill/>
          <a:ln>
            <a:noFill/>
          </a:ln>
        </p:spPr>
        <p:txBody>
          <a:bodyPr spcFirstLastPara="1" wrap="square" lIns="91401" tIns="91401" rIns="91401" bIns="91401" anchor="t" anchorCtr="0">
            <a:noAutofit/>
          </a:bodyPr>
          <a:lstStyle/>
          <a:p>
            <a:pPr algn="ctr" defTabSz="457200"/>
            <a:r>
              <a:rPr lang="en" sz="1600" dirty="0" err="1">
                <a:solidFill>
                  <a:srgbClr val="0000FF"/>
                </a:solidFill>
                <a:latin typeface="Calibri" panose="020F0502020204030204"/>
              </a:rPr>
              <a:t>Unnormalized</a:t>
            </a:r>
            <a:r>
              <a:rPr lang="en" sz="1600" dirty="0">
                <a:solidFill>
                  <a:srgbClr val="0000FF"/>
                </a:solidFill>
                <a:latin typeface="Calibri" panose="020F0502020204030204"/>
              </a:rPr>
              <a:t> log-probabilities / logits</a:t>
            </a:r>
            <a:endParaRPr sz="1600" dirty="0">
              <a:solidFill>
                <a:srgbClr val="0000FF"/>
              </a:solidFill>
              <a:latin typeface="Calibri" panose="020F0502020204030204"/>
            </a:endParaRPr>
          </a:p>
        </p:txBody>
      </p:sp>
      <p:sp>
        <p:nvSpPr>
          <p:cNvPr id="47" name="TextBox 46"/>
          <p:cNvSpPr txBox="1"/>
          <p:nvPr/>
        </p:nvSpPr>
        <p:spPr>
          <a:xfrm>
            <a:off x="9578976" y="3711415"/>
            <a:ext cx="919963" cy="553998"/>
          </a:xfrm>
          <a:prstGeom prst="rect">
            <a:avLst/>
          </a:prstGeom>
          <a:noFill/>
        </p:spPr>
        <p:txBody>
          <a:bodyPr wrap="square" rtlCol="0" anchor="ctr">
            <a:spAutoFit/>
          </a:bodyPr>
          <a:lstStyle/>
          <a:p>
            <a:pPr algn="ctr" defTabSz="457200"/>
            <a:r>
              <a:rPr lang="en-US" sz="3000" b="1" dirty="0">
                <a:solidFill>
                  <a:srgbClr val="9900FF"/>
                </a:solidFill>
                <a:latin typeface="Calibri" panose="020F0502020204030204"/>
              </a:rPr>
              <a:t>1.00</a:t>
            </a:r>
          </a:p>
        </p:txBody>
      </p:sp>
      <p:sp>
        <p:nvSpPr>
          <p:cNvPr id="48" name="TextBox 47"/>
          <p:cNvSpPr txBox="1"/>
          <p:nvPr/>
        </p:nvSpPr>
        <p:spPr>
          <a:xfrm>
            <a:off x="9578975" y="4311848"/>
            <a:ext cx="1014942"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0.00</a:t>
            </a:r>
          </a:p>
        </p:txBody>
      </p:sp>
      <p:sp>
        <p:nvSpPr>
          <p:cNvPr id="49" name="TextBox 48"/>
          <p:cNvSpPr txBox="1"/>
          <p:nvPr/>
        </p:nvSpPr>
        <p:spPr>
          <a:xfrm>
            <a:off x="9578976" y="4922489"/>
            <a:ext cx="919963"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0.00</a:t>
            </a:r>
          </a:p>
        </p:txBody>
      </p:sp>
      <p:sp>
        <p:nvSpPr>
          <p:cNvPr id="50" name="Google Shape;1018;p58"/>
          <p:cNvSpPr/>
          <p:nvPr/>
        </p:nvSpPr>
        <p:spPr>
          <a:xfrm>
            <a:off x="9561396" y="3761160"/>
            <a:ext cx="982176" cy="1669965"/>
          </a:xfrm>
          <a:prstGeom prst="rect">
            <a:avLst/>
          </a:prstGeom>
          <a:noFill/>
          <a:ln w="38100" cap="flat" cmpd="sng">
            <a:solidFill>
              <a:srgbClr val="9900FF"/>
            </a:solidFill>
            <a:prstDash val="solid"/>
            <a:round/>
            <a:headEnd type="none" w="sm" len="sm"/>
            <a:tailEnd type="none" w="sm" len="sm"/>
          </a:ln>
        </p:spPr>
        <p:txBody>
          <a:bodyPr spcFirstLastPara="1" wrap="square" lIns="91401" tIns="91401" rIns="91401" bIns="91401" anchor="ctr" anchorCtr="0">
            <a:noAutofit/>
          </a:bodyPr>
          <a:lstStyle/>
          <a:p>
            <a:pPr defTabSz="457200"/>
            <a:endParaRPr sz="1865">
              <a:solidFill>
                <a:prstClr val="black"/>
              </a:solidFill>
              <a:latin typeface="Calibri" panose="020F0502020204030204"/>
            </a:endParaRPr>
          </a:p>
        </p:txBody>
      </p:sp>
      <p:sp>
        <p:nvSpPr>
          <p:cNvPr id="51" name="Google Shape;1149;p61"/>
          <p:cNvSpPr txBox="1"/>
          <p:nvPr/>
        </p:nvSpPr>
        <p:spPr>
          <a:xfrm>
            <a:off x="9538623" y="5439874"/>
            <a:ext cx="1108169" cy="652930"/>
          </a:xfrm>
          <a:prstGeom prst="rect">
            <a:avLst/>
          </a:prstGeom>
          <a:noFill/>
          <a:ln>
            <a:noFill/>
          </a:ln>
        </p:spPr>
        <p:txBody>
          <a:bodyPr spcFirstLastPara="1" wrap="square" lIns="91401" tIns="91401" rIns="91401" bIns="91401" anchor="t" anchorCtr="0">
            <a:noAutofit/>
          </a:bodyPr>
          <a:lstStyle/>
          <a:p>
            <a:pPr algn="ctr" defTabSz="457200"/>
            <a:r>
              <a:rPr lang="en" sz="1799" dirty="0">
                <a:solidFill>
                  <a:srgbClr val="9900FF"/>
                </a:solidFill>
                <a:latin typeface="Calibri" panose="020F0502020204030204"/>
              </a:rPr>
              <a:t>Correct </a:t>
            </a:r>
            <a:endParaRPr sz="1799" dirty="0">
              <a:solidFill>
                <a:srgbClr val="9900FF"/>
              </a:solidFill>
              <a:latin typeface="Calibri" panose="020F0502020204030204"/>
            </a:endParaRPr>
          </a:p>
          <a:p>
            <a:pPr algn="ctr" defTabSz="457200"/>
            <a:r>
              <a:rPr lang="en" sz="1799" dirty="0" err="1">
                <a:solidFill>
                  <a:srgbClr val="9900FF"/>
                </a:solidFill>
                <a:latin typeface="Calibri" panose="020F0502020204030204"/>
              </a:rPr>
              <a:t>probs</a:t>
            </a:r>
            <a:endParaRPr sz="1799" dirty="0">
              <a:solidFill>
                <a:srgbClr val="9900FF"/>
              </a:solidFill>
              <a:latin typeface="Calibri" panose="020F0502020204030204"/>
            </a:endParaRPr>
          </a:p>
        </p:txBody>
      </p:sp>
      <p:cxnSp>
        <p:nvCxnSpPr>
          <p:cNvPr id="52" name="Google Shape;1022;p58"/>
          <p:cNvCxnSpPr/>
          <p:nvPr/>
        </p:nvCxnSpPr>
        <p:spPr>
          <a:xfrm>
            <a:off x="7379938" y="3986966"/>
            <a:ext cx="324944" cy="0"/>
          </a:xfrm>
          <a:prstGeom prst="straightConnector1">
            <a:avLst/>
          </a:prstGeom>
          <a:noFill/>
          <a:ln w="63500" cap="flat" cmpd="sng">
            <a:solidFill>
              <a:srgbClr val="666666"/>
            </a:solidFill>
            <a:prstDash val="solid"/>
            <a:round/>
            <a:headEnd type="none" w="med" len="med"/>
            <a:tailEnd type="triangle" w="med" len="med"/>
          </a:ln>
        </p:spPr>
      </p:cxnSp>
      <p:cxnSp>
        <p:nvCxnSpPr>
          <p:cNvPr id="53" name="Google Shape;1022;p58"/>
          <p:cNvCxnSpPr/>
          <p:nvPr/>
        </p:nvCxnSpPr>
        <p:spPr>
          <a:xfrm>
            <a:off x="9122379" y="3986966"/>
            <a:ext cx="324944" cy="0"/>
          </a:xfrm>
          <a:prstGeom prst="straightConnector1">
            <a:avLst/>
          </a:prstGeom>
          <a:noFill/>
          <a:ln w="63500" cap="flat" cmpd="sng">
            <a:solidFill>
              <a:srgbClr val="666666"/>
            </a:solidFill>
            <a:prstDash val="solid"/>
            <a:round/>
            <a:headEnd type="triangle" w="med" len="med"/>
            <a:tailEnd type="none" w="med" len="med"/>
          </a:ln>
        </p:spPr>
      </p:cxnSp>
      <p:sp>
        <p:nvSpPr>
          <p:cNvPr id="54" name="TextBox 53"/>
          <p:cNvSpPr txBox="1"/>
          <p:nvPr/>
        </p:nvSpPr>
        <p:spPr>
          <a:xfrm>
            <a:off x="7899287" y="3767261"/>
            <a:ext cx="1181414" cy="415498"/>
          </a:xfrm>
          <a:prstGeom prst="rect">
            <a:avLst/>
          </a:prstGeom>
          <a:noFill/>
        </p:spPr>
        <p:txBody>
          <a:bodyPr wrap="none" rtlCol="0">
            <a:spAutoFit/>
          </a:bodyPr>
          <a:lstStyle/>
          <a:p>
            <a:pPr defTabSz="457200"/>
            <a:r>
              <a:rPr lang="en-US" sz="2100">
                <a:solidFill>
                  <a:prstClr val="black"/>
                </a:solidFill>
                <a:latin typeface="Calibri" panose="020F0502020204030204"/>
              </a:rPr>
              <a:t>Compare</a:t>
            </a:r>
            <a:endParaRPr lang="en-US" sz="2100" dirty="0">
              <a:solidFill>
                <a:prstClr val="black"/>
              </a:solidFill>
              <a:latin typeface="Calibri" panose="020F0502020204030204"/>
            </a:endParaRP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defTabSz="457200"/>
                <a:r>
                  <a:rPr lang="en-US" sz="2400" dirty="0">
                    <a:solidFill>
                      <a:prstClr val="black"/>
                    </a:solidFill>
                    <a:latin typeface="Calibri" panose="020F0502020204030204"/>
                  </a:rPr>
                  <a:t>Classifier scores</a:t>
                </a:r>
                <a:endParaRPr lang="en-US" sz="2400" i="1" dirty="0">
                  <a:solidFill>
                    <a:prstClr val="black"/>
                  </a:solidFill>
                  <a:latin typeface="Cambria Math" panose="02040503050406030204" pitchFamily="18" charset="0"/>
                </a:endParaRPr>
              </a:p>
              <a:p>
                <a:pPr defTabSz="457200"/>
                <a14:m>
                  <m:oMath xmlns:m="http://schemas.openxmlformats.org/officeDocument/2006/math">
                    <m:r>
                      <a:rPr lang="en-US" sz="2400" i="1">
                        <a:solidFill>
                          <a:prstClr val="black"/>
                        </a:solidFill>
                        <a:latin typeface="Cambria Math" panose="02040503050406030204" pitchFamily="18" charset="0"/>
                      </a:rPr>
                      <m:t>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𝑊</m:t>
                    </m:r>
                    <m:r>
                      <a:rPr lang="en-US" sz="2400" i="1">
                        <a:solidFill>
                          <a:prstClr val="black"/>
                        </a:solidFill>
                        <a:latin typeface="Cambria Math" panose="02040503050406030204" pitchFamily="18" charset="0"/>
                      </a:rPr>
                      <m:t>)</m:t>
                    </m:r>
                  </m:oMath>
                </a14:m>
                <a:r>
                  <a:rPr lang="en-US" sz="2400" dirty="0">
                    <a:solidFill>
                      <a:prstClr val="black"/>
                    </a:solidFill>
                    <a:latin typeface="Calibri" panose="020F0502020204030204"/>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defTabSz="457200"/>
                <a:r>
                  <a:rPr lang="en-US" sz="2400" dirty="0" err="1">
                    <a:solidFill>
                      <a:prstClr val="black"/>
                    </a:solidFill>
                    <a:latin typeface="Calibri" panose="020F0502020204030204"/>
                  </a:rPr>
                  <a:t>Softmax</a:t>
                </a:r>
                <a:r>
                  <a:rPr lang="en-US" sz="2400" dirty="0">
                    <a:solidFill>
                      <a:prstClr val="black"/>
                    </a:solidFill>
                    <a:latin typeface="Calibri" panose="020F0502020204030204"/>
                  </a:rPr>
                  <a:t> function</a:t>
                </a:r>
                <a:endParaRPr lang="en-US" sz="2400" i="1" dirty="0">
                  <a:solidFill>
                    <a:prstClr val="black"/>
                  </a:solidFill>
                  <a:latin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m:rPr>
                              <m:sty m:val="p"/>
                            </m:rPr>
                            <a:rPr lang="en-US" sz="2400">
                              <a:solidFill>
                                <a:prstClr val="black"/>
                              </a:solidFill>
                              <a:latin typeface="Cambria Math" panose="02040503050406030204" pitchFamily="18" charset="0"/>
                            </a:rPr>
                            <m:t>exp</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num>
                        <m:den>
                          <m:nary>
                            <m:naryPr>
                              <m:chr m:val="∑"/>
                              <m:supHide m:val="on"/>
                              <m:ctrlPr>
                                <a:rPr lang="en-US" sz="2400" i="1">
                                  <a:solidFill>
                                    <a:prstClr val="black"/>
                                  </a:solidFill>
                                  <a:latin typeface="Cambria Math" panose="02040503050406030204" pitchFamily="18" charset="0"/>
                                </a:rPr>
                              </m:ctrlPr>
                            </m:naryPr>
                            <m:sub>
                              <m:r>
                                <a:rPr lang="en-US" sz="2400" i="1">
                                  <a:solidFill>
                                    <a:prstClr val="black"/>
                                  </a:solidFill>
                                  <a:latin typeface="Cambria Math" panose="02040503050406030204" pitchFamily="18" charset="0"/>
                                </a:rPr>
                                <m:t>𝑗</m:t>
                              </m:r>
                            </m:sub>
                            <m:sup/>
                            <m:e>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exp</m:t>
                                  </m:r>
                                </m:fName>
                                <m:e>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𝑗</m:t>
                                          </m:r>
                                        </m:sub>
                                      </m:sSub>
                                    </m:e>
                                  </m:d>
                                </m:e>
                              </m:func>
                            </m:e>
                          </m:nary>
                        </m:den>
                      </m:f>
                    </m:oMath>
                  </m:oMathPara>
                </a14:m>
                <a:endParaRPr lang="en-US" sz="2400" dirty="0">
                  <a:solidFill>
                    <a:prstClr val="black"/>
                  </a:solidFill>
                  <a:latin typeface="Calibri" panose="020F0502020204030204"/>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205C98-0EE2-A743-BC58-25622022A3C9}"/>
                  </a:ext>
                </a:extLst>
              </p:cNvPr>
              <p:cNvSpPr txBox="1"/>
              <p:nvPr/>
            </p:nvSpPr>
            <p:spPr>
              <a:xfrm>
                <a:off x="8450239" y="1778778"/>
                <a:ext cx="2313197" cy="867032"/>
              </a:xfrm>
              <a:prstGeom prst="rect">
                <a:avLst/>
              </a:prstGeom>
              <a:noFill/>
            </p:spPr>
            <p:txBody>
              <a:bodyPr wrap="none" rtlCol="0">
                <a:spAutoFit/>
              </a:bodyPr>
              <a:lstStyle/>
              <a:p>
                <a:pPr defTabSz="457200"/>
                <a:r>
                  <a:rPr lang="en-US" sz="2400" dirty="0">
                    <a:solidFill>
                      <a:prstClr val="black"/>
                    </a:solidFill>
                    <a:latin typeface="Calibri" panose="020F0502020204030204"/>
                  </a:rPr>
                  <a:t>Loss</a:t>
                </a: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𝐿</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log</m:t>
                          </m:r>
                        </m:fName>
                        <m:e>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𝑦</m:t>
                                  </m:r>
                                </m:e>
                                <m:sub>
                                  <m:r>
                                    <a:rPr lang="en-US" sz="2400" i="1">
                                      <a:solidFill>
                                        <a:prstClr val="black"/>
                                      </a:solidFill>
                                      <a:latin typeface="Cambria Math" panose="02040503050406030204" pitchFamily="18" charset="0"/>
                                    </a:rPr>
                                    <m:t>𝑖</m:t>
                                  </m:r>
                                </m:sub>
                              </m:sSub>
                            </m:sub>
                          </m:sSub>
                          <m:r>
                            <a:rPr lang="en-US" sz="2400" i="1">
                              <a:solidFill>
                                <a:prstClr val="black"/>
                              </a:solidFill>
                              <a:latin typeface="Cambria Math" panose="02040503050406030204" pitchFamily="18" charset="0"/>
                            </a:rPr>
                            <m:t>)</m:t>
                          </m:r>
                        </m:e>
                      </m:func>
                    </m:oMath>
                  </m:oMathPara>
                </a14:m>
                <a:endParaRPr lang="en-US" sz="2400" dirty="0">
                  <a:solidFill>
                    <a:prstClr val="black"/>
                  </a:solidFill>
                  <a:latin typeface="Calibri" panose="020F0502020204030204"/>
                </a:endParaRPr>
              </a:p>
            </p:txBody>
          </p:sp>
        </mc:Choice>
        <mc:Fallback xmlns="">
          <p:sp>
            <p:nvSpPr>
              <p:cNvPr id="7" name="TextBox 6">
                <a:extLst>
                  <a:ext uri="{FF2B5EF4-FFF2-40B4-BE49-F238E27FC236}">
                    <a16:creationId xmlns:a16="http://schemas.microsoft.com/office/drawing/2014/main" id="{95205C98-0EE2-A743-BC58-25622022A3C9}"/>
                  </a:ext>
                </a:extLst>
              </p:cNvPr>
              <p:cNvSpPr txBox="1">
                <a:spLocks noRot="1" noChangeAspect="1" noMove="1" noResize="1" noEditPoints="1" noAdjustHandles="1" noChangeArrowheads="1" noChangeShapeType="1" noTextEdit="1"/>
              </p:cNvSpPr>
              <p:nvPr/>
            </p:nvSpPr>
            <p:spPr>
              <a:xfrm>
                <a:off x="8450239" y="1778778"/>
                <a:ext cx="2313197" cy="867032"/>
              </a:xfrm>
              <a:prstGeom prst="rect">
                <a:avLst/>
              </a:prstGeom>
              <a:blipFill>
                <a:blip r:embed="rId5"/>
                <a:stretch>
                  <a:fillRect l="-4372" t="-5797" b="-4348"/>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AC5B0B70-8CB6-3944-8E9E-561920E8FFD0}"/>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124539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defTabSz="457200"/>
            <a:r>
              <a:rPr lang="en" sz="2400" dirty="0">
                <a:solidFill>
                  <a:prstClr val="black"/>
                </a:solidFill>
                <a:latin typeface="Calibri" panose="020F0502020204030204"/>
              </a:rPr>
              <a:t>Want to interpret raw classifier scores as </a:t>
            </a:r>
            <a:r>
              <a:rPr lang="en" sz="2400" b="1" dirty="0">
                <a:solidFill>
                  <a:prstClr val="black"/>
                </a:solidFill>
                <a:latin typeface="Calibri" panose="020F0502020204030204"/>
              </a:rPr>
              <a:t>probabilities</a:t>
            </a:r>
            <a:endParaRPr sz="2400" b="1" dirty="0">
              <a:solidFill>
                <a:prstClr val="black"/>
              </a:solidFill>
              <a:latin typeface="Calibri" panose="020F0502020204030204"/>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algn="ctr" defTabSz="457200"/>
            <a:r>
              <a:rPr lang="en-US" sz="3000" b="1" dirty="0">
                <a:solidFill>
                  <a:prstClr val="black"/>
                </a:solidFill>
                <a:latin typeface="Calibri" panose="020F0502020204030204"/>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algn="ctr" defTabSz="457200"/>
            <a:r>
              <a:rPr lang="en-US" sz="3000">
                <a:solidFill>
                  <a:prstClr val="black"/>
                </a:solidFill>
                <a:latin typeface="Calibri" panose="020F0502020204030204"/>
              </a:rPr>
              <a:t>-1.7</a:t>
            </a:r>
          </a:p>
        </p:txBody>
      </p:sp>
      <p:sp>
        <p:nvSpPr>
          <p:cNvPr id="19" name="TextBox 18"/>
          <p:cNvSpPr txBox="1"/>
          <p:nvPr/>
        </p:nvSpPr>
        <p:spPr>
          <a:xfrm>
            <a:off x="4403763" y="3709968"/>
            <a:ext cx="919963" cy="553998"/>
          </a:xfrm>
          <a:prstGeom prst="rect">
            <a:avLst/>
          </a:prstGeom>
          <a:noFill/>
        </p:spPr>
        <p:txBody>
          <a:bodyPr wrap="square" rtlCol="0" anchor="ctr">
            <a:spAutoFit/>
          </a:bodyPr>
          <a:lstStyle/>
          <a:p>
            <a:pPr algn="ctr" defTabSz="457200"/>
            <a:r>
              <a:rPr lang="en-US" sz="3000" b="1" dirty="0">
                <a:solidFill>
                  <a:prstClr val="black"/>
                </a:solidFill>
                <a:latin typeface="Calibri" panose="020F0502020204030204"/>
              </a:rPr>
              <a:t>24.5</a:t>
            </a:r>
          </a:p>
        </p:txBody>
      </p:sp>
      <p:sp>
        <p:nvSpPr>
          <p:cNvPr id="20" name="TextBox 19"/>
          <p:cNvSpPr txBox="1"/>
          <p:nvPr/>
        </p:nvSpPr>
        <p:spPr>
          <a:xfrm>
            <a:off x="4403762" y="4310400"/>
            <a:ext cx="1014942"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164</a:t>
            </a:r>
          </a:p>
        </p:txBody>
      </p:sp>
      <p:sp>
        <p:nvSpPr>
          <p:cNvPr id="21" name="TextBox 20"/>
          <p:cNvSpPr txBox="1"/>
          <p:nvPr/>
        </p:nvSpPr>
        <p:spPr>
          <a:xfrm>
            <a:off x="4403763" y="4921042"/>
            <a:ext cx="919963" cy="553998"/>
          </a:xfrm>
          <a:prstGeom prst="rect">
            <a:avLst/>
          </a:prstGeom>
          <a:noFill/>
        </p:spPr>
        <p:txBody>
          <a:bodyPr wrap="square" rtlCol="0" anchor="ctr">
            <a:spAutoFit/>
          </a:bodyPr>
          <a:lstStyle/>
          <a:p>
            <a:pPr algn="ctr" defTabSz="457200"/>
            <a:r>
              <a:rPr lang="en-US" sz="3000">
                <a:solidFill>
                  <a:prstClr val="black"/>
                </a:solidFill>
                <a:latin typeface="Calibri" panose="020F0502020204030204"/>
              </a:rPr>
              <a:t>0.18</a:t>
            </a:r>
          </a:p>
        </p:txBody>
      </p:sp>
      <p:sp>
        <p:nvSpPr>
          <p:cNvPr id="25" name="TextBox 24"/>
          <p:cNvSpPr txBox="1"/>
          <p:nvPr/>
        </p:nvSpPr>
        <p:spPr>
          <a:xfrm>
            <a:off x="6244017" y="3709968"/>
            <a:ext cx="919963" cy="553998"/>
          </a:xfrm>
          <a:prstGeom prst="rect">
            <a:avLst/>
          </a:prstGeom>
          <a:noFill/>
        </p:spPr>
        <p:txBody>
          <a:bodyPr wrap="square" rtlCol="0" anchor="ctr">
            <a:spAutoFit/>
          </a:bodyPr>
          <a:lstStyle/>
          <a:p>
            <a:pPr algn="ctr" defTabSz="457200"/>
            <a:r>
              <a:rPr lang="en-US" sz="3000" b="1" dirty="0">
                <a:solidFill>
                  <a:srgbClr val="9900FF"/>
                </a:solidFill>
                <a:latin typeface="Calibri" panose="020F0502020204030204"/>
              </a:rPr>
              <a:t>0.13</a:t>
            </a:r>
          </a:p>
        </p:txBody>
      </p:sp>
      <p:sp>
        <p:nvSpPr>
          <p:cNvPr id="26" name="TextBox 25"/>
          <p:cNvSpPr txBox="1"/>
          <p:nvPr/>
        </p:nvSpPr>
        <p:spPr>
          <a:xfrm>
            <a:off x="6244016" y="4310401"/>
            <a:ext cx="1014942"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0.87</a:t>
            </a:r>
          </a:p>
        </p:txBody>
      </p:sp>
      <p:sp>
        <p:nvSpPr>
          <p:cNvPr id="27" name="TextBox 26"/>
          <p:cNvSpPr txBox="1"/>
          <p:nvPr/>
        </p:nvSpPr>
        <p:spPr>
          <a:xfrm>
            <a:off x="6244017" y="4921042"/>
            <a:ext cx="919963"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0.00</a:t>
            </a:r>
          </a:p>
        </p:txBody>
      </p:sp>
      <p:sp>
        <p:nvSpPr>
          <p:cNvPr id="28" name="Google Shape;1031;p58"/>
          <p:cNvSpPr/>
          <p:nvPr/>
        </p:nvSpPr>
        <p:spPr>
          <a:xfrm>
            <a:off x="2600756" y="3756249"/>
            <a:ext cx="1062623" cy="1669965"/>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defTabSz="457200"/>
            <a:endParaRPr sz="1865">
              <a:solidFill>
                <a:prstClr val="black"/>
              </a:solidFill>
              <a:latin typeface="Calibri" panose="020F0502020204030204"/>
            </a:endParaRPr>
          </a:p>
        </p:txBody>
      </p:sp>
      <p:sp>
        <p:nvSpPr>
          <p:cNvPr id="29" name="Google Shape;1014;p58"/>
          <p:cNvSpPr/>
          <p:nvPr/>
        </p:nvSpPr>
        <p:spPr>
          <a:xfrm>
            <a:off x="4377918" y="3759712"/>
            <a:ext cx="1062623" cy="1669965"/>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457200"/>
            <a:endParaRPr sz="1865">
              <a:solidFill>
                <a:prstClr val="black"/>
              </a:solidFill>
              <a:latin typeface="Calibri" panose="020F0502020204030204"/>
            </a:endParaRPr>
          </a:p>
        </p:txBody>
      </p:sp>
      <p:sp>
        <p:nvSpPr>
          <p:cNvPr id="30" name="Google Shape;1018;p58"/>
          <p:cNvSpPr/>
          <p:nvPr/>
        </p:nvSpPr>
        <p:spPr>
          <a:xfrm>
            <a:off x="6226438" y="3759712"/>
            <a:ext cx="1062623" cy="1669965"/>
          </a:xfrm>
          <a:prstGeom prst="rect">
            <a:avLst/>
          </a:prstGeom>
          <a:noFill/>
          <a:ln w="38100" cap="flat" cmpd="sng">
            <a:solidFill>
              <a:srgbClr val="38761D"/>
            </a:solidFill>
            <a:prstDash val="solid"/>
            <a:round/>
            <a:headEnd type="none" w="sm" len="sm"/>
            <a:tailEnd type="none" w="sm" len="sm"/>
          </a:ln>
        </p:spPr>
        <p:txBody>
          <a:bodyPr spcFirstLastPara="1" wrap="square" lIns="91401" tIns="91401" rIns="91401" bIns="91401" anchor="ctr" anchorCtr="0">
            <a:noAutofit/>
          </a:bodyPr>
          <a:lstStyle/>
          <a:p>
            <a:pPr defTabSz="457200"/>
            <a:endParaRPr sz="1865">
              <a:solidFill>
                <a:prstClr val="black"/>
              </a:solidFill>
              <a:latin typeface="Calibri" panose="020F0502020204030204"/>
            </a:endParaRPr>
          </a:p>
        </p:txBody>
      </p:sp>
      <p:cxnSp>
        <p:nvCxnSpPr>
          <p:cNvPr id="31" name="Google Shape;1022;p58"/>
          <p:cNvCxnSpPr/>
          <p:nvPr/>
        </p:nvCxnSpPr>
        <p:spPr>
          <a:xfrm>
            <a:off x="3717097" y="4587399"/>
            <a:ext cx="588747" cy="0"/>
          </a:xfrm>
          <a:prstGeom prst="straightConnector1">
            <a:avLst/>
          </a:prstGeom>
          <a:noFill/>
          <a:ln w="63500" cap="flat" cmpd="sng">
            <a:solidFill>
              <a:srgbClr val="666666"/>
            </a:solidFill>
            <a:prstDash val="solid"/>
            <a:round/>
            <a:headEnd type="none" w="med" len="med"/>
            <a:tailEnd type="triangle" w="med" len="med"/>
          </a:ln>
        </p:spPr>
      </p:cxnSp>
      <p:cxnSp>
        <p:nvCxnSpPr>
          <p:cNvPr id="32" name="Google Shape;1022;p58"/>
          <p:cNvCxnSpPr/>
          <p:nvPr/>
        </p:nvCxnSpPr>
        <p:spPr>
          <a:xfrm>
            <a:off x="5524194" y="4594694"/>
            <a:ext cx="588747" cy="0"/>
          </a:xfrm>
          <a:prstGeom prst="straightConnector1">
            <a:avLst/>
          </a:prstGeom>
          <a:noFill/>
          <a:ln w="63500" cap="flat" cmpd="sng">
            <a:solidFill>
              <a:srgbClr val="666666"/>
            </a:solidFill>
            <a:prstDash val="solid"/>
            <a:round/>
            <a:headEnd type="none" w="med" len="med"/>
            <a:tailEnd type="triangle" w="med" len="med"/>
          </a:ln>
        </p:spPr>
      </p:cxnSp>
      <p:sp>
        <p:nvSpPr>
          <p:cNvPr id="33" name="Google Shape;1027;p58"/>
          <p:cNvSpPr txBox="1"/>
          <p:nvPr/>
        </p:nvSpPr>
        <p:spPr>
          <a:xfrm>
            <a:off x="4093386" y="3044319"/>
            <a:ext cx="1552061" cy="652930"/>
          </a:xfrm>
          <a:prstGeom prst="rect">
            <a:avLst/>
          </a:prstGeom>
          <a:noFill/>
          <a:ln>
            <a:noFill/>
          </a:ln>
        </p:spPr>
        <p:txBody>
          <a:bodyPr spcFirstLastPara="1" wrap="square" lIns="91401" tIns="91401" rIns="91401" bIns="91401" anchor="t" anchorCtr="0">
            <a:noAutofit/>
          </a:bodyPr>
          <a:lstStyle/>
          <a:p>
            <a:pPr algn="ctr" defTabSz="457200"/>
            <a:r>
              <a:rPr lang="en" dirty="0">
                <a:solidFill>
                  <a:srgbClr val="FF0000"/>
                </a:solidFill>
                <a:latin typeface="Calibri" panose="020F0502020204030204"/>
              </a:rPr>
              <a:t>Probabilities must be &gt;= 0</a:t>
            </a:r>
            <a:endParaRPr dirty="0">
              <a:solidFill>
                <a:srgbClr val="FF0000"/>
              </a:solidFill>
              <a:latin typeface="Calibri" panose="020F0502020204030204"/>
            </a:endParaRPr>
          </a:p>
        </p:txBody>
      </p:sp>
      <p:sp>
        <p:nvSpPr>
          <p:cNvPr id="35" name="Google Shape;1028;p58"/>
          <p:cNvSpPr txBox="1"/>
          <p:nvPr/>
        </p:nvSpPr>
        <p:spPr>
          <a:xfrm>
            <a:off x="5975457" y="3044319"/>
            <a:ext cx="1552061" cy="652930"/>
          </a:xfrm>
          <a:prstGeom prst="rect">
            <a:avLst/>
          </a:prstGeom>
          <a:noFill/>
          <a:ln>
            <a:noFill/>
          </a:ln>
        </p:spPr>
        <p:txBody>
          <a:bodyPr spcFirstLastPara="1" wrap="square" lIns="91401" tIns="91401" rIns="91401" bIns="91401" anchor="t" anchorCtr="0">
            <a:noAutofit/>
          </a:bodyPr>
          <a:lstStyle/>
          <a:p>
            <a:pPr algn="ctr" defTabSz="457200"/>
            <a:r>
              <a:rPr lang="en" dirty="0">
                <a:solidFill>
                  <a:srgbClr val="38761D"/>
                </a:solidFill>
                <a:latin typeface="Calibri" panose="020F0502020204030204"/>
              </a:rPr>
              <a:t>Probabilities must sum to 1</a:t>
            </a:r>
            <a:endParaRPr dirty="0">
              <a:solidFill>
                <a:srgbClr val="38761D"/>
              </a:solidFill>
              <a:latin typeface="Calibri" panose="020F0502020204030204"/>
            </a:endParaRPr>
          </a:p>
        </p:txBody>
      </p:sp>
      <p:sp>
        <p:nvSpPr>
          <p:cNvPr id="36" name="TextBox 35"/>
          <p:cNvSpPr txBox="1"/>
          <p:nvPr/>
        </p:nvSpPr>
        <p:spPr>
          <a:xfrm>
            <a:off x="3744428" y="4125734"/>
            <a:ext cx="573298" cy="415498"/>
          </a:xfrm>
          <a:prstGeom prst="rect">
            <a:avLst/>
          </a:prstGeom>
          <a:noFill/>
        </p:spPr>
        <p:txBody>
          <a:bodyPr wrap="none" rtlCol="0">
            <a:spAutoFit/>
          </a:bodyPr>
          <a:lstStyle/>
          <a:p>
            <a:pPr defTabSz="457200"/>
            <a:r>
              <a:rPr lang="en-US" sz="2100">
                <a:solidFill>
                  <a:prstClr val="black"/>
                </a:solidFill>
                <a:latin typeface="Calibri" panose="020F0502020204030204"/>
              </a:rPr>
              <a:t>exp</a:t>
            </a:r>
            <a:endParaRPr lang="en-US" sz="2100" dirty="0">
              <a:solidFill>
                <a:prstClr val="black"/>
              </a:solidFill>
              <a:latin typeface="Calibri" panose="020F0502020204030204"/>
            </a:endParaRPr>
          </a:p>
        </p:txBody>
      </p:sp>
      <p:sp>
        <p:nvSpPr>
          <p:cNvPr id="37" name="TextBox 36"/>
          <p:cNvSpPr txBox="1"/>
          <p:nvPr/>
        </p:nvSpPr>
        <p:spPr>
          <a:xfrm>
            <a:off x="5403972" y="4241150"/>
            <a:ext cx="881267" cy="300082"/>
          </a:xfrm>
          <a:prstGeom prst="rect">
            <a:avLst/>
          </a:prstGeom>
          <a:noFill/>
        </p:spPr>
        <p:txBody>
          <a:bodyPr wrap="none" rtlCol="0">
            <a:spAutoFit/>
          </a:bodyPr>
          <a:lstStyle/>
          <a:p>
            <a:pPr defTabSz="457200"/>
            <a:r>
              <a:rPr lang="en-US" sz="1350">
                <a:solidFill>
                  <a:prstClr val="black"/>
                </a:solidFill>
                <a:latin typeface="Calibri" panose="020F0502020204030204"/>
              </a:rPr>
              <a:t>normalize</a:t>
            </a:r>
            <a:endParaRPr lang="en-US" sz="1350" dirty="0">
              <a:solidFill>
                <a:prstClr val="black"/>
              </a:solidFill>
              <a:latin typeface="Calibri" panose="020F0502020204030204"/>
            </a:endParaRPr>
          </a:p>
        </p:txBody>
      </p:sp>
      <p:sp>
        <p:nvSpPr>
          <p:cNvPr id="44" name="Google Shape;1138;p61"/>
          <p:cNvSpPr txBox="1"/>
          <p:nvPr/>
        </p:nvSpPr>
        <p:spPr>
          <a:xfrm>
            <a:off x="4099739" y="5439875"/>
            <a:ext cx="1618979" cy="652930"/>
          </a:xfrm>
          <a:prstGeom prst="rect">
            <a:avLst/>
          </a:prstGeom>
          <a:noFill/>
          <a:ln>
            <a:noFill/>
          </a:ln>
        </p:spPr>
        <p:txBody>
          <a:bodyPr spcFirstLastPara="1" wrap="square" lIns="91401" tIns="91401" rIns="91401" bIns="91401" anchor="t" anchorCtr="0">
            <a:noAutofit/>
          </a:bodyPr>
          <a:lstStyle/>
          <a:p>
            <a:pPr algn="ctr" defTabSz="457200"/>
            <a:r>
              <a:rPr lang="en" sz="1799">
                <a:solidFill>
                  <a:srgbClr val="FF0000"/>
                </a:solidFill>
                <a:latin typeface="Calibri" panose="020F0502020204030204"/>
              </a:rPr>
              <a:t>unnormalized</a:t>
            </a:r>
            <a:r>
              <a:rPr lang="en" sz="1799" dirty="0">
                <a:solidFill>
                  <a:srgbClr val="FF0000"/>
                </a:solidFill>
                <a:latin typeface="Calibri" panose="020F0502020204030204"/>
              </a:rPr>
              <a:t> probabilities</a:t>
            </a:r>
            <a:endParaRPr sz="1799" dirty="0">
              <a:solidFill>
                <a:srgbClr val="FF0000"/>
              </a:solidFill>
              <a:latin typeface="Calibri" panose="020F0502020204030204"/>
            </a:endParaRPr>
          </a:p>
        </p:txBody>
      </p:sp>
      <p:sp>
        <p:nvSpPr>
          <p:cNvPr id="45" name="Google Shape;1141;p61"/>
          <p:cNvSpPr txBox="1"/>
          <p:nvPr/>
        </p:nvSpPr>
        <p:spPr>
          <a:xfrm>
            <a:off x="6033597" y="5585732"/>
            <a:ext cx="1340801" cy="434510"/>
          </a:xfrm>
          <a:prstGeom prst="rect">
            <a:avLst/>
          </a:prstGeom>
          <a:noFill/>
          <a:ln>
            <a:noFill/>
          </a:ln>
        </p:spPr>
        <p:txBody>
          <a:bodyPr spcFirstLastPara="1" wrap="square" lIns="91401" tIns="91401" rIns="91401" bIns="91401" anchor="t" anchorCtr="0">
            <a:noAutofit/>
          </a:bodyPr>
          <a:lstStyle/>
          <a:p>
            <a:pPr algn="ctr" defTabSz="457200"/>
            <a:r>
              <a:rPr lang="en" sz="1799">
                <a:solidFill>
                  <a:srgbClr val="38761D"/>
                </a:solidFill>
                <a:latin typeface="Calibri" panose="020F0502020204030204"/>
              </a:rPr>
              <a:t>probabilities</a:t>
            </a:r>
            <a:endParaRPr sz="1799" dirty="0">
              <a:solidFill>
                <a:srgbClr val="38761D"/>
              </a:solidFill>
              <a:latin typeface="Calibri" panose="020F0502020204030204"/>
            </a:endParaRPr>
          </a:p>
        </p:txBody>
      </p:sp>
      <p:sp>
        <p:nvSpPr>
          <p:cNvPr id="46" name="Google Shape;1142;p61"/>
          <p:cNvSpPr txBox="1"/>
          <p:nvPr/>
        </p:nvSpPr>
        <p:spPr>
          <a:xfrm>
            <a:off x="2193042" y="5473947"/>
            <a:ext cx="1878048" cy="652930"/>
          </a:xfrm>
          <a:prstGeom prst="rect">
            <a:avLst/>
          </a:prstGeom>
          <a:noFill/>
          <a:ln>
            <a:noFill/>
          </a:ln>
        </p:spPr>
        <p:txBody>
          <a:bodyPr spcFirstLastPara="1" wrap="square" lIns="91401" tIns="91401" rIns="91401" bIns="91401" anchor="t" anchorCtr="0">
            <a:noAutofit/>
          </a:bodyPr>
          <a:lstStyle/>
          <a:p>
            <a:pPr algn="ctr" defTabSz="457200"/>
            <a:r>
              <a:rPr lang="en" sz="1600" dirty="0" err="1">
                <a:solidFill>
                  <a:srgbClr val="0000FF"/>
                </a:solidFill>
                <a:latin typeface="Calibri" panose="020F0502020204030204"/>
              </a:rPr>
              <a:t>Unnormalized</a:t>
            </a:r>
            <a:r>
              <a:rPr lang="en" sz="1600" dirty="0">
                <a:solidFill>
                  <a:srgbClr val="0000FF"/>
                </a:solidFill>
                <a:latin typeface="Calibri" panose="020F0502020204030204"/>
              </a:rPr>
              <a:t> log-probabilities / logits</a:t>
            </a:r>
            <a:endParaRPr sz="1600" dirty="0">
              <a:solidFill>
                <a:srgbClr val="0000FF"/>
              </a:solidFill>
              <a:latin typeface="Calibri" panose="020F0502020204030204"/>
            </a:endParaRPr>
          </a:p>
        </p:txBody>
      </p:sp>
      <p:sp>
        <p:nvSpPr>
          <p:cNvPr id="47" name="TextBox 46"/>
          <p:cNvSpPr txBox="1"/>
          <p:nvPr/>
        </p:nvSpPr>
        <p:spPr>
          <a:xfrm>
            <a:off x="9578976" y="3711415"/>
            <a:ext cx="919963" cy="553998"/>
          </a:xfrm>
          <a:prstGeom prst="rect">
            <a:avLst/>
          </a:prstGeom>
          <a:noFill/>
        </p:spPr>
        <p:txBody>
          <a:bodyPr wrap="square" rtlCol="0" anchor="ctr">
            <a:spAutoFit/>
          </a:bodyPr>
          <a:lstStyle/>
          <a:p>
            <a:pPr algn="ctr" defTabSz="457200"/>
            <a:r>
              <a:rPr lang="en-US" sz="3000" b="1" dirty="0">
                <a:solidFill>
                  <a:srgbClr val="9900FF"/>
                </a:solidFill>
                <a:latin typeface="Calibri" panose="020F0502020204030204"/>
              </a:rPr>
              <a:t>1.00</a:t>
            </a:r>
          </a:p>
        </p:txBody>
      </p:sp>
      <p:sp>
        <p:nvSpPr>
          <p:cNvPr id="48" name="TextBox 47"/>
          <p:cNvSpPr txBox="1"/>
          <p:nvPr/>
        </p:nvSpPr>
        <p:spPr>
          <a:xfrm>
            <a:off x="9578975" y="4311848"/>
            <a:ext cx="1014942"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0.00</a:t>
            </a:r>
          </a:p>
        </p:txBody>
      </p:sp>
      <p:sp>
        <p:nvSpPr>
          <p:cNvPr id="49" name="TextBox 48"/>
          <p:cNvSpPr txBox="1"/>
          <p:nvPr/>
        </p:nvSpPr>
        <p:spPr>
          <a:xfrm>
            <a:off x="9578976" y="4922489"/>
            <a:ext cx="919963"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0.00</a:t>
            </a:r>
          </a:p>
        </p:txBody>
      </p:sp>
      <p:sp>
        <p:nvSpPr>
          <p:cNvPr id="50" name="Google Shape;1018;p58"/>
          <p:cNvSpPr/>
          <p:nvPr/>
        </p:nvSpPr>
        <p:spPr>
          <a:xfrm>
            <a:off x="9561396" y="3761160"/>
            <a:ext cx="982176" cy="1669965"/>
          </a:xfrm>
          <a:prstGeom prst="rect">
            <a:avLst/>
          </a:prstGeom>
          <a:noFill/>
          <a:ln w="38100" cap="flat" cmpd="sng">
            <a:solidFill>
              <a:srgbClr val="9900FF"/>
            </a:solidFill>
            <a:prstDash val="solid"/>
            <a:round/>
            <a:headEnd type="none" w="sm" len="sm"/>
            <a:tailEnd type="none" w="sm" len="sm"/>
          </a:ln>
        </p:spPr>
        <p:txBody>
          <a:bodyPr spcFirstLastPara="1" wrap="square" lIns="91401" tIns="91401" rIns="91401" bIns="91401" anchor="ctr" anchorCtr="0">
            <a:noAutofit/>
          </a:bodyPr>
          <a:lstStyle/>
          <a:p>
            <a:pPr defTabSz="457200"/>
            <a:endParaRPr sz="1865">
              <a:solidFill>
                <a:prstClr val="black"/>
              </a:solidFill>
              <a:latin typeface="Calibri" panose="020F0502020204030204"/>
            </a:endParaRPr>
          </a:p>
        </p:txBody>
      </p:sp>
      <p:sp>
        <p:nvSpPr>
          <p:cNvPr id="51" name="Google Shape;1149;p61"/>
          <p:cNvSpPr txBox="1"/>
          <p:nvPr/>
        </p:nvSpPr>
        <p:spPr>
          <a:xfrm>
            <a:off x="9538623" y="5439874"/>
            <a:ext cx="1108169" cy="652930"/>
          </a:xfrm>
          <a:prstGeom prst="rect">
            <a:avLst/>
          </a:prstGeom>
          <a:noFill/>
          <a:ln>
            <a:noFill/>
          </a:ln>
        </p:spPr>
        <p:txBody>
          <a:bodyPr spcFirstLastPara="1" wrap="square" lIns="91401" tIns="91401" rIns="91401" bIns="91401" anchor="t" anchorCtr="0">
            <a:noAutofit/>
          </a:bodyPr>
          <a:lstStyle/>
          <a:p>
            <a:pPr algn="ctr" defTabSz="457200"/>
            <a:r>
              <a:rPr lang="en" sz="1799" dirty="0">
                <a:solidFill>
                  <a:srgbClr val="9900FF"/>
                </a:solidFill>
                <a:latin typeface="Calibri" panose="020F0502020204030204"/>
              </a:rPr>
              <a:t>Correct </a:t>
            </a:r>
            <a:endParaRPr sz="1799" dirty="0">
              <a:solidFill>
                <a:srgbClr val="9900FF"/>
              </a:solidFill>
              <a:latin typeface="Calibri" panose="020F0502020204030204"/>
            </a:endParaRPr>
          </a:p>
          <a:p>
            <a:pPr algn="ctr" defTabSz="457200"/>
            <a:r>
              <a:rPr lang="en" sz="1799" dirty="0" err="1">
                <a:solidFill>
                  <a:srgbClr val="9900FF"/>
                </a:solidFill>
                <a:latin typeface="Calibri" panose="020F0502020204030204"/>
              </a:rPr>
              <a:t>probs</a:t>
            </a:r>
            <a:endParaRPr sz="1799" dirty="0">
              <a:solidFill>
                <a:srgbClr val="9900FF"/>
              </a:solidFill>
              <a:latin typeface="Calibri" panose="020F0502020204030204"/>
            </a:endParaRPr>
          </a:p>
        </p:txBody>
      </p:sp>
      <p:cxnSp>
        <p:nvCxnSpPr>
          <p:cNvPr id="52" name="Google Shape;1022;p58"/>
          <p:cNvCxnSpPr/>
          <p:nvPr/>
        </p:nvCxnSpPr>
        <p:spPr>
          <a:xfrm>
            <a:off x="7379938" y="3986966"/>
            <a:ext cx="324944" cy="0"/>
          </a:xfrm>
          <a:prstGeom prst="straightConnector1">
            <a:avLst/>
          </a:prstGeom>
          <a:noFill/>
          <a:ln w="63500" cap="flat" cmpd="sng">
            <a:solidFill>
              <a:srgbClr val="666666"/>
            </a:solidFill>
            <a:prstDash val="solid"/>
            <a:round/>
            <a:headEnd type="none" w="med" len="med"/>
            <a:tailEnd type="triangle" w="med" len="med"/>
          </a:ln>
        </p:spPr>
      </p:cxnSp>
      <p:cxnSp>
        <p:nvCxnSpPr>
          <p:cNvPr id="53" name="Google Shape;1022;p58"/>
          <p:cNvCxnSpPr/>
          <p:nvPr/>
        </p:nvCxnSpPr>
        <p:spPr>
          <a:xfrm>
            <a:off x="9122379" y="3986966"/>
            <a:ext cx="324944" cy="0"/>
          </a:xfrm>
          <a:prstGeom prst="straightConnector1">
            <a:avLst/>
          </a:prstGeom>
          <a:noFill/>
          <a:ln w="63500" cap="flat" cmpd="sng">
            <a:solidFill>
              <a:srgbClr val="666666"/>
            </a:solidFill>
            <a:prstDash val="solid"/>
            <a:round/>
            <a:headEnd type="triangle" w="med" len="med"/>
            <a:tailEnd type="none" w="med" len="med"/>
          </a:ln>
        </p:spPr>
      </p:cxnSp>
      <p:sp>
        <p:nvSpPr>
          <p:cNvPr id="54" name="TextBox 53"/>
          <p:cNvSpPr txBox="1"/>
          <p:nvPr/>
        </p:nvSpPr>
        <p:spPr>
          <a:xfrm>
            <a:off x="7899287" y="3767261"/>
            <a:ext cx="1181414" cy="415498"/>
          </a:xfrm>
          <a:prstGeom prst="rect">
            <a:avLst/>
          </a:prstGeom>
          <a:noFill/>
        </p:spPr>
        <p:txBody>
          <a:bodyPr wrap="none" rtlCol="0">
            <a:spAutoFit/>
          </a:bodyPr>
          <a:lstStyle/>
          <a:p>
            <a:pPr defTabSz="457200"/>
            <a:r>
              <a:rPr lang="en-US" sz="2100">
                <a:solidFill>
                  <a:prstClr val="black"/>
                </a:solidFill>
                <a:latin typeface="Calibri" panose="020F0502020204030204"/>
              </a:rPr>
              <a:t>Compare</a:t>
            </a:r>
            <a:endParaRPr lang="en-US" sz="2100" dirty="0">
              <a:solidFill>
                <a:prstClr val="black"/>
              </a:solidFill>
              <a:latin typeface="Calibri" panose="020F0502020204030204"/>
            </a:endParaRP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defTabSz="457200"/>
                <a:r>
                  <a:rPr lang="en-US" sz="2400" dirty="0">
                    <a:solidFill>
                      <a:prstClr val="black"/>
                    </a:solidFill>
                    <a:latin typeface="Calibri" panose="020F0502020204030204"/>
                  </a:rPr>
                  <a:t>Classifier scores</a:t>
                </a:r>
                <a:endParaRPr lang="en-US" sz="2400" i="1" dirty="0">
                  <a:solidFill>
                    <a:prstClr val="black"/>
                  </a:solidFill>
                  <a:latin typeface="Cambria Math" panose="02040503050406030204" pitchFamily="18" charset="0"/>
                </a:endParaRPr>
              </a:p>
              <a:p>
                <a:pPr defTabSz="457200"/>
                <a14:m>
                  <m:oMath xmlns:m="http://schemas.openxmlformats.org/officeDocument/2006/math">
                    <m:r>
                      <a:rPr lang="en-US" sz="2400" i="1">
                        <a:solidFill>
                          <a:prstClr val="black"/>
                        </a:solidFill>
                        <a:latin typeface="Cambria Math" panose="02040503050406030204" pitchFamily="18" charset="0"/>
                      </a:rPr>
                      <m:t>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𝑊</m:t>
                    </m:r>
                    <m:r>
                      <a:rPr lang="en-US" sz="2400" i="1">
                        <a:solidFill>
                          <a:prstClr val="black"/>
                        </a:solidFill>
                        <a:latin typeface="Cambria Math" panose="02040503050406030204" pitchFamily="18" charset="0"/>
                      </a:rPr>
                      <m:t>)</m:t>
                    </m:r>
                  </m:oMath>
                </a14:m>
                <a:r>
                  <a:rPr lang="en-US" sz="2400" dirty="0">
                    <a:solidFill>
                      <a:prstClr val="black"/>
                    </a:solidFill>
                    <a:latin typeface="Calibri" panose="020F0502020204030204"/>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defTabSz="457200"/>
                <a:r>
                  <a:rPr lang="en-US" sz="2400" dirty="0" err="1">
                    <a:solidFill>
                      <a:prstClr val="black"/>
                    </a:solidFill>
                    <a:latin typeface="Calibri" panose="020F0502020204030204"/>
                  </a:rPr>
                  <a:t>Softmax</a:t>
                </a:r>
                <a:r>
                  <a:rPr lang="en-US" sz="2400" dirty="0">
                    <a:solidFill>
                      <a:prstClr val="black"/>
                    </a:solidFill>
                    <a:latin typeface="Calibri" panose="020F0502020204030204"/>
                  </a:rPr>
                  <a:t> function</a:t>
                </a:r>
                <a:endParaRPr lang="en-US" sz="2400" i="1" dirty="0">
                  <a:solidFill>
                    <a:prstClr val="black"/>
                  </a:solidFill>
                  <a:latin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m:rPr>
                              <m:sty m:val="p"/>
                            </m:rPr>
                            <a:rPr lang="en-US" sz="2400">
                              <a:solidFill>
                                <a:prstClr val="black"/>
                              </a:solidFill>
                              <a:latin typeface="Cambria Math" panose="02040503050406030204" pitchFamily="18" charset="0"/>
                            </a:rPr>
                            <m:t>exp</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num>
                        <m:den>
                          <m:nary>
                            <m:naryPr>
                              <m:chr m:val="∑"/>
                              <m:supHide m:val="on"/>
                              <m:ctrlPr>
                                <a:rPr lang="en-US" sz="2400" i="1">
                                  <a:solidFill>
                                    <a:prstClr val="black"/>
                                  </a:solidFill>
                                  <a:latin typeface="Cambria Math" panose="02040503050406030204" pitchFamily="18" charset="0"/>
                                </a:rPr>
                              </m:ctrlPr>
                            </m:naryPr>
                            <m:sub>
                              <m:r>
                                <a:rPr lang="en-US" sz="2400" i="1">
                                  <a:solidFill>
                                    <a:prstClr val="black"/>
                                  </a:solidFill>
                                  <a:latin typeface="Cambria Math" panose="02040503050406030204" pitchFamily="18" charset="0"/>
                                </a:rPr>
                                <m:t>𝑗</m:t>
                              </m:r>
                            </m:sub>
                            <m:sup/>
                            <m:e>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exp</m:t>
                                  </m:r>
                                </m:fName>
                                <m:e>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𝑗</m:t>
                                          </m:r>
                                        </m:sub>
                                      </m:sSub>
                                    </m:e>
                                  </m:d>
                                </m:e>
                              </m:func>
                            </m:e>
                          </m:nary>
                        </m:den>
                      </m:f>
                    </m:oMath>
                  </m:oMathPara>
                </a14:m>
                <a:endParaRPr lang="en-US" sz="2400" dirty="0">
                  <a:solidFill>
                    <a:prstClr val="black"/>
                  </a:solidFill>
                  <a:latin typeface="Calibri" panose="020F0502020204030204"/>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205C98-0EE2-A743-BC58-25622022A3C9}"/>
                  </a:ext>
                </a:extLst>
              </p:cNvPr>
              <p:cNvSpPr txBox="1"/>
              <p:nvPr/>
            </p:nvSpPr>
            <p:spPr>
              <a:xfrm>
                <a:off x="8450239" y="1778778"/>
                <a:ext cx="2313197" cy="867032"/>
              </a:xfrm>
              <a:prstGeom prst="rect">
                <a:avLst/>
              </a:prstGeom>
              <a:noFill/>
            </p:spPr>
            <p:txBody>
              <a:bodyPr wrap="none" rtlCol="0">
                <a:spAutoFit/>
              </a:bodyPr>
              <a:lstStyle/>
              <a:p>
                <a:pPr defTabSz="457200"/>
                <a:r>
                  <a:rPr lang="en-US" sz="2400" dirty="0">
                    <a:solidFill>
                      <a:prstClr val="black"/>
                    </a:solidFill>
                    <a:latin typeface="Calibri" panose="020F0502020204030204"/>
                  </a:rPr>
                  <a:t>Loss</a:t>
                </a: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𝐿</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log</m:t>
                          </m:r>
                        </m:fName>
                        <m:e>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𝑦</m:t>
                                  </m:r>
                                </m:e>
                                <m:sub>
                                  <m:r>
                                    <a:rPr lang="en-US" sz="2400" i="1">
                                      <a:solidFill>
                                        <a:prstClr val="black"/>
                                      </a:solidFill>
                                      <a:latin typeface="Cambria Math" panose="02040503050406030204" pitchFamily="18" charset="0"/>
                                    </a:rPr>
                                    <m:t>𝑖</m:t>
                                  </m:r>
                                </m:sub>
                              </m:sSub>
                            </m:sub>
                          </m:sSub>
                          <m:r>
                            <a:rPr lang="en-US" sz="2400" i="1">
                              <a:solidFill>
                                <a:prstClr val="black"/>
                              </a:solidFill>
                              <a:latin typeface="Cambria Math" panose="02040503050406030204" pitchFamily="18" charset="0"/>
                            </a:rPr>
                            <m:t>)</m:t>
                          </m:r>
                        </m:e>
                      </m:func>
                    </m:oMath>
                  </m:oMathPara>
                </a14:m>
                <a:endParaRPr lang="en-US" sz="2400" dirty="0">
                  <a:solidFill>
                    <a:prstClr val="black"/>
                  </a:solidFill>
                  <a:latin typeface="Calibri" panose="020F0502020204030204"/>
                </a:endParaRPr>
              </a:p>
            </p:txBody>
          </p:sp>
        </mc:Choice>
        <mc:Fallback xmlns="">
          <p:sp>
            <p:nvSpPr>
              <p:cNvPr id="7" name="TextBox 6">
                <a:extLst>
                  <a:ext uri="{FF2B5EF4-FFF2-40B4-BE49-F238E27FC236}">
                    <a16:creationId xmlns:a16="http://schemas.microsoft.com/office/drawing/2014/main" id="{95205C98-0EE2-A743-BC58-25622022A3C9}"/>
                  </a:ext>
                </a:extLst>
              </p:cNvPr>
              <p:cNvSpPr txBox="1">
                <a:spLocks noRot="1" noChangeAspect="1" noMove="1" noResize="1" noEditPoints="1" noAdjustHandles="1" noChangeArrowheads="1" noChangeShapeType="1" noTextEdit="1"/>
              </p:cNvSpPr>
              <p:nvPr/>
            </p:nvSpPr>
            <p:spPr>
              <a:xfrm>
                <a:off x="8450239" y="1778778"/>
                <a:ext cx="2313197" cy="867032"/>
              </a:xfrm>
              <a:prstGeom prst="rect">
                <a:avLst/>
              </a:prstGeom>
              <a:blipFill>
                <a:blip r:embed="rId5"/>
                <a:stretch>
                  <a:fillRect l="-4372" t="-5797"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A3F27A84-0B15-5948-90A8-E9A4623A196A}"/>
                  </a:ext>
                </a:extLst>
              </p:cNvPr>
              <p:cNvSpPr/>
              <p:nvPr/>
            </p:nvSpPr>
            <p:spPr>
              <a:xfrm>
                <a:off x="7261086" y="4551952"/>
                <a:ext cx="2419380" cy="1550681"/>
              </a:xfrm>
              <a:prstGeom prst="rect">
                <a:avLst/>
              </a:prstGeom>
            </p:spPr>
            <p:txBody>
              <a:bodyPr wrap="none">
                <a:spAutoFit/>
              </a:bodyPr>
              <a:lstStyle/>
              <a:p>
                <a:pPr algn="ctr" defTabSz="457200"/>
                <a:r>
                  <a:rPr lang="en-US" sz="2200" dirty="0">
                    <a:solidFill>
                      <a:prstClr val="black"/>
                    </a:solidFill>
                    <a:latin typeface="Calibri" panose="020F0502020204030204"/>
                  </a:rPr>
                  <a:t>Cross-Entropy:</a:t>
                </a:r>
              </a:p>
              <a:p>
                <a:pPr defTabSz="457200"/>
                <a14:m>
                  <m:oMathPara xmlns:m="http://schemas.openxmlformats.org/officeDocument/2006/math">
                    <m:oMathParaPr>
                      <m:jc m:val="centerGroup"/>
                    </m:oMathParaPr>
                    <m:oMath xmlns:m="http://schemas.openxmlformats.org/officeDocument/2006/math">
                      <m:r>
                        <a:rPr lang="en-US" sz="2200" i="1">
                          <a:solidFill>
                            <a:prstClr val="black"/>
                          </a:solidFill>
                          <a:latin typeface="Cambria Math" panose="02040503050406030204" pitchFamily="18" charset="0"/>
                        </a:rPr>
                        <m:t>𝐻</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𝑃</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𝑄</m:t>
                          </m:r>
                        </m:e>
                      </m:d>
                      <m:r>
                        <a:rPr lang="en-US" sz="2200" i="1">
                          <a:solidFill>
                            <a:prstClr val="black"/>
                          </a:solidFill>
                          <a:latin typeface="Cambria Math" panose="02040503050406030204" pitchFamily="18" charset="0"/>
                        </a:rPr>
                        <m:t>=</m:t>
                      </m:r>
                    </m:oMath>
                  </m:oMathPara>
                </a14:m>
                <a:endParaRPr lang="en-US" sz="2200" i="1" dirty="0">
                  <a:solidFill>
                    <a:prstClr val="black"/>
                  </a:solidFill>
                  <a:latin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r>
                        <a:rPr lang="en-US" sz="2000" b="0" i="1" smtClean="0">
                          <a:solidFill>
                            <a:prstClr val="black"/>
                          </a:solidFill>
                          <a:latin typeface="Cambria Math" panose="02040503050406030204" pitchFamily="18" charset="0"/>
                        </a:rPr>
                        <m:t>−</m:t>
                      </m:r>
                      <m:nary>
                        <m:naryPr>
                          <m:chr m:val="∑"/>
                          <m:supHide m:val="on"/>
                          <m:ctrlPr>
                            <a:rPr lang="en-US" sz="2000" i="1">
                              <a:solidFill>
                                <a:prstClr val="black"/>
                              </a:solidFill>
                              <a:latin typeface="Cambria Math" panose="02040503050406030204" pitchFamily="18" charset="0"/>
                            </a:rPr>
                          </m:ctrlPr>
                        </m:naryPr>
                        <m:sub>
                          <m:r>
                            <a:rPr lang="en-US" sz="2000" i="1">
                              <a:solidFill>
                                <a:prstClr val="black"/>
                              </a:solidFill>
                              <a:latin typeface="Cambria Math" panose="02040503050406030204" pitchFamily="18" charset="0"/>
                            </a:rPr>
                            <m:t>𝑦</m:t>
                          </m:r>
                        </m:sub>
                        <m:sup/>
                        <m:e>
                          <m:r>
                            <a:rPr lang="en-US" sz="2000" b="1" i="1">
                              <a:solidFill>
                                <a:srgbClr val="9900FF"/>
                              </a:solidFill>
                              <a:latin typeface="Cambria Math" panose="02040503050406030204" pitchFamily="18" charset="0"/>
                            </a:rPr>
                            <m:t>𝑷</m:t>
                          </m:r>
                          <m:d>
                            <m:dPr>
                              <m:ctrlPr>
                                <a:rPr lang="en-US" sz="2000"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𝑦</m:t>
                              </m:r>
                            </m:e>
                          </m:d>
                          <m:func>
                            <m:funcPr>
                              <m:ctrlPr>
                                <a:rPr lang="en-US" sz="2000" i="1">
                                  <a:solidFill>
                                    <a:prstClr val="black"/>
                                  </a:solidFill>
                                  <a:latin typeface="Cambria Math" panose="02040503050406030204" pitchFamily="18" charset="0"/>
                                </a:rPr>
                              </m:ctrlPr>
                            </m:funcPr>
                            <m:fName>
                              <m:r>
                                <m:rPr>
                                  <m:sty m:val="p"/>
                                </m:rPr>
                                <a:rPr lang="en-US" sz="2000">
                                  <a:solidFill>
                                    <a:prstClr val="black"/>
                                  </a:solidFill>
                                  <a:latin typeface="Cambria Math" panose="02040503050406030204" pitchFamily="18" charset="0"/>
                                </a:rPr>
                                <m:t>log</m:t>
                              </m:r>
                            </m:fName>
                            <m:e>
                              <m:r>
                                <a:rPr lang="en-US" sz="2000" b="1" i="1">
                                  <a:solidFill>
                                    <a:srgbClr val="70AD47"/>
                                  </a:solidFill>
                                  <a:latin typeface="Cambria Math" panose="02040503050406030204" pitchFamily="18" charset="0"/>
                                </a:rPr>
                                <m:t>𝑸</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𝑦</m:t>
                              </m:r>
                              <m:r>
                                <a:rPr lang="en-US" sz="2000" i="1">
                                  <a:solidFill>
                                    <a:prstClr val="black"/>
                                  </a:solidFill>
                                  <a:latin typeface="Cambria Math" panose="02040503050406030204" pitchFamily="18" charset="0"/>
                                </a:rPr>
                                <m:t>)</m:t>
                              </m:r>
                            </m:e>
                          </m:func>
                          <m:r>
                            <a:rPr lang="en-US" sz="2000" i="1">
                              <a:solidFill>
                                <a:prstClr val="black"/>
                              </a:solidFill>
                              <a:latin typeface="Cambria Math" panose="02040503050406030204" pitchFamily="18" charset="0"/>
                            </a:rPr>
                            <m:t> </m:t>
                          </m:r>
                        </m:e>
                      </m:nary>
                    </m:oMath>
                  </m:oMathPara>
                </a14:m>
                <a:endParaRPr lang="en-US" sz="2000" dirty="0">
                  <a:solidFill>
                    <a:prstClr val="black"/>
                  </a:solidFill>
                  <a:latin typeface="Calibri" panose="020F0502020204030204"/>
                </a:endParaRPr>
              </a:p>
            </p:txBody>
          </p:sp>
        </mc:Choice>
        <mc:Fallback>
          <p:sp>
            <p:nvSpPr>
              <p:cNvPr id="42" name="Rectangle 41">
                <a:extLst>
                  <a:ext uri="{FF2B5EF4-FFF2-40B4-BE49-F238E27FC236}">
                    <a16:creationId xmlns:a16="http://schemas.microsoft.com/office/drawing/2014/main" id="{A3F27A84-0B15-5948-90A8-E9A4623A196A}"/>
                  </a:ext>
                </a:extLst>
              </p:cNvPr>
              <p:cNvSpPr>
                <a:spLocks noRot="1" noChangeAspect="1" noMove="1" noResize="1" noEditPoints="1" noAdjustHandles="1" noChangeArrowheads="1" noChangeShapeType="1" noTextEdit="1"/>
              </p:cNvSpPr>
              <p:nvPr/>
            </p:nvSpPr>
            <p:spPr>
              <a:xfrm>
                <a:off x="7261086" y="4551952"/>
                <a:ext cx="2419380" cy="1550681"/>
              </a:xfrm>
              <a:prstGeom prst="rect">
                <a:avLst/>
              </a:prstGeom>
              <a:blipFill>
                <a:blip r:embed="rId6"/>
                <a:stretch>
                  <a:fillRect l="-24479" t="-26016" b="-91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09B9E752-A528-1E41-AF03-5D34C57C159B}"/>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E13AA1A4-B65B-9A4A-A04E-E9B0FBF4190F}"/>
                  </a:ext>
                </a:extLst>
              </p:cNvPr>
              <p:cNvSpPr/>
              <p:nvPr/>
            </p:nvSpPr>
            <p:spPr>
              <a:xfrm>
                <a:off x="9783318" y="6126877"/>
                <a:ext cx="606256"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3600" b="1" i="1">
                          <a:solidFill>
                            <a:srgbClr val="9900FF"/>
                          </a:solidFill>
                          <a:latin typeface="Cambria Math" panose="02040503050406030204" pitchFamily="18" charset="0"/>
                        </a:rPr>
                        <m:t>𝑷</m:t>
                      </m:r>
                    </m:oMath>
                  </m:oMathPara>
                </a14:m>
                <a:endParaRPr lang="en-US" sz="3600" dirty="0"/>
              </a:p>
            </p:txBody>
          </p:sp>
        </mc:Choice>
        <mc:Fallback>
          <p:sp>
            <p:nvSpPr>
              <p:cNvPr id="43" name="Rectangle 42">
                <a:extLst>
                  <a:ext uri="{FF2B5EF4-FFF2-40B4-BE49-F238E27FC236}">
                    <a16:creationId xmlns:a16="http://schemas.microsoft.com/office/drawing/2014/main" id="{E13AA1A4-B65B-9A4A-A04E-E9B0FBF4190F}"/>
                  </a:ext>
                </a:extLst>
              </p:cNvPr>
              <p:cNvSpPr>
                <a:spLocks noRot="1" noChangeAspect="1" noMove="1" noResize="1" noEditPoints="1" noAdjustHandles="1" noChangeArrowheads="1" noChangeShapeType="1" noTextEdit="1"/>
              </p:cNvSpPr>
              <p:nvPr/>
            </p:nvSpPr>
            <p:spPr>
              <a:xfrm>
                <a:off x="9783318" y="6126877"/>
                <a:ext cx="606256" cy="646331"/>
              </a:xfrm>
              <a:prstGeom prst="rect">
                <a:avLst/>
              </a:prstGeom>
              <a:blipFill>
                <a:blip r:embed="rId7"/>
                <a:stretch>
                  <a:fillRect l="-2083" r="-20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EA8F3895-FA20-2D4C-AB1D-A423B5D95E41}"/>
                  </a:ext>
                </a:extLst>
              </p:cNvPr>
              <p:cNvSpPr/>
              <p:nvPr/>
            </p:nvSpPr>
            <p:spPr>
              <a:xfrm>
                <a:off x="6437939" y="6128284"/>
                <a:ext cx="627095"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3600" b="1" i="1">
                          <a:solidFill>
                            <a:srgbClr val="70AD47"/>
                          </a:solidFill>
                          <a:latin typeface="Cambria Math" panose="02040503050406030204" pitchFamily="18" charset="0"/>
                        </a:rPr>
                        <m:t>𝑸</m:t>
                      </m:r>
                    </m:oMath>
                  </m:oMathPara>
                </a14:m>
                <a:endParaRPr lang="en-US" sz="3600" dirty="0"/>
              </a:p>
            </p:txBody>
          </p:sp>
        </mc:Choice>
        <mc:Fallback>
          <p:sp>
            <p:nvSpPr>
              <p:cNvPr id="57" name="Rectangle 56">
                <a:extLst>
                  <a:ext uri="{FF2B5EF4-FFF2-40B4-BE49-F238E27FC236}">
                    <a16:creationId xmlns:a16="http://schemas.microsoft.com/office/drawing/2014/main" id="{EA8F3895-FA20-2D4C-AB1D-A423B5D95E41}"/>
                  </a:ext>
                </a:extLst>
              </p:cNvPr>
              <p:cNvSpPr>
                <a:spLocks noRot="1" noChangeAspect="1" noMove="1" noResize="1" noEditPoints="1" noAdjustHandles="1" noChangeArrowheads="1" noChangeShapeType="1" noTextEdit="1"/>
              </p:cNvSpPr>
              <p:nvPr/>
            </p:nvSpPr>
            <p:spPr>
              <a:xfrm>
                <a:off x="6437939" y="6128284"/>
                <a:ext cx="627095" cy="646331"/>
              </a:xfrm>
              <a:prstGeom prst="rect">
                <a:avLst/>
              </a:prstGeom>
              <a:blipFill>
                <a:blip r:embed="rId8"/>
                <a:stretch>
                  <a:fillRect l="-7843" r="-7843" b="-17308"/>
                </a:stretch>
              </a:blipFill>
            </p:spPr>
            <p:txBody>
              <a:bodyPr/>
              <a:lstStyle/>
              <a:p>
                <a:r>
                  <a:rPr lang="en-US">
                    <a:noFill/>
                  </a:rPr>
                  <a:t> </a:t>
                </a:r>
              </a:p>
            </p:txBody>
          </p:sp>
        </mc:Fallback>
      </mc:AlternateContent>
    </p:spTree>
    <p:extLst>
      <p:ext uri="{BB962C8B-B14F-4D97-AF65-F5344CB8AC3E}">
        <p14:creationId xmlns:p14="http://schemas.microsoft.com/office/powerpoint/2010/main" val="3939356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defTabSz="457200"/>
            <a:r>
              <a:rPr lang="en" sz="2400" dirty="0">
                <a:solidFill>
                  <a:prstClr val="black"/>
                </a:solidFill>
                <a:latin typeface="Calibri" panose="020F0502020204030204"/>
              </a:rPr>
              <a:t>Want to interpret raw classifier scores as </a:t>
            </a:r>
            <a:r>
              <a:rPr lang="en" sz="2400" b="1" dirty="0">
                <a:solidFill>
                  <a:prstClr val="black"/>
                </a:solidFill>
                <a:latin typeface="Calibri" panose="020F0502020204030204"/>
              </a:rPr>
              <a:t>probabilities</a:t>
            </a:r>
            <a:endParaRPr sz="2400" b="1" dirty="0">
              <a:solidFill>
                <a:prstClr val="black"/>
              </a:solidFill>
              <a:latin typeface="Calibri" panose="020F0502020204030204"/>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algn="ctr" defTabSz="457200"/>
            <a:r>
              <a:rPr lang="en-US" sz="3000" b="1" dirty="0">
                <a:solidFill>
                  <a:prstClr val="black"/>
                </a:solidFill>
                <a:latin typeface="Calibri" panose="020F0502020204030204"/>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algn="ctr" defTabSz="457200"/>
            <a:r>
              <a:rPr lang="en-US" sz="3000">
                <a:solidFill>
                  <a:prstClr val="black"/>
                </a:solidFill>
                <a:latin typeface="Calibri" panose="020F0502020204030204"/>
              </a:rPr>
              <a:t>-1.7</a:t>
            </a: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defTabSz="457200"/>
                <a:r>
                  <a:rPr lang="en-US" sz="2400" dirty="0">
                    <a:solidFill>
                      <a:prstClr val="black"/>
                    </a:solidFill>
                    <a:latin typeface="Calibri" panose="020F0502020204030204"/>
                  </a:rPr>
                  <a:t>Classifier scores</a:t>
                </a:r>
                <a:endParaRPr lang="en-US" sz="2400" i="1" dirty="0">
                  <a:solidFill>
                    <a:prstClr val="black"/>
                  </a:solidFill>
                  <a:latin typeface="Cambria Math" panose="02040503050406030204" pitchFamily="18" charset="0"/>
                </a:endParaRPr>
              </a:p>
              <a:p>
                <a:pPr defTabSz="457200"/>
                <a14:m>
                  <m:oMath xmlns:m="http://schemas.openxmlformats.org/officeDocument/2006/math">
                    <m:r>
                      <a:rPr lang="en-US" sz="2400" i="1">
                        <a:solidFill>
                          <a:prstClr val="black"/>
                        </a:solidFill>
                        <a:latin typeface="Cambria Math" panose="02040503050406030204" pitchFamily="18" charset="0"/>
                      </a:rPr>
                      <m:t>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𝑊</m:t>
                    </m:r>
                    <m:r>
                      <a:rPr lang="en-US" sz="2400" i="1">
                        <a:solidFill>
                          <a:prstClr val="black"/>
                        </a:solidFill>
                        <a:latin typeface="Cambria Math" panose="02040503050406030204" pitchFamily="18" charset="0"/>
                      </a:rPr>
                      <m:t>)</m:t>
                    </m:r>
                  </m:oMath>
                </a14:m>
                <a:r>
                  <a:rPr lang="en-US" sz="2400" dirty="0">
                    <a:solidFill>
                      <a:prstClr val="black"/>
                    </a:solidFill>
                    <a:latin typeface="Calibri" panose="020F0502020204030204"/>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defTabSz="457200"/>
                <a:r>
                  <a:rPr lang="en-US" sz="2400" dirty="0" err="1">
                    <a:solidFill>
                      <a:prstClr val="black"/>
                    </a:solidFill>
                    <a:latin typeface="Calibri" panose="020F0502020204030204"/>
                  </a:rPr>
                  <a:t>Softmax</a:t>
                </a:r>
                <a:r>
                  <a:rPr lang="en-US" sz="2400" dirty="0">
                    <a:solidFill>
                      <a:prstClr val="black"/>
                    </a:solidFill>
                    <a:latin typeface="Calibri" panose="020F0502020204030204"/>
                  </a:rPr>
                  <a:t> function</a:t>
                </a:r>
                <a:endParaRPr lang="en-US" sz="2400" i="1" dirty="0">
                  <a:solidFill>
                    <a:prstClr val="black"/>
                  </a:solidFill>
                  <a:latin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m:rPr>
                              <m:sty m:val="p"/>
                            </m:rPr>
                            <a:rPr lang="en-US" sz="2400">
                              <a:solidFill>
                                <a:prstClr val="black"/>
                              </a:solidFill>
                              <a:latin typeface="Cambria Math" panose="02040503050406030204" pitchFamily="18" charset="0"/>
                            </a:rPr>
                            <m:t>exp</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num>
                        <m:den>
                          <m:nary>
                            <m:naryPr>
                              <m:chr m:val="∑"/>
                              <m:supHide m:val="on"/>
                              <m:ctrlPr>
                                <a:rPr lang="en-US" sz="2400" i="1">
                                  <a:solidFill>
                                    <a:prstClr val="black"/>
                                  </a:solidFill>
                                  <a:latin typeface="Cambria Math" panose="02040503050406030204" pitchFamily="18" charset="0"/>
                                </a:rPr>
                              </m:ctrlPr>
                            </m:naryPr>
                            <m:sub>
                              <m:r>
                                <a:rPr lang="en-US" sz="2400" i="1">
                                  <a:solidFill>
                                    <a:prstClr val="black"/>
                                  </a:solidFill>
                                  <a:latin typeface="Cambria Math" panose="02040503050406030204" pitchFamily="18" charset="0"/>
                                </a:rPr>
                                <m:t>𝑗</m:t>
                              </m:r>
                            </m:sub>
                            <m:sup/>
                            <m:e>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exp</m:t>
                                  </m:r>
                                </m:fName>
                                <m:e>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𝑗</m:t>
                                          </m:r>
                                        </m:sub>
                                      </m:sSub>
                                    </m:e>
                                  </m:d>
                                </m:e>
                              </m:func>
                            </m:e>
                          </m:nary>
                        </m:den>
                      </m:f>
                    </m:oMath>
                  </m:oMathPara>
                </a14:m>
                <a:endParaRPr lang="en-US" sz="2400" dirty="0">
                  <a:solidFill>
                    <a:prstClr val="black"/>
                  </a:solidFill>
                  <a:latin typeface="Calibri" panose="020F0502020204030204"/>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205C98-0EE2-A743-BC58-25622022A3C9}"/>
                  </a:ext>
                </a:extLst>
              </p:cNvPr>
              <p:cNvSpPr txBox="1"/>
              <p:nvPr/>
            </p:nvSpPr>
            <p:spPr>
              <a:xfrm>
                <a:off x="8450239" y="1778778"/>
                <a:ext cx="2313197" cy="867032"/>
              </a:xfrm>
              <a:prstGeom prst="rect">
                <a:avLst/>
              </a:prstGeom>
              <a:noFill/>
            </p:spPr>
            <p:txBody>
              <a:bodyPr wrap="none" rtlCol="0">
                <a:spAutoFit/>
              </a:bodyPr>
              <a:lstStyle/>
              <a:p>
                <a:pPr defTabSz="457200"/>
                <a:r>
                  <a:rPr lang="en-US" sz="2400" dirty="0">
                    <a:solidFill>
                      <a:prstClr val="black"/>
                    </a:solidFill>
                    <a:latin typeface="Calibri" panose="020F0502020204030204"/>
                  </a:rPr>
                  <a:t>Loss</a:t>
                </a: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𝐿</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log</m:t>
                          </m:r>
                        </m:fName>
                        <m:e>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𝑦</m:t>
                                  </m:r>
                                </m:e>
                                <m:sub>
                                  <m:r>
                                    <a:rPr lang="en-US" sz="2400" i="1">
                                      <a:solidFill>
                                        <a:prstClr val="black"/>
                                      </a:solidFill>
                                      <a:latin typeface="Cambria Math" panose="02040503050406030204" pitchFamily="18" charset="0"/>
                                    </a:rPr>
                                    <m:t>𝑖</m:t>
                                  </m:r>
                                </m:sub>
                              </m:sSub>
                            </m:sub>
                          </m:sSub>
                          <m:r>
                            <a:rPr lang="en-US" sz="2400" i="1">
                              <a:solidFill>
                                <a:prstClr val="black"/>
                              </a:solidFill>
                              <a:latin typeface="Cambria Math" panose="02040503050406030204" pitchFamily="18" charset="0"/>
                            </a:rPr>
                            <m:t>)</m:t>
                          </m:r>
                        </m:e>
                      </m:func>
                    </m:oMath>
                  </m:oMathPara>
                </a14:m>
                <a:endParaRPr lang="en-US" sz="2400" dirty="0">
                  <a:solidFill>
                    <a:prstClr val="black"/>
                  </a:solidFill>
                  <a:latin typeface="Calibri" panose="020F0502020204030204"/>
                </a:endParaRPr>
              </a:p>
            </p:txBody>
          </p:sp>
        </mc:Choice>
        <mc:Fallback xmlns="">
          <p:sp>
            <p:nvSpPr>
              <p:cNvPr id="7" name="TextBox 6">
                <a:extLst>
                  <a:ext uri="{FF2B5EF4-FFF2-40B4-BE49-F238E27FC236}">
                    <a16:creationId xmlns:a16="http://schemas.microsoft.com/office/drawing/2014/main" id="{95205C98-0EE2-A743-BC58-25622022A3C9}"/>
                  </a:ext>
                </a:extLst>
              </p:cNvPr>
              <p:cNvSpPr txBox="1">
                <a:spLocks noRot="1" noChangeAspect="1" noMove="1" noResize="1" noEditPoints="1" noAdjustHandles="1" noChangeArrowheads="1" noChangeShapeType="1" noTextEdit="1"/>
              </p:cNvSpPr>
              <p:nvPr/>
            </p:nvSpPr>
            <p:spPr>
              <a:xfrm>
                <a:off x="8450239" y="1778778"/>
                <a:ext cx="2313197" cy="867032"/>
              </a:xfrm>
              <a:prstGeom prst="rect">
                <a:avLst/>
              </a:prstGeom>
              <a:blipFill>
                <a:blip r:embed="rId5"/>
                <a:stretch>
                  <a:fillRect l="-4372" t="-579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F94F6EAD-4298-6647-BA94-AD5D0667E19D}"/>
                  </a:ext>
                </a:extLst>
              </p:cNvPr>
              <p:cNvSpPr/>
              <p:nvPr/>
            </p:nvSpPr>
            <p:spPr>
              <a:xfrm>
                <a:off x="5548499" y="3085809"/>
                <a:ext cx="3512500" cy="1577676"/>
              </a:xfrm>
              <a:prstGeom prst="rect">
                <a:avLst/>
              </a:prstGeom>
            </p:spPr>
            <p:txBody>
              <a:bodyPr wrap="none">
                <a:spAutoFit/>
              </a:bodyPr>
              <a:lstStyle/>
              <a:p>
                <a:pPr defTabSz="457200"/>
                <a:r>
                  <a:rPr lang="en-US" sz="2800" dirty="0">
                    <a:solidFill>
                      <a:prstClr val="black"/>
                    </a:solidFill>
                    <a:latin typeface="Calibri" panose="020F0502020204030204"/>
                  </a:rPr>
                  <a:t>Putting it all together:</a:t>
                </a:r>
                <a:endParaRPr lang="en-US" sz="2800" i="1" dirty="0">
                  <a:solidFill>
                    <a:prstClr val="black"/>
                  </a:solidFill>
                  <a:latin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𝐿</m:t>
                          </m:r>
                        </m:e>
                        <m:sub>
                          <m:r>
                            <a:rPr lang="en-US" sz="2800" i="1">
                              <a:solidFill>
                                <a:prstClr val="black"/>
                              </a:solidFill>
                              <a:latin typeface="Cambria Math" panose="02040503050406030204" pitchFamily="18" charset="0"/>
                            </a:rPr>
                            <m:t>𝑖</m:t>
                          </m:r>
                        </m:sub>
                      </m:sSub>
                      <m:r>
                        <a:rPr lang="en-US" sz="2800" i="1">
                          <a:solidFill>
                            <a:prstClr val="black"/>
                          </a:solidFill>
                          <a:latin typeface="Cambria Math" panose="02040503050406030204" pitchFamily="18" charset="0"/>
                        </a:rPr>
                        <m:t>=−</m:t>
                      </m:r>
                      <m:func>
                        <m:funcPr>
                          <m:ctrlPr>
                            <a:rPr lang="en-US" sz="2800" i="1">
                              <a:solidFill>
                                <a:prstClr val="black"/>
                              </a:solidFill>
                              <a:latin typeface="Cambria Math" panose="02040503050406030204" pitchFamily="18" charset="0"/>
                            </a:rPr>
                          </m:ctrlPr>
                        </m:funcPr>
                        <m:fName>
                          <m:r>
                            <m:rPr>
                              <m:sty m:val="p"/>
                            </m:rPr>
                            <a:rPr lang="en-US" sz="2800">
                              <a:solidFill>
                                <a:prstClr val="black"/>
                              </a:solidFill>
                              <a:latin typeface="Cambria Math" panose="02040503050406030204" pitchFamily="18" charset="0"/>
                            </a:rPr>
                            <m:t>log</m:t>
                          </m:r>
                        </m:fName>
                        <m:e>
                          <m:f>
                            <m:fPr>
                              <m:ctrlPr>
                                <a:rPr lang="en-US" sz="2800" i="1">
                                  <a:solidFill>
                                    <a:prstClr val="black"/>
                                  </a:solidFill>
                                  <a:latin typeface="Cambria Math" panose="02040503050406030204" pitchFamily="18" charset="0"/>
                                </a:rPr>
                              </m:ctrlPr>
                            </m:fPr>
                            <m:num>
                              <m:func>
                                <m:funcPr>
                                  <m:ctrlPr>
                                    <a:rPr lang="en-US" sz="2800" i="1">
                                      <a:solidFill>
                                        <a:prstClr val="black"/>
                                      </a:solidFill>
                                      <a:latin typeface="Cambria Math" panose="02040503050406030204" pitchFamily="18" charset="0"/>
                                    </a:rPr>
                                  </m:ctrlPr>
                                </m:funcPr>
                                <m:fName>
                                  <m:r>
                                    <m:rPr>
                                      <m:sty m:val="p"/>
                                    </m:rPr>
                                    <a:rPr lang="en-US" sz="2800">
                                      <a:solidFill>
                                        <a:prstClr val="black"/>
                                      </a:solidFill>
                                      <a:latin typeface="Cambria Math" panose="02040503050406030204" pitchFamily="18" charset="0"/>
                                    </a:rPr>
                                    <m:t>exp</m:t>
                                  </m:r>
                                </m:fName>
                                <m:e>
                                  <m:d>
                                    <m:dPr>
                                      <m:ctrlPr>
                                        <a:rPr lang="en-US" sz="2800" i="1">
                                          <a:solidFill>
                                            <a:prstClr val="black"/>
                                          </a:solidFill>
                                          <a:latin typeface="Cambria Math" panose="02040503050406030204" pitchFamily="18" charset="0"/>
                                        </a:rPr>
                                      </m:ctrlPr>
                                    </m:dPr>
                                    <m:e>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𝑠</m:t>
                                          </m:r>
                                        </m:e>
                                        <m:sub>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𝑦</m:t>
                                              </m:r>
                                            </m:e>
                                            <m:sub>
                                              <m:r>
                                                <a:rPr lang="en-US" sz="2800" i="1">
                                                  <a:solidFill>
                                                    <a:prstClr val="black"/>
                                                  </a:solidFill>
                                                  <a:latin typeface="Cambria Math" panose="02040503050406030204" pitchFamily="18" charset="0"/>
                                                </a:rPr>
                                                <m:t>𝑖</m:t>
                                              </m:r>
                                            </m:sub>
                                          </m:sSub>
                                        </m:sub>
                                      </m:sSub>
                                    </m:e>
                                  </m:d>
                                </m:e>
                              </m:func>
                            </m:num>
                            <m:den>
                              <m:nary>
                                <m:naryPr>
                                  <m:chr m:val="∑"/>
                                  <m:supHide m:val="on"/>
                                  <m:ctrlPr>
                                    <a:rPr lang="en-US" sz="2800" i="1">
                                      <a:solidFill>
                                        <a:prstClr val="black"/>
                                      </a:solidFill>
                                      <a:latin typeface="Cambria Math" panose="02040503050406030204" pitchFamily="18" charset="0"/>
                                    </a:rPr>
                                  </m:ctrlPr>
                                </m:naryPr>
                                <m:sub>
                                  <m:r>
                                    <a:rPr lang="en-US" sz="2800" i="1">
                                      <a:solidFill>
                                        <a:prstClr val="black"/>
                                      </a:solidFill>
                                      <a:latin typeface="Cambria Math" panose="02040503050406030204" pitchFamily="18" charset="0"/>
                                    </a:rPr>
                                    <m:t>𝑗</m:t>
                                  </m:r>
                                </m:sub>
                                <m:sup/>
                                <m:e>
                                  <m:r>
                                    <m:rPr>
                                      <m:sty m:val="p"/>
                                    </m:rPr>
                                    <a:rPr lang="en-US" sz="2800">
                                      <a:solidFill>
                                        <a:prstClr val="black"/>
                                      </a:solidFill>
                                      <a:latin typeface="Cambria Math" panose="02040503050406030204" pitchFamily="18" charset="0"/>
                                    </a:rPr>
                                    <m:t>exp</m:t>
                                  </m:r>
                                  <m:r>
                                    <a:rPr lang="en-US" sz="2800" i="1">
                                      <a:solidFill>
                                        <a:prstClr val="black"/>
                                      </a:solidFill>
                                      <a:latin typeface="Cambria Math" panose="02040503050406030204" pitchFamily="18" charset="0"/>
                                    </a:rPr>
                                    <m:t>⁡(</m:t>
                                  </m:r>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𝑠</m:t>
                                      </m:r>
                                    </m:e>
                                    <m:sub>
                                      <m:r>
                                        <a:rPr lang="en-US" sz="2800" i="1">
                                          <a:solidFill>
                                            <a:prstClr val="black"/>
                                          </a:solidFill>
                                          <a:latin typeface="Cambria Math" panose="02040503050406030204" pitchFamily="18" charset="0"/>
                                        </a:rPr>
                                        <m:t>𝑗</m:t>
                                      </m:r>
                                    </m:sub>
                                  </m:sSub>
                                  <m:r>
                                    <a:rPr lang="en-US" sz="2800" i="1">
                                      <a:solidFill>
                                        <a:prstClr val="black"/>
                                      </a:solidFill>
                                      <a:latin typeface="Cambria Math" panose="02040503050406030204" pitchFamily="18" charset="0"/>
                                    </a:rPr>
                                    <m:t>)</m:t>
                                  </m:r>
                                </m:e>
                              </m:nary>
                            </m:den>
                          </m:f>
                        </m:e>
                      </m:func>
                    </m:oMath>
                  </m:oMathPara>
                </a14:m>
                <a:endParaRPr lang="en-US" sz="2800" dirty="0">
                  <a:solidFill>
                    <a:prstClr val="black"/>
                  </a:solidFill>
                  <a:latin typeface="Calibri" panose="020F0502020204030204"/>
                </a:endParaRPr>
              </a:p>
            </p:txBody>
          </p:sp>
        </mc:Choice>
        <mc:Fallback xmlns="">
          <p:sp>
            <p:nvSpPr>
              <p:cNvPr id="43" name="Rectangle 42">
                <a:extLst>
                  <a:ext uri="{FF2B5EF4-FFF2-40B4-BE49-F238E27FC236}">
                    <a16:creationId xmlns:a16="http://schemas.microsoft.com/office/drawing/2014/main" id="{F94F6EAD-4298-6647-BA94-AD5D0667E19D}"/>
                  </a:ext>
                </a:extLst>
              </p:cNvPr>
              <p:cNvSpPr>
                <a:spLocks noRot="1" noChangeAspect="1" noMove="1" noResize="1" noEditPoints="1" noAdjustHandles="1" noChangeArrowheads="1" noChangeShapeType="1" noTextEdit="1"/>
              </p:cNvSpPr>
              <p:nvPr/>
            </p:nvSpPr>
            <p:spPr>
              <a:xfrm>
                <a:off x="5548499" y="3085809"/>
                <a:ext cx="3512500" cy="1577676"/>
              </a:xfrm>
              <a:prstGeom prst="rect">
                <a:avLst/>
              </a:prstGeom>
              <a:blipFill>
                <a:blip r:embed="rId6"/>
                <a:stretch>
                  <a:fillRect l="-3597" t="-3968" b="-5952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A9CCB6D-E05B-234A-899E-74FAE6C6ABA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069164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defTabSz="457200"/>
            <a:r>
              <a:rPr lang="en" sz="2400" dirty="0">
                <a:solidFill>
                  <a:prstClr val="black"/>
                </a:solidFill>
                <a:latin typeface="Calibri" panose="020F0502020204030204"/>
              </a:rPr>
              <a:t>Want to interpret raw classifier scores as </a:t>
            </a:r>
            <a:r>
              <a:rPr lang="en" sz="2400" b="1" dirty="0">
                <a:solidFill>
                  <a:prstClr val="black"/>
                </a:solidFill>
                <a:latin typeface="Calibri" panose="020F0502020204030204"/>
              </a:rPr>
              <a:t>probabilities</a:t>
            </a:r>
            <a:endParaRPr sz="2400" b="1" dirty="0">
              <a:solidFill>
                <a:prstClr val="black"/>
              </a:solidFill>
              <a:latin typeface="Calibri" panose="020F0502020204030204"/>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algn="ctr" defTabSz="457200"/>
            <a:r>
              <a:rPr lang="en-US" sz="3000" b="1" dirty="0">
                <a:solidFill>
                  <a:prstClr val="black"/>
                </a:solidFill>
                <a:latin typeface="Calibri" panose="020F0502020204030204"/>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algn="ctr" defTabSz="457200"/>
            <a:r>
              <a:rPr lang="en-US" sz="3000">
                <a:solidFill>
                  <a:prstClr val="black"/>
                </a:solidFill>
                <a:latin typeface="Calibri" panose="020F0502020204030204"/>
              </a:rPr>
              <a:t>-1.7</a:t>
            </a: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defTabSz="457200"/>
                <a:r>
                  <a:rPr lang="en-US" sz="2400" dirty="0">
                    <a:solidFill>
                      <a:prstClr val="black"/>
                    </a:solidFill>
                    <a:latin typeface="Calibri" panose="020F0502020204030204"/>
                  </a:rPr>
                  <a:t>Classifier scores</a:t>
                </a:r>
                <a:endParaRPr lang="en-US" sz="2400" i="1" dirty="0">
                  <a:solidFill>
                    <a:prstClr val="black"/>
                  </a:solidFill>
                  <a:latin typeface="Cambria Math" panose="02040503050406030204" pitchFamily="18" charset="0"/>
                </a:endParaRPr>
              </a:p>
              <a:p>
                <a:pPr defTabSz="457200"/>
                <a14:m>
                  <m:oMath xmlns:m="http://schemas.openxmlformats.org/officeDocument/2006/math">
                    <m:r>
                      <a:rPr lang="en-US" sz="2400" i="1">
                        <a:solidFill>
                          <a:prstClr val="black"/>
                        </a:solidFill>
                        <a:latin typeface="Cambria Math" panose="02040503050406030204" pitchFamily="18" charset="0"/>
                      </a:rPr>
                      <m:t>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𝑊</m:t>
                    </m:r>
                    <m:r>
                      <a:rPr lang="en-US" sz="2400" i="1">
                        <a:solidFill>
                          <a:prstClr val="black"/>
                        </a:solidFill>
                        <a:latin typeface="Cambria Math" panose="02040503050406030204" pitchFamily="18" charset="0"/>
                      </a:rPr>
                      <m:t>)</m:t>
                    </m:r>
                  </m:oMath>
                </a14:m>
                <a:r>
                  <a:rPr lang="en-US" sz="2400" dirty="0">
                    <a:solidFill>
                      <a:prstClr val="black"/>
                    </a:solidFill>
                    <a:latin typeface="Calibri" panose="020F0502020204030204"/>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defTabSz="457200"/>
                <a:r>
                  <a:rPr lang="en-US" sz="2400" dirty="0" err="1">
                    <a:solidFill>
                      <a:prstClr val="black"/>
                    </a:solidFill>
                    <a:latin typeface="Calibri" panose="020F0502020204030204"/>
                  </a:rPr>
                  <a:t>Softmax</a:t>
                </a:r>
                <a:r>
                  <a:rPr lang="en-US" sz="2400" dirty="0">
                    <a:solidFill>
                      <a:prstClr val="black"/>
                    </a:solidFill>
                    <a:latin typeface="Calibri" panose="020F0502020204030204"/>
                  </a:rPr>
                  <a:t> function</a:t>
                </a:r>
                <a:endParaRPr lang="en-US" sz="2400" i="1" dirty="0">
                  <a:solidFill>
                    <a:prstClr val="black"/>
                  </a:solidFill>
                  <a:latin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m:rPr>
                              <m:sty m:val="p"/>
                            </m:rPr>
                            <a:rPr lang="en-US" sz="2400">
                              <a:solidFill>
                                <a:prstClr val="black"/>
                              </a:solidFill>
                              <a:latin typeface="Cambria Math" panose="02040503050406030204" pitchFamily="18" charset="0"/>
                            </a:rPr>
                            <m:t>exp</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num>
                        <m:den>
                          <m:nary>
                            <m:naryPr>
                              <m:chr m:val="∑"/>
                              <m:supHide m:val="on"/>
                              <m:ctrlPr>
                                <a:rPr lang="en-US" sz="2400" i="1">
                                  <a:solidFill>
                                    <a:prstClr val="black"/>
                                  </a:solidFill>
                                  <a:latin typeface="Cambria Math" panose="02040503050406030204" pitchFamily="18" charset="0"/>
                                </a:rPr>
                              </m:ctrlPr>
                            </m:naryPr>
                            <m:sub>
                              <m:r>
                                <a:rPr lang="en-US" sz="2400" i="1">
                                  <a:solidFill>
                                    <a:prstClr val="black"/>
                                  </a:solidFill>
                                  <a:latin typeface="Cambria Math" panose="02040503050406030204" pitchFamily="18" charset="0"/>
                                </a:rPr>
                                <m:t>𝑗</m:t>
                              </m:r>
                            </m:sub>
                            <m:sup/>
                            <m:e>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exp</m:t>
                                  </m:r>
                                </m:fName>
                                <m:e>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𝑗</m:t>
                                          </m:r>
                                        </m:sub>
                                      </m:sSub>
                                    </m:e>
                                  </m:d>
                                </m:e>
                              </m:func>
                            </m:e>
                          </m:nary>
                        </m:den>
                      </m:f>
                    </m:oMath>
                  </m:oMathPara>
                </a14:m>
                <a:endParaRPr lang="en-US" sz="2400" dirty="0">
                  <a:solidFill>
                    <a:prstClr val="black"/>
                  </a:solidFill>
                  <a:latin typeface="Calibri" panose="020F0502020204030204"/>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205C98-0EE2-A743-BC58-25622022A3C9}"/>
                  </a:ext>
                </a:extLst>
              </p:cNvPr>
              <p:cNvSpPr txBox="1"/>
              <p:nvPr/>
            </p:nvSpPr>
            <p:spPr>
              <a:xfrm>
                <a:off x="8450239" y="1778778"/>
                <a:ext cx="2313197" cy="867032"/>
              </a:xfrm>
              <a:prstGeom prst="rect">
                <a:avLst/>
              </a:prstGeom>
              <a:noFill/>
            </p:spPr>
            <p:txBody>
              <a:bodyPr wrap="none" rtlCol="0">
                <a:spAutoFit/>
              </a:bodyPr>
              <a:lstStyle/>
              <a:p>
                <a:pPr defTabSz="457200"/>
                <a:r>
                  <a:rPr lang="en-US" sz="2400" dirty="0">
                    <a:solidFill>
                      <a:prstClr val="black"/>
                    </a:solidFill>
                    <a:latin typeface="Calibri" panose="020F0502020204030204"/>
                  </a:rPr>
                  <a:t>Loss</a:t>
                </a: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𝐿</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log</m:t>
                          </m:r>
                        </m:fName>
                        <m:e>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𝑦</m:t>
                                  </m:r>
                                </m:e>
                                <m:sub>
                                  <m:r>
                                    <a:rPr lang="en-US" sz="2400" i="1">
                                      <a:solidFill>
                                        <a:prstClr val="black"/>
                                      </a:solidFill>
                                      <a:latin typeface="Cambria Math" panose="02040503050406030204" pitchFamily="18" charset="0"/>
                                    </a:rPr>
                                    <m:t>𝑖</m:t>
                                  </m:r>
                                </m:sub>
                              </m:sSub>
                            </m:sub>
                          </m:sSub>
                          <m:r>
                            <a:rPr lang="en-US" sz="2400" i="1">
                              <a:solidFill>
                                <a:prstClr val="black"/>
                              </a:solidFill>
                              <a:latin typeface="Cambria Math" panose="02040503050406030204" pitchFamily="18" charset="0"/>
                            </a:rPr>
                            <m:t>)</m:t>
                          </m:r>
                        </m:e>
                      </m:func>
                    </m:oMath>
                  </m:oMathPara>
                </a14:m>
                <a:endParaRPr lang="en-US" sz="2400" dirty="0">
                  <a:solidFill>
                    <a:prstClr val="black"/>
                  </a:solidFill>
                  <a:latin typeface="Calibri" panose="020F0502020204030204"/>
                </a:endParaRPr>
              </a:p>
            </p:txBody>
          </p:sp>
        </mc:Choice>
        <mc:Fallback xmlns="">
          <p:sp>
            <p:nvSpPr>
              <p:cNvPr id="7" name="TextBox 6">
                <a:extLst>
                  <a:ext uri="{FF2B5EF4-FFF2-40B4-BE49-F238E27FC236}">
                    <a16:creationId xmlns:a16="http://schemas.microsoft.com/office/drawing/2014/main" id="{95205C98-0EE2-A743-BC58-25622022A3C9}"/>
                  </a:ext>
                </a:extLst>
              </p:cNvPr>
              <p:cNvSpPr txBox="1">
                <a:spLocks noRot="1" noChangeAspect="1" noMove="1" noResize="1" noEditPoints="1" noAdjustHandles="1" noChangeArrowheads="1" noChangeShapeType="1" noTextEdit="1"/>
              </p:cNvSpPr>
              <p:nvPr/>
            </p:nvSpPr>
            <p:spPr>
              <a:xfrm>
                <a:off x="8450239" y="1778778"/>
                <a:ext cx="2313197" cy="867032"/>
              </a:xfrm>
              <a:prstGeom prst="rect">
                <a:avLst/>
              </a:prstGeom>
              <a:blipFill>
                <a:blip r:embed="rId5"/>
                <a:stretch>
                  <a:fillRect l="-4372" t="-5797" b="-4348"/>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72193C6-492D-2540-984D-CDB75E69A15B}"/>
              </a:ext>
            </a:extLst>
          </p:cNvPr>
          <p:cNvSpPr txBox="1"/>
          <p:nvPr/>
        </p:nvSpPr>
        <p:spPr>
          <a:xfrm>
            <a:off x="5406521" y="5039253"/>
            <a:ext cx="3738748" cy="1077218"/>
          </a:xfrm>
          <a:prstGeom prst="rect">
            <a:avLst/>
          </a:prstGeom>
          <a:noFill/>
        </p:spPr>
        <p:txBody>
          <a:bodyPr wrap="square" rtlCol="0">
            <a:spAutoFit/>
          </a:bodyPr>
          <a:lstStyle/>
          <a:p>
            <a:pPr defTabSz="457200"/>
            <a:r>
              <a:rPr lang="en-US" sz="3200" b="1" dirty="0">
                <a:solidFill>
                  <a:prstClr val="black"/>
                </a:solidFill>
                <a:latin typeface="Calibri" panose="020F0502020204030204"/>
              </a:rPr>
              <a:t>Q: </a:t>
            </a:r>
            <a:r>
              <a:rPr lang="en-US" sz="3200" dirty="0">
                <a:solidFill>
                  <a:prstClr val="black"/>
                </a:solidFill>
                <a:latin typeface="Calibri" panose="020F0502020204030204"/>
              </a:rPr>
              <a:t>What is the min / max possible loss L</a:t>
            </a:r>
            <a:r>
              <a:rPr lang="en-US" sz="3200" baseline="-25000" dirty="0">
                <a:solidFill>
                  <a:prstClr val="black"/>
                </a:solidFill>
                <a:latin typeface="Calibri" panose="020F0502020204030204"/>
              </a:rPr>
              <a:t>i</a:t>
            </a:r>
            <a:r>
              <a:rPr lang="en-US" sz="3200" dirty="0">
                <a:solidFill>
                  <a:prstClr val="black"/>
                </a:solidFill>
                <a:latin typeface="Calibri" panose="020F0502020204030204"/>
              </a:rPr>
              <a:t>?</a:t>
            </a:r>
            <a:endParaRPr lang="en-US" sz="3200" b="1"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F94F6EAD-4298-6647-BA94-AD5D0667E19D}"/>
                  </a:ext>
                </a:extLst>
              </p:cNvPr>
              <p:cNvSpPr/>
              <p:nvPr/>
            </p:nvSpPr>
            <p:spPr>
              <a:xfrm>
                <a:off x="5548499" y="3085809"/>
                <a:ext cx="3512500" cy="1577676"/>
              </a:xfrm>
              <a:prstGeom prst="rect">
                <a:avLst/>
              </a:prstGeom>
            </p:spPr>
            <p:txBody>
              <a:bodyPr wrap="none">
                <a:spAutoFit/>
              </a:bodyPr>
              <a:lstStyle/>
              <a:p>
                <a:pPr defTabSz="457200"/>
                <a:r>
                  <a:rPr lang="en-US" sz="2800" dirty="0">
                    <a:solidFill>
                      <a:prstClr val="black"/>
                    </a:solidFill>
                    <a:latin typeface="Calibri" panose="020F0502020204030204"/>
                  </a:rPr>
                  <a:t>Putting it all together:</a:t>
                </a:r>
                <a:endParaRPr lang="en-US" sz="2800" i="1" dirty="0">
                  <a:solidFill>
                    <a:prstClr val="black"/>
                  </a:solidFill>
                  <a:latin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𝐿</m:t>
                          </m:r>
                        </m:e>
                        <m:sub>
                          <m:r>
                            <a:rPr lang="en-US" sz="2800" i="1">
                              <a:solidFill>
                                <a:prstClr val="black"/>
                              </a:solidFill>
                              <a:latin typeface="Cambria Math" panose="02040503050406030204" pitchFamily="18" charset="0"/>
                            </a:rPr>
                            <m:t>𝑖</m:t>
                          </m:r>
                        </m:sub>
                      </m:sSub>
                      <m:r>
                        <a:rPr lang="en-US" sz="2800" i="1">
                          <a:solidFill>
                            <a:prstClr val="black"/>
                          </a:solidFill>
                          <a:latin typeface="Cambria Math" panose="02040503050406030204" pitchFamily="18" charset="0"/>
                        </a:rPr>
                        <m:t>=−</m:t>
                      </m:r>
                      <m:func>
                        <m:funcPr>
                          <m:ctrlPr>
                            <a:rPr lang="en-US" sz="2800" i="1">
                              <a:solidFill>
                                <a:prstClr val="black"/>
                              </a:solidFill>
                              <a:latin typeface="Cambria Math" panose="02040503050406030204" pitchFamily="18" charset="0"/>
                            </a:rPr>
                          </m:ctrlPr>
                        </m:funcPr>
                        <m:fName>
                          <m:r>
                            <m:rPr>
                              <m:sty m:val="p"/>
                            </m:rPr>
                            <a:rPr lang="en-US" sz="2800">
                              <a:solidFill>
                                <a:prstClr val="black"/>
                              </a:solidFill>
                              <a:latin typeface="Cambria Math" panose="02040503050406030204" pitchFamily="18" charset="0"/>
                            </a:rPr>
                            <m:t>log</m:t>
                          </m:r>
                        </m:fName>
                        <m:e>
                          <m:f>
                            <m:fPr>
                              <m:ctrlPr>
                                <a:rPr lang="en-US" sz="2800" i="1">
                                  <a:solidFill>
                                    <a:prstClr val="black"/>
                                  </a:solidFill>
                                  <a:latin typeface="Cambria Math" panose="02040503050406030204" pitchFamily="18" charset="0"/>
                                </a:rPr>
                              </m:ctrlPr>
                            </m:fPr>
                            <m:num>
                              <m:func>
                                <m:funcPr>
                                  <m:ctrlPr>
                                    <a:rPr lang="en-US" sz="2800" i="1">
                                      <a:solidFill>
                                        <a:prstClr val="black"/>
                                      </a:solidFill>
                                      <a:latin typeface="Cambria Math" panose="02040503050406030204" pitchFamily="18" charset="0"/>
                                    </a:rPr>
                                  </m:ctrlPr>
                                </m:funcPr>
                                <m:fName>
                                  <m:r>
                                    <m:rPr>
                                      <m:sty m:val="p"/>
                                    </m:rPr>
                                    <a:rPr lang="en-US" sz="2800">
                                      <a:solidFill>
                                        <a:prstClr val="black"/>
                                      </a:solidFill>
                                      <a:latin typeface="Cambria Math" panose="02040503050406030204" pitchFamily="18" charset="0"/>
                                    </a:rPr>
                                    <m:t>exp</m:t>
                                  </m:r>
                                </m:fName>
                                <m:e>
                                  <m:d>
                                    <m:dPr>
                                      <m:ctrlPr>
                                        <a:rPr lang="en-US" sz="2800" i="1">
                                          <a:solidFill>
                                            <a:prstClr val="black"/>
                                          </a:solidFill>
                                          <a:latin typeface="Cambria Math" panose="02040503050406030204" pitchFamily="18" charset="0"/>
                                        </a:rPr>
                                      </m:ctrlPr>
                                    </m:dPr>
                                    <m:e>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𝑠</m:t>
                                          </m:r>
                                        </m:e>
                                        <m:sub>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𝑦</m:t>
                                              </m:r>
                                            </m:e>
                                            <m:sub>
                                              <m:r>
                                                <a:rPr lang="en-US" sz="2800" i="1">
                                                  <a:solidFill>
                                                    <a:prstClr val="black"/>
                                                  </a:solidFill>
                                                  <a:latin typeface="Cambria Math" panose="02040503050406030204" pitchFamily="18" charset="0"/>
                                                </a:rPr>
                                                <m:t>𝑖</m:t>
                                              </m:r>
                                            </m:sub>
                                          </m:sSub>
                                        </m:sub>
                                      </m:sSub>
                                    </m:e>
                                  </m:d>
                                </m:e>
                              </m:func>
                            </m:num>
                            <m:den>
                              <m:nary>
                                <m:naryPr>
                                  <m:chr m:val="∑"/>
                                  <m:supHide m:val="on"/>
                                  <m:ctrlPr>
                                    <a:rPr lang="en-US" sz="2800" i="1">
                                      <a:solidFill>
                                        <a:prstClr val="black"/>
                                      </a:solidFill>
                                      <a:latin typeface="Cambria Math" panose="02040503050406030204" pitchFamily="18" charset="0"/>
                                    </a:rPr>
                                  </m:ctrlPr>
                                </m:naryPr>
                                <m:sub>
                                  <m:r>
                                    <a:rPr lang="en-US" sz="2800" i="1">
                                      <a:solidFill>
                                        <a:prstClr val="black"/>
                                      </a:solidFill>
                                      <a:latin typeface="Cambria Math" panose="02040503050406030204" pitchFamily="18" charset="0"/>
                                    </a:rPr>
                                    <m:t>𝑗</m:t>
                                  </m:r>
                                </m:sub>
                                <m:sup/>
                                <m:e>
                                  <m:r>
                                    <m:rPr>
                                      <m:sty m:val="p"/>
                                    </m:rPr>
                                    <a:rPr lang="en-US" sz="2800">
                                      <a:solidFill>
                                        <a:prstClr val="black"/>
                                      </a:solidFill>
                                      <a:latin typeface="Cambria Math" panose="02040503050406030204" pitchFamily="18" charset="0"/>
                                    </a:rPr>
                                    <m:t>exp</m:t>
                                  </m:r>
                                  <m:r>
                                    <a:rPr lang="en-US" sz="2800" i="1">
                                      <a:solidFill>
                                        <a:prstClr val="black"/>
                                      </a:solidFill>
                                      <a:latin typeface="Cambria Math" panose="02040503050406030204" pitchFamily="18" charset="0"/>
                                    </a:rPr>
                                    <m:t>⁡(</m:t>
                                  </m:r>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𝑠</m:t>
                                      </m:r>
                                    </m:e>
                                    <m:sub>
                                      <m:r>
                                        <a:rPr lang="en-US" sz="2800" i="1">
                                          <a:solidFill>
                                            <a:prstClr val="black"/>
                                          </a:solidFill>
                                          <a:latin typeface="Cambria Math" panose="02040503050406030204" pitchFamily="18" charset="0"/>
                                        </a:rPr>
                                        <m:t>𝑗</m:t>
                                      </m:r>
                                    </m:sub>
                                  </m:sSub>
                                  <m:r>
                                    <a:rPr lang="en-US" sz="2800" i="1">
                                      <a:solidFill>
                                        <a:prstClr val="black"/>
                                      </a:solidFill>
                                      <a:latin typeface="Cambria Math" panose="02040503050406030204" pitchFamily="18" charset="0"/>
                                    </a:rPr>
                                    <m:t>)</m:t>
                                  </m:r>
                                </m:e>
                              </m:nary>
                            </m:den>
                          </m:f>
                        </m:e>
                      </m:func>
                    </m:oMath>
                  </m:oMathPara>
                </a14:m>
                <a:endParaRPr lang="en-US" sz="2800" dirty="0">
                  <a:solidFill>
                    <a:prstClr val="black"/>
                  </a:solidFill>
                  <a:latin typeface="Calibri" panose="020F0502020204030204"/>
                </a:endParaRPr>
              </a:p>
            </p:txBody>
          </p:sp>
        </mc:Choice>
        <mc:Fallback xmlns="">
          <p:sp>
            <p:nvSpPr>
              <p:cNvPr id="43" name="Rectangle 42">
                <a:extLst>
                  <a:ext uri="{FF2B5EF4-FFF2-40B4-BE49-F238E27FC236}">
                    <a16:creationId xmlns:a16="http://schemas.microsoft.com/office/drawing/2014/main" id="{F94F6EAD-4298-6647-BA94-AD5D0667E19D}"/>
                  </a:ext>
                </a:extLst>
              </p:cNvPr>
              <p:cNvSpPr>
                <a:spLocks noRot="1" noChangeAspect="1" noMove="1" noResize="1" noEditPoints="1" noAdjustHandles="1" noChangeArrowheads="1" noChangeShapeType="1" noTextEdit="1"/>
              </p:cNvSpPr>
              <p:nvPr/>
            </p:nvSpPr>
            <p:spPr>
              <a:xfrm>
                <a:off x="5548499" y="3085809"/>
                <a:ext cx="3512500" cy="1577676"/>
              </a:xfrm>
              <a:prstGeom prst="rect">
                <a:avLst/>
              </a:prstGeom>
              <a:blipFill>
                <a:blip r:embed="rId6"/>
                <a:stretch>
                  <a:fillRect l="-3597" t="-3968" b="-5952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CB09AFC9-9DA1-254B-95FB-EE450D6430E5}"/>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860893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20;p54"/>
          <p:cNvPicPr preferRelativeResize="0"/>
          <p:nvPr/>
        </p:nvPicPr>
        <p:blipFill rotWithShape="1">
          <a:blip r:embed="rId2">
            <a:alphaModFix/>
          </a:blip>
          <a:srcRect l="13919" t="13185" b="34052"/>
          <a:stretch/>
        </p:blipFill>
        <p:spPr>
          <a:xfrm>
            <a:off x="2543514" y="2499391"/>
            <a:ext cx="1177109" cy="1152600"/>
          </a:xfrm>
          <a:prstGeom prst="rect">
            <a:avLst/>
          </a:prstGeom>
          <a:noFill/>
          <a:ln>
            <a:noFill/>
          </a:ln>
        </p:spPr>
      </p:pic>
      <p:sp>
        <p:nvSpPr>
          <p:cNvPr id="12" name="Google Shape;921;p54"/>
          <p:cNvSpPr txBox="1"/>
          <p:nvPr/>
        </p:nvSpPr>
        <p:spPr>
          <a:xfrm>
            <a:off x="2677859" y="927925"/>
            <a:ext cx="7001057" cy="507154"/>
          </a:xfrm>
          <a:prstGeom prst="rect">
            <a:avLst/>
          </a:prstGeom>
          <a:noFill/>
          <a:ln>
            <a:noFill/>
          </a:ln>
        </p:spPr>
        <p:txBody>
          <a:bodyPr spcFirstLastPara="1" wrap="square" lIns="91401" tIns="91401" rIns="91401" bIns="91401" anchor="t" anchorCtr="0">
            <a:noAutofit/>
          </a:bodyPr>
          <a:lstStyle/>
          <a:p>
            <a:pPr defTabSz="457200"/>
            <a:r>
              <a:rPr lang="en" sz="2400" dirty="0">
                <a:solidFill>
                  <a:prstClr val="black"/>
                </a:solidFill>
                <a:latin typeface="Calibri" panose="020F0502020204030204"/>
              </a:rPr>
              <a:t>Want to interpret raw classifier scores as </a:t>
            </a:r>
            <a:r>
              <a:rPr lang="en" sz="2400" b="1" dirty="0">
                <a:solidFill>
                  <a:prstClr val="black"/>
                </a:solidFill>
                <a:latin typeface="Calibri" panose="020F0502020204030204"/>
              </a:rPr>
              <a:t>probabilities</a:t>
            </a:r>
            <a:endParaRPr sz="2400" b="1" dirty="0">
              <a:solidFill>
                <a:prstClr val="black"/>
              </a:solidFill>
              <a:latin typeface="Calibri" panose="020F0502020204030204"/>
            </a:endParaRPr>
          </a:p>
        </p:txBody>
      </p:sp>
      <p:sp>
        <p:nvSpPr>
          <p:cNvPr id="13" name="TextBox 12"/>
          <p:cNvSpPr txBox="1"/>
          <p:nvPr/>
        </p:nvSpPr>
        <p:spPr>
          <a:xfrm>
            <a:off x="2792873" y="3709968"/>
            <a:ext cx="678392" cy="553998"/>
          </a:xfrm>
          <a:prstGeom prst="rect">
            <a:avLst/>
          </a:prstGeom>
          <a:noFill/>
        </p:spPr>
        <p:txBody>
          <a:bodyPr wrap="none" rtlCol="0" anchor="ctr">
            <a:spAutoFit/>
          </a:bodyPr>
          <a:lstStyle/>
          <a:p>
            <a:pPr algn="ctr" defTabSz="457200"/>
            <a:r>
              <a:rPr lang="en-US" sz="3000" b="1" dirty="0">
                <a:solidFill>
                  <a:prstClr val="black"/>
                </a:solidFill>
                <a:latin typeface="Calibri" panose="020F0502020204030204"/>
              </a:rPr>
              <a:t>3.2</a:t>
            </a:r>
          </a:p>
        </p:txBody>
      </p:sp>
      <p:sp>
        <p:nvSpPr>
          <p:cNvPr id="14" name="TextBox 13"/>
          <p:cNvSpPr txBox="1"/>
          <p:nvPr/>
        </p:nvSpPr>
        <p:spPr>
          <a:xfrm>
            <a:off x="1694721" y="3709968"/>
            <a:ext cx="652358"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cat</a:t>
            </a:r>
          </a:p>
        </p:txBody>
      </p:sp>
      <p:sp>
        <p:nvSpPr>
          <p:cNvPr id="15" name="TextBox 14"/>
          <p:cNvSpPr txBox="1"/>
          <p:nvPr/>
        </p:nvSpPr>
        <p:spPr>
          <a:xfrm>
            <a:off x="1661886" y="4310401"/>
            <a:ext cx="718029"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car</a:t>
            </a:r>
          </a:p>
        </p:txBody>
      </p:sp>
      <p:sp>
        <p:nvSpPr>
          <p:cNvPr id="16" name="TextBox 15"/>
          <p:cNvSpPr txBox="1"/>
          <p:nvPr/>
        </p:nvSpPr>
        <p:spPr>
          <a:xfrm>
            <a:off x="1612387" y="4910833"/>
            <a:ext cx="817024" cy="553998"/>
          </a:xfrm>
          <a:prstGeom prst="rect">
            <a:avLst/>
          </a:prstGeom>
          <a:noFill/>
        </p:spPr>
        <p:txBody>
          <a:bodyPr wrap="square" rtlCol="0" anchor="ctr">
            <a:spAutoFit/>
          </a:bodyPr>
          <a:lstStyle/>
          <a:p>
            <a:pPr algn="ctr" defTabSz="457200"/>
            <a:r>
              <a:rPr lang="en-US" sz="3000" dirty="0">
                <a:solidFill>
                  <a:prstClr val="black"/>
                </a:solidFill>
                <a:latin typeface="Calibri" panose="020F0502020204030204"/>
              </a:rPr>
              <a:t>frog</a:t>
            </a:r>
          </a:p>
        </p:txBody>
      </p:sp>
      <p:sp>
        <p:nvSpPr>
          <p:cNvPr id="17" name="TextBox 16"/>
          <p:cNvSpPr txBox="1"/>
          <p:nvPr/>
        </p:nvSpPr>
        <p:spPr>
          <a:xfrm>
            <a:off x="2795277" y="4310401"/>
            <a:ext cx="673582" cy="553998"/>
          </a:xfrm>
          <a:prstGeom prst="rect">
            <a:avLst/>
          </a:prstGeom>
          <a:noFill/>
        </p:spPr>
        <p:txBody>
          <a:bodyPr wrap="none" rtlCol="0" anchor="ctr">
            <a:spAutoFit/>
          </a:bodyPr>
          <a:lstStyle/>
          <a:p>
            <a:pPr algn="ctr" defTabSz="457200"/>
            <a:r>
              <a:rPr lang="en-US" sz="3000" dirty="0">
                <a:solidFill>
                  <a:prstClr val="black"/>
                </a:solidFill>
                <a:latin typeface="Calibri" panose="020F0502020204030204"/>
              </a:rPr>
              <a:t>5.1</a:t>
            </a:r>
          </a:p>
        </p:txBody>
      </p:sp>
      <p:sp>
        <p:nvSpPr>
          <p:cNvPr id="18" name="TextBox 17"/>
          <p:cNvSpPr txBox="1"/>
          <p:nvPr/>
        </p:nvSpPr>
        <p:spPr>
          <a:xfrm>
            <a:off x="2677859" y="4910833"/>
            <a:ext cx="790601" cy="553998"/>
          </a:xfrm>
          <a:prstGeom prst="rect">
            <a:avLst/>
          </a:prstGeom>
          <a:noFill/>
        </p:spPr>
        <p:txBody>
          <a:bodyPr wrap="none" rtlCol="0" anchor="ctr">
            <a:spAutoFit/>
          </a:bodyPr>
          <a:lstStyle/>
          <a:p>
            <a:pPr algn="ctr" defTabSz="457200"/>
            <a:r>
              <a:rPr lang="en-US" sz="3000">
                <a:solidFill>
                  <a:prstClr val="black"/>
                </a:solidFill>
                <a:latin typeface="Calibri" panose="020F0502020204030204"/>
              </a:rPr>
              <a:t>-1.7</a:t>
            </a:r>
          </a:p>
        </p:txBody>
      </p:sp>
      <p:sp>
        <p:nvSpPr>
          <p:cNvPr id="55" name="Title 1">
            <a:extLst>
              <a:ext uri="{FF2B5EF4-FFF2-40B4-BE49-F238E27FC236}">
                <a16:creationId xmlns:a16="http://schemas.microsoft.com/office/drawing/2014/main" id="{F61CEEB5-E25A-6040-BBDC-FD2ABCA5B562}"/>
              </a:ext>
            </a:extLst>
          </p:cNvPr>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DC8FAF-2EA9-CF41-9393-E924BFF5F8FC}"/>
                  </a:ext>
                </a:extLst>
              </p:cNvPr>
              <p:cNvSpPr/>
              <p:nvPr/>
            </p:nvSpPr>
            <p:spPr>
              <a:xfrm>
                <a:off x="3861776" y="1851258"/>
                <a:ext cx="2159374" cy="830997"/>
              </a:xfrm>
              <a:prstGeom prst="rect">
                <a:avLst/>
              </a:prstGeom>
            </p:spPr>
            <p:txBody>
              <a:bodyPr wrap="none">
                <a:spAutoFit/>
              </a:bodyPr>
              <a:lstStyle/>
              <a:p>
                <a:pPr defTabSz="457200"/>
                <a:r>
                  <a:rPr lang="en-US" sz="2400" dirty="0">
                    <a:solidFill>
                      <a:prstClr val="black"/>
                    </a:solidFill>
                    <a:latin typeface="Calibri" panose="020F0502020204030204"/>
                  </a:rPr>
                  <a:t>Classifier scores</a:t>
                </a:r>
                <a:endParaRPr lang="en-US" sz="2400" i="1" dirty="0">
                  <a:solidFill>
                    <a:prstClr val="black"/>
                  </a:solidFill>
                  <a:latin typeface="Cambria Math" panose="02040503050406030204" pitchFamily="18" charset="0"/>
                </a:endParaRPr>
              </a:p>
              <a:p>
                <a:pPr defTabSz="457200"/>
                <a14:m>
                  <m:oMath xmlns:m="http://schemas.openxmlformats.org/officeDocument/2006/math">
                    <m:r>
                      <a:rPr lang="en-US" sz="2400" i="1">
                        <a:solidFill>
                          <a:prstClr val="black"/>
                        </a:solidFill>
                        <a:latin typeface="Cambria Math" panose="02040503050406030204" pitchFamily="18" charset="0"/>
                      </a:rPr>
                      <m:t>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𝑊</m:t>
                    </m:r>
                    <m:r>
                      <a:rPr lang="en-US" sz="2400" i="1">
                        <a:solidFill>
                          <a:prstClr val="black"/>
                        </a:solidFill>
                        <a:latin typeface="Cambria Math" panose="02040503050406030204" pitchFamily="18" charset="0"/>
                      </a:rPr>
                      <m:t>)</m:t>
                    </m:r>
                  </m:oMath>
                </a14:m>
                <a:r>
                  <a:rPr lang="en-US" sz="2400" dirty="0">
                    <a:solidFill>
                      <a:prstClr val="black"/>
                    </a:solidFill>
                    <a:latin typeface="Calibri" panose="020F0502020204030204"/>
                  </a:rPr>
                  <a:t> </a:t>
                </a:r>
              </a:p>
            </p:txBody>
          </p:sp>
        </mc:Choice>
        <mc:Fallback xmlns="">
          <p:sp>
            <p:nvSpPr>
              <p:cNvPr id="6" name="Rectangle 5">
                <a:extLst>
                  <a:ext uri="{FF2B5EF4-FFF2-40B4-BE49-F238E27FC236}">
                    <a16:creationId xmlns:a16="http://schemas.microsoft.com/office/drawing/2014/main" id="{71DC8FAF-2EA9-CF41-9393-E924BFF5F8FC}"/>
                  </a:ext>
                </a:extLst>
              </p:cNvPr>
              <p:cNvSpPr>
                <a:spLocks noRot="1" noChangeAspect="1" noMove="1" noResize="1" noEditPoints="1" noAdjustHandles="1" noChangeArrowheads="1" noChangeShapeType="1" noTextEdit="1"/>
              </p:cNvSpPr>
              <p:nvPr/>
            </p:nvSpPr>
            <p:spPr>
              <a:xfrm>
                <a:off x="3861776" y="1851258"/>
                <a:ext cx="2159374" cy="830997"/>
              </a:xfrm>
              <a:prstGeom prst="rect">
                <a:avLst/>
              </a:prstGeom>
              <a:blipFill>
                <a:blip r:embed="rId3"/>
                <a:stretch>
                  <a:fillRect l="-4070" t="-4478" r="-348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161E6C-5A56-914E-8F9D-689FC318061E}"/>
                  </a:ext>
                </a:extLst>
              </p:cNvPr>
              <p:cNvSpPr/>
              <p:nvPr/>
            </p:nvSpPr>
            <p:spPr>
              <a:xfrm>
                <a:off x="6098874" y="1547045"/>
                <a:ext cx="2354042" cy="1320939"/>
              </a:xfrm>
              <a:prstGeom prst="rect">
                <a:avLst/>
              </a:prstGeom>
            </p:spPr>
            <p:txBody>
              <a:bodyPr wrap="none">
                <a:spAutoFit/>
              </a:bodyPr>
              <a:lstStyle/>
              <a:p>
                <a:pPr defTabSz="457200"/>
                <a:r>
                  <a:rPr lang="en-US" sz="2400" dirty="0" err="1">
                    <a:solidFill>
                      <a:prstClr val="black"/>
                    </a:solidFill>
                    <a:latin typeface="Calibri" panose="020F0502020204030204"/>
                  </a:rPr>
                  <a:t>Softmax</a:t>
                </a:r>
                <a:r>
                  <a:rPr lang="en-US" sz="2400" dirty="0">
                    <a:solidFill>
                      <a:prstClr val="black"/>
                    </a:solidFill>
                    <a:latin typeface="Calibri" panose="020F0502020204030204"/>
                  </a:rPr>
                  <a:t> function</a:t>
                </a:r>
                <a:endParaRPr lang="en-US" sz="2400" i="1" dirty="0">
                  <a:solidFill>
                    <a:prstClr val="black"/>
                  </a:solidFill>
                  <a:latin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m:rPr>
                              <m:sty m:val="p"/>
                            </m:rPr>
                            <a:rPr lang="en-US" sz="2400">
                              <a:solidFill>
                                <a:prstClr val="black"/>
                              </a:solidFill>
                              <a:latin typeface="Cambria Math" panose="02040503050406030204" pitchFamily="18" charset="0"/>
                            </a:rPr>
                            <m:t>exp</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num>
                        <m:den>
                          <m:nary>
                            <m:naryPr>
                              <m:chr m:val="∑"/>
                              <m:supHide m:val="on"/>
                              <m:ctrlPr>
                                <a:rPr lang="en-US" sz="2400" i="1">
                                  <a:solidFill>
                                    <a:prstClr val="black"/>
                                  </a:solidFill>
                                  <a:latin typeface="Cambria Math" panose="02040503050406030204" pitchFamily="18" charset="0"/>
                                </a:rPr>
                              </m:ctrlPr>
                            </m:naryPr>
                            <m:sub>
                              <m:r>
                                <a:rPr lang="en-US" sz="2400" i="1">
                                  <a:solidFill>
                                    <a:prstClr val="black"/>
                                  </a:solidFill>
                                  <a:latin typeface="Cambria Math" panose="02040503050406030204" pitchFamily="18" charset="0"/>
                                </a:rPr>
                                <m:t>𝑗</m:t>
                              </m:r>
                            </m:sub>
                            <m:sup/>
                            <m:e>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exp</m:t>
                                  </m:r>
                                </m:fName>
                                <m:e>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𝑠</m:t>
                                          </m:r>
                                        </m:e>
                                        <m:sub>
                                          <m:r>
                                            <a:rPr lang="en-US" sz="2400" i="1">
                                              <a:solidFill>
                                                <a:prstClr val="black"/>
                                              </a:solidFill>
                                              <a:latin typeface="Cambria Math" panose="02040503050406030204" pitchFamily="18" charset="0"/>
                                            </a:rPr>
                                            <m:t>𝑗</m:t>
                                          </m:r>
                                        </m:sub>
                                      </m:sSub>
                                    </m:e>
                                  </m:d>
                                </m:e>
                              </m:func>
                            </m:e>
                          </m:nary>
                        </m:den>
                      </m:f>
                    </m:oMath>
                  </m:oMathPara>
                </a14:m>
                <a:endParaRPr lang="en-US" sz="2400" dirty="0">
                  <a:solidFill>
                    <a:prstClr val="black"/>
                  </a:solidFill>
                  <a:latin typeface="Calibri" panose="020F0502020204030204"/>
                </a:endParaRPr>
              </a:p>
            </p:txBody>
          </p:sp>
        </mc:Choice>
        <mc:Fallback xmlns="">
          <p:sp>
            <p:nvSpPr>
              <p:cNvPr id="56" name="Rectangle 55">
                <a:extLst>
                  <a:ext uri="{FF2B5EF4-FFF2-40B4-BE49-F238E27FC236}">
                    <a16:creationId xmlns:a16="http://schemas.microsoft.com/office/drawing/2014/main" id="{9D161E6C-5A56-914E-8F9D-689FC318061E}"/>
                  </a:ext>
                </a:extLst>
              </p:cNvPr>
              <p:cNvSpPr>
                <a:spLocks noRot="1" noChangeAspect="1" noMove="1" noResize="1" noEditPoints="1" noAdjustHandles="1" noChangeArrowheads="1" noChangeShapeType="1" noTextEdit="1"/>
              </p:cNvSpPr>
              <p:nvPr/>
            </p:nvSpPr>
            <p:spPr>
              <a:xfrm>
                <a:off x="6098874" y="1547045"/>
                <a:ext cx="2354042" cy="1320939"/>
              </a:xfrm>
              <a:prstGeom prst="rect">
                <a:avLst/>
              </a:prstGeom>
              <a:blipFill>
                <a:blip r:embed="rId4"/>
                <a:stretch>
                  <a:fillRect l="-4301" t="-2857" r="-1613" b="-6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205C98-0EE2-A743-BC58-25622022A3C9}"/>
                  </a:ext>
                </a:extLst>
              </p:cNvPr>
              <p:cNvSpPr txBox="1"/>
              <p:nvPr/>
            </p:nvSpPr>
            <p:spPr>
              <a:xfrm>
                <a:off x="8450239" y="1778778"/>
                <a:ext cx="2313197" cy="867032"/>
              </a:xfrm>
              <a:prstGeom prst="rect">
                <a:avLst/>
              </a:prstGeom>
              <a:noFill/>
            </p:spPr>
            <p:txBody>
              <a:bodyPr wrap="none" rtlCol="0">
                <a:spAutoFit/>
              </a:bodyPr>
              <a:lstStyle/>
              <a:p>
                <a:pPr defTabSz="457200"/>
                <a:r>
                  <a:rPr lang="en-US" sz="2400" dirty="0">
                    <a:solidFill>
                      <a:prstClr val="black"/>
                    </a:solidFill>
                    <a:latin typeface="Calibri" panose="020F0502020204030204"/>
                  </a:rPr>
                  <a:t>Loss</a:t>
                </a:r>
              </a:p>
              <a:p>
                <a:pPr defTabSz="457200"/>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𝐿</m:t>
                          </m:r>
                        </m:e>
                        <m:sub>
                          <m:r>
                            <a:rPr lang="en-US" sz="2400" i="1">
                              <a:solidFill>
                                <a:prstClr val="black"/>
                              </a:solidFill>
                              <a:latin typeface="Cambria Math" panose="02040503050406030204" pitchFamily="18" charset="0"/>
                            </a:rPr>
                            <m:t>𝑖</m:t>
                          </m:r>
                        </m:sub>
                      </m:sSub>
                      <m:r>
                        <a:rPr lang="en-US" sz="2400" i="1">
                          <a:solidFill>
                            <a:prstClr val="black"/>
                          </a:solidFill>
                          <a:latin typeface="Cambria Math" panose="02040503050406030204" pitchFamily="18" charset="0"/>
                        </a:rPr>
                        <m:t>=−</m:t>
                      </m:r>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panose="02040503050406030204" pitchFamily="18" charset="0"/>
                            </a:rPr>
                            <m:t>log</m:t>
                          </m:r>
                        </m:fName>
                        <m:e>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𝑝</m:t>
                              </m:r>
                            </m:e>
                            <m:sub>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𝑦</m:t>
                                  </m:r>
                                </m:e>
                                <m:sub>
                                  <m:r>
                                    <a:rPr lang="en-US" sz="2400" i="1">
                                      <a:solidFill>
                                        <a:prstClr val="black"/>
                                      </a:solidFill>
                                      <a:latin typeface="Cambria Math" panose="02040503050406030204" pitchFamily="18" charset="0"/>
                                    </a:rPr>
                                    <m:t>𝑖</m:t>
                                  </m:r>
                                </m:sub>
                              </m:sSub>
                            </m:sub>
                          </m:sSub>
                          <m:r>
                            <a:rPr lang="en-US" sz="2400" i="1">
                              <a:solidFill>
                                <a:prstClr val="black"/>
                              </a:solidFill>
                              <a:latin typeface="Cambria Math" panose="02040503050406030204" pitchFamily="18" charset="0"/>
                            </a:rPr>
                            <m:t>)</m:t>
                          </m:r>
                        </m:e>
                      </m:func>
                    </m:oMath>
                  </m:oMathPara>
                </a14:m>
                <a:endParaRPr lang="en-US" sz="2400" dirty="0">
                  <a:solidFill>
                    <a:prstClr val="black"/>
                  </a:solidFill>
                  <a:latin typeface="Calibri" panose="020F0502020204030204"/>
                </a:endParaRPr>
              </a:p>
            </p:txBody>
          </p:sp>
        </mc:Choice>
        <mc:Fallback xmlns="">
          <p:sp>
            <p:nvSpPr>
              <p:cNvPr id="7" name="TextBox 6">
                <a:extLst>
                  <a:ext uri="{FF2B5EF4-FFF2-40B4-BE49-F238E27FC236}">
                    <a16:creationId xmlns:a16="http://schemas.microsoft.com/office/drawing/2014/main" id="{95205C98-0EE2-A743-BC58-25622022A3C9}"/>
                  </a:ext>
                </a:extLst>
              </p:cNvPr>
              <p:cNvSpPr txBox="1">
                <a:spLocks noRot="1" noChangeAspect="1" noMove="1" noResize="1" noEditPoints="1" noAdjustHandles="1" noChangeArrowheads="1" noChangeShapeType="1" noTextEdit="1"/>
              </p:cNvSpPr>
              <p:nvPr/>
            </p:nvSpPr>
            <p:spPr>
              <a:xfrm>
                <a:off x="8450239" y="1778778"/>
                <a:ext cx="2313197" cy="867032"/>
              </a:xfrm>
              <a:prstGeom prst="rect">
                <a:avLst/>
              </a:prstGeom>
              <a:blipFill>
                <a:blip r:embed="rId5"/>
                <a:stretch>
                  <a:fillRect l="-4372" t="-5797" b="-4348"/>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72193C6-492D-2540-984D-CDB75E69A15B}"/>
              </a:ext>
            </a:extLst>
          </p:cNvPr>
          <p:cNvSpPr txBox="1"/>
          <p:nvPr/>
        </p:nvSpPr>
        <p:spPr>
          <a:xfrm>
            <a:off x="4643425" y="4926222"/>
            <a:ext cx="5534052" cy="1077218"/>
          </a:xfrm>
          <a:prstGeom prst="rect">
            <a:avLst/>
          </a:prstGeom>
          <a:noFill/>
        </p:spPr>
        <p:txBody>
          <a:bodyPr wrap="square" rtlCol="0">
            <a:spAutoFit/>
          </a:bodyPr>
          <a:lstStyle/>
          <a:p>
            <a:pPr defTabSz="457200"/>
            <a:r>
              <a:rPr lang="en-US" sz="3200" b="1" dirty="0">
                <a:solidFill>
                  <a:prstClr val="black"/>
                </a:solidFill>
                <a:latin typeface="Calibri" panose="020F0502020204030204"/>
              </a:rPr>
              <a:t>Q: </a:t>
            </a:r>
            <a:r>
              <a:rPr lang="en-US" sz="3200" dirty="0">
                <a:solidFill>
                  <a:prstClr val="black"/>
                </a:solidFill>
                <a:latin typeface="Calibri" panose="020F0502020204030204"/>
              </a:rPr>
              <a:t>If all scores are small random values, what is the loss?</a:t>
            </a:r>
            <a:endParaRPr lang="en-US" sz="3200" b="1"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F94F6EAD-4298-6647-BA94-AD5D0667E19D}"/>
                  </a:ext>
                </a:extLst>
              </p:cNvPr>
              <p:cNvSpPr/>
              <p:nvPr/>
            </p:nvSpPr>
            <p:spPr>
              <a:xfrm>
                <a:off x="5548499" y="3085809"/>
                <a:ext cx="3512500" cy="1577676"/>
              </a:xfrm>
              <a:prstGeom prst="rect">
                <a:avLst/>
              </a:prstGeom>
            </p:spPr>
            <p:txBody>
              <a:bodyPr wrap="none">
                <a:spAutoFit/>
              </a:bodyPr>
              <a:lstStyle/>
              <a:p>
                <a:pPr defTabSz="457200"/>
                <a:r>
                  <a:rPr lang="en-US" sz="2800" dirty="0">
                    <a:solidFill>
                      <a:prstClr val="black"/>
                    </a:solidFill>
                    <a:latin typeface="Calibri" panose="020F0502020204030204"/>
                  </a:rPr>
                  <a:t>Putting it all together:</a:t>
                </a:r>
                <a:endParaRPr lang="en-US" sz="2800" i="1" dirty="0">
                  <a:solidFill>
                    <a:prstClr val="black"/>
                  </a:solidFill>
                  <a:latin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𝐿</m:t>
                          </m:r>
                        </m:e>
                        <m:sub>
                          <m:r>
                            <a:rPr lang="en-US" sz="2800" i="1">
                              <a:solidFill>
                                <a:prstClr val="black"/>
                              </a:solidFill>
                              <a:latin typeface="Cambria Math" panose="02040503050406030204" pitchFamily="18" charset="0"/>
                            </a:rPr>
                            <m:t>𝑖</m:t>
                          </m:r>
                        </m:sub>
                      </m:sSub>
                      <m:r>
                        <a:rPr lang="en-US" sz="2800" i="1">
                          <a:solidFill>
                            <a:prstClr val="black"/>
                          </a:solidFill>
                          <a:latin typeface="Cambria Math" panose="02040503050406030204" pitchFamily="18" charset="0"/>
                        </a:rPr>
                        <m:t>=−</m:t>
                      </m:r>
                      <m:func>
                        <m:funcPr>
                          <m:ctrlPr>
                            <a:rPr lang="en-US" sz="2800" i="1">
                              <a:solidFill>
                                <a:prstClr val="black"/>
                              </a:solidFill>
                              <a:latin typeface="Cambria Math" panose="02040503050406030204" pitchFamily="18" charset="0"/>
                            </a:rPr>
                          </m:ctrlPr>
                        </m:funcPr>
                        <m:fName>
                          <m:r>
                            <m:rPr>
                              <m:sty m:val="p"/>
                            </m:rPr>
                            <a:rPr lang="en-US" sz="2800">
                              <a:solidFill>
                                <a:prstClr val="black"/>
                              </a:solidFill>
                              <a:latin typeface="Cambria Math" panose="02040503050406030204" pitchFamily="18" charset="0"/>
                            </a:rPr>
                            <m:t>log</m:t>
                          </m:r>
                        </m:fName>
                        <m:e>
                          <m:f>
                            <m:fPr>
                              <m:ctrlPr>
                                <a:rPr lang="en-US" sz="2800" i="1">
                                  <a:solidFill>
                                    <a:prstClr val="black"/>
                                  </a:solidFill>
                                  <a:latin typeface="Cambria Math" panose="02040503050406030204" pitchFamily="18" charset="0"/>
                                </a:rPr>
                              </m:ctrlPr>
                            </m:fPr>
                            <m:num>
                              <m:func>
                                <m:funcPr>
                                  <m:ctrlPr>
                                    <a:rPr lang="en-US" sz="2800" i="1">
                                      <a:solidFill>
                                        <a:prstClr val="black"/>
                                      </a:solidFill>
                                      <a:latin typeface="Cambria Math" panose="02040503050406030204" pitchFamily="18" charset="0"/>
                                    </a:rPr>
                                  </m:ctrlPr>
                                </m:funcPr>
                                <m:fName>
                                  <m:r>
                                    <m:rPr>
                                      <m:sty m:val="p"/>
                                    </m:rPr>
                                    <a:rPr lang="en-US" sz="2800">
                                      <a:solidFill>
                                        <a:prstClr val="black"/>
                                      </a:solidFill>
                                      <a:latin typeface="Cambria Math" panose="02040503050406030204" pitchFamily="18" charset="0"/>
                                    </a:rPr>
                                    <m:t>exp</m:t>
                                  </m:r>
                                </m:fName>
                                <m:e>
                                  <m:d>
                                    <m:dPr>
                                      <m:ctrlPr>
                                        <a:rPr lang="en-US" sz="2800" i="1">
                                          <a:solidFill>
                                            <a:prstClr val="black"/>
                                          </a:solidFill>
                                          <a:latin typeface="Cambria Math" panose="02040503050406030204" pitchFamily="18" charset="0"/>
                                        </a:rPr>
                                      </m:ctrlPr>
                                    </m:dPr>
                                    <m:e>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𝑠</m:t>
                                          </m:r>
                                        </m:e>
                                        <m:sub>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𝑦</m:t>
                                              </m:r>
                                            </m:e>
                                            <m:sub>
                                              <m:r>
                                                <a:rPr lang="en-US" sz="2800" i="1">
                                                  <a:solidFill>
                                                    <a:prstClr val="black"/>
                                                  </a:solidFill>
                                                  <a:latin typeface="Cambria Math" panose="02040503050406030204" pitchFamily="18" charset="0"/>
                                                </a:rPr>
                                                <m:t>𝑖</m:t>
                                              </m:r>
                                            </m:sub>
                                          </m:sSub>
                                        </m:sub>
                                      </m:sSub>
                                    </m:e>
                                  </m:d>
                                </m:e>
                              </m:func>
                            </m:num>
                            <m:den>
                              <m:nary>
                                <m:naryPr>
                                  <m:chr m:val="∑"/>
                                  <m:supHide m:val="on"/>
                                  <m:ctrlPr>
                                    <a:rPr lang="en-US" sz="2800" i="1">
                                      <a:solidFill>
                                        <a:prstClr val="black"/>
                                      </a:solidFill>
                                      <a:latin typeface="Cambria Math" panose="02040503050406030204" pitchFamily="18" charset="0"/>
                                    </a:rPr>
                                  </m:ctrlPr>
                                </m:naryPr>
                                <m:sub>
                                  <m:r>
                                    <a:rPr lang="en-US" sz="2800" i="1">
                                      <a:solidFill>
                                        <a:prstClr val="black"/>
                                      </a:solidFill>
                                      <a:latin typeface="Cambria Math" panose="02040503050406030204" pitchFamily="18" charset="0"/>
                                    </a:rPr>
                                    <m:t>𝑗</m:t>
                                  </m:r>
                                </m:sub>
                                <m:sup/>
                                <m:e>
                                  <m:r>
                                    <m:rPr>
                                      <m:sty m:val="p"/>
                                    </m:rPr>
                                    <a:rPr lang="en-US" sz="2800">
                                      <a:solidFill>
                                        <a:prstClr val="black"/>
                                      </a:solidFill>
                                      <a:latin typeface="Cambria Math" panose="02040503050406030204" pitchFamily="18" charset="0"/>
                                    </a:rPr>
                                    <m:t>exp</m:t>
                                  </m:r>
                                  <m:r>
                                    <a:rPr lang="en-US" sz="2800" i="1">
                                      <a:solidFill>
                                        <a:prstClr val="black"/>
                                      </a:solidFill>
                                      <a:latin typeface="Cambria Math" panose="02040503050406030204" pitchFamily="18" charset="0"/>
                                    </a:rPr>
                                    <m:t>⁡(</m:t>
                                  </m:r>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𝑠</m:t>
                                      </m:r>
                                    </m:e>
                                    <m:sub>
                                      <m:r>
                                        <a:rPr lang="en-US" sz="2800" i="1">
                                          <a:solidFill>
                                            <a:prstClr val="black"/>
                                          </a:solidFill>
                                          <a:latin typeface="Cambria Math" panose="02040503050406030204" pitchFamily="18" charset="0"/>
                                        </a:rPr>
                                        <m:t>𝑗</m:t>
                                      </m:r>
                                    </m:sub>
                                  </m:sSub>
                                  <m:r>
                                    <a:rPr lang="en-US" sz="2800" i="1">
                                      <a:solidFill>
                                        <a:prstClr val="black"/>
                                      </a:solidFill>
                                      <a:latin typeface="Cambria Math" panose="02040503050406030204" pitchFamily="18" charset="0"/>
                                    </a:rPr>
                                    <m:t>)</m:t>
                                  </m:r>
                                </m:e>
                              </m:nary>
                            </m:den>
                          </m:f>
                        </m:e>
                      </m:func>
                    </m:oMath>
                  </m:oMathPara>
                </a14:m>
                <a:endParaRPr lang="en-US" sz="2800" dirty="0">
                  <a:solidFill>
                    <a:prstClr val="black"/>
                  </a:solidFill>
                  <a:latin typeface="Calibri" panose="020F0502020204030204"/>
                </a:endParaRPr>
              </a:p>
            </p:txBody>
          </p:sp>
        </mc:Choice>
        <mc:Fallback xmlns="">
          <p:sp>
            <p:nvSpPr>
              <p:cNvPr id="43" name="Rectangle 42">
                <a:extLst>
                  <a:ext uri="{FF2B5EF4-FFF2-40B4-BE49-F238E27FC236}">
                    <a16:creationId xmlns:a16="http://schemas.microsoft.com/office/drawing/2014/main" id="{F94F6EAD-4298-6647-BA94-AD5D0667E19D}"/>
                  </a:ext>
                </a:extLst>
              </p:cNvPr>
              <p:cNvSpPr>
                <a:spLocks noRot="1" noChangeAspect="1" noMove="1" noResize="1" noEditPoints="1" noAdjustHandles="1" noChangeArrowheads="1" noChangeShapeType="1" noTextEdit="1"/>
              </p:cNvSpPr>
              <p:nvPr/>
            </p:nvSpPr>
            <p:spPr>
              <a:xfrm>
                <a:off x="5548499" y="3085809"/>
                <a:ext cx="3512500" cy="1577676"/>
              </a:xfrm>
              <a:prstGeom prst="rect">
                <a:avLst/>
              </a:prstGeom>
              <a:blipFill>
                <a:blip r:embed="rId6"/>
                <a:stretch>
                  <a:fillRect l="-3597" t="-3968" b="-5952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F19DBDC7-A9DD-C248-B83E-A6E4F16D57AD}"/>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066034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sp>
        <p:nvSpPr>
          <p:cNvPr id="3" name="Content Placeholder 2"/>
          <p:cNvSpPr>
            <a:spLocks noGrp="1"/>
          </p:cNvSpPr>
          <p:nvPr>
            <p:ph idx="1"/>
          </p:nvPr>
        </p:nvSpPr>
        <p:spPr>
          <a:xfrm>
            <a:off x="2152652" y="1745204"/>
            <a:ext cx="4284803" cy="804845"/>
          </a:xfrm>
        </p:spPr>
        <p:txBody>
          <a:bodyPr>
            <a:normAutofit fontScale="70000" lnSpcReduction="20000"/>
          </a:bodyPr>
          <a:lstStyle/>
          <a:p>
            <a:pPr marL="0" indent="0" defTabSz="685800">
              <a:lnSpc>
                <a:spcPct val="100000"/>
              </a:lnSpc>
              <a:spcBef>
                <a:spcPts val="0"/>
              </a:spcBef>
              <a:buNone/>
              <a:defRPr/>
            </a:pPr>
            <a:r>
              <a:rPr lang="en-US" dirty="0"/>
              <a:t>”The score of the correct class should be higher than all the other scores”</a:t>
            </a:r>
          </a:p>
        </p:txBody>
      </p:sp>
      <p:cxnSp>
        <p:nvCxnSpPr>
          <p:cNvPr id="5" name="Google Shape;303;p26"/>
          <p:cNvCxnSpPr/>
          <p:nvPr/>
        </p:nvCxnSpPr>
        <p:spPr>
          <a:xfrm>
            <a:off x="2748023" y="4348455"/>
            <a:ext cx="2873352" cy="0"/>
          </a:xfrm>
          <a:prstGeom prst="straightConnector1">
            <a:avLst/>
          </a:prstGeom>
          <a:noFill/>
          <a:ln w="19050" cap="flat" cmpd="sng">
            <a:solidFill>
              <a:schemeClr val="dk2"/>
            </a:solidFill>
            <a:prstDash val="solid"/>
            <a:round/>
            <a:headEnd type="none" w="med" len="med"/>
            <a:tailEnd type="none" w="med" len="med"/>
          </a:ln>
        </p:spPr>
      </p:cxnSp>
      <p:cxnSp>
        <p:nvCxnSpPr>
          <p:cNvPr id="6" name="Google Shape;304;p26"/>
          <p:cNvCxnSpPr/>
          <p:nvPr/>
        </p:nvCxnSpPr>
        <p:spPr>
          <a:xfrm flipV="1">
            <a:off x="3105425" y="2601413"/>
            <a:ext cx="0" cy="1926528"/>
          </a:xfrm>
          <a:prstGeom prst="straightConnector1">
            <a:avLst/>
          </a:prstGeom>
          <a:noFill/>
          <a:ln w="19050" cap="flat" cmpd="sng">
            <a:solidFill>
              <a:schemeClr val="dk2"/>
            </a:solidFill>
            <a:prstDash val="solid"/>
            <a:round/>
            <a:headEnd type="none" w="med" len="med"/>
            <a:tailEnd type="none" w="med" len="med"/>
          </a:ln>
        </p:spPr>
      </p:cxnSp>
      <p:cxnSp>
        <p:nvCxnSpPr>
          <p:cNvPr id="7" name="Google Shape;305;p26"/>
          <p:cNvCxnSpPr/>
          <p:nvPr/>
        </p:nvCxnSpPr>
        <p:spPr>
          <a:xfrm rot="10800000">
            <a:off x="3612062" y="4219028"/>
            <a:ext cx="0" cy="257549"/>
          </a:xfrm>
          <a:prstGeom prst="straightConnector1">
            <a:avLst/>
          </a:prstGeom>
          <a:noFill/>
          <a:ln w="19050" cap="flat" cmpd="sng">
            <a:solidFill>
              <a:schemeClr val="dk2"/>
            </a:solidFill>
            <a:prstDash val="solid"/>
            <a:round/>
            <a:headEnd type="none" w="med" len="med"/>
            <a:tailEnd type="none" w="med" len="med"/>
          </a:ln>
        </p:spPr>
      </p:cxnSp>
      <p:cxnSp>
        <p:nvCxnSpPr>
          <p:cNvPr id="8" name="Google Shape;308;p26"/>
          <p:cNvCxnSpPr/>
          <p:nvPr/>
        </p:nvCxnSpPr>
        <p:spPr>
          <a:xfrm>
            <a:off x="4720857" y="4353314"/>
            <a:ext cx="966277" cy="0"/>
          </a:xfrm>
          <a:prstGeom prst="straightConnector1">
            <a:avLst/>
          </a:prstGeom>
          <a:noFill/>
          <a:ln w="76200" cap="flat" cmpd="sng">
            <a:solidFill>
              <a:srgbClr val="0000FF"/>
            </a:solidFill>
            <a:prstDash val="solid"/>
            <a:round/>
            <a:headEnd type="none" w="med" len="med"/>
            <a:tailEnd type="none" w="med" len="med"/>
          </a:ln>
        </p:spPr>
      </p:cxnSp>
      <p:cxnSp>
        <p:nvCxnSpPr>
          <p:cNvPr id="9" name="Google Shape;309;p26"/>
          <p:cNvCxnSpPr/>
          <p:nvPr/>
        </p:nvCxnSpPr>
        <p:spPr>
          <a:xfrm>
            <a:off x="3152945" y="2780545"/>
            <a:ext cx="1567880" cy="1567880"/>
          </a:xfrm>
          <a:prstGeom prst="straightConnector1">
            <a:avLst/>
          </a:prstGeom>
          <a:noFill/>
          <a:ln w="76200" cap="flat" cmpd="sng">
            <a:solidFill>
              <a:srgbClr val="0000FF"/>
            </a:solidFill>
            <a:prstDash val="solid"/>
            <a:round/>
            <a:headEnd type="none" w="med" len="med"/>
            <a:tailEnd type="none" w="med" len="med"/>
          </a:ln>
        </p:spPr>
      </p:cxnSp>
      <p:sp>
        <p:nvSpPr>
          <p:cNvPr id="10" name="Google Shape;310;p26"/>
          <p:cNvSpPr/>
          <p:nvPr/>
        </p:nvSpPr>
        <p:spPr>
          <a:xfrm rot="5400000">
            <a:off x="3988857" y="4151146"/>
            <a:ext cx="288575" cy="1042164"/>
          </a:xfrm>
          <a:prstGeom prst="rightBrace">
            <a:avLst>
              <a:gd name="adj1" fmla="val 57707"/>
              <a:gd name="adj2" fmla="val 35718"/>
            </a:avLst>
          </a:prstGeom>
          <a:noFill/>
          <a:ln w="2857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2" name="TextBox 11"/>
          <p:cNvSpPr txBox="1"/>
          <p:nvPr/>
        </p:nvSpPr>
        <p:spPr>
          <a:xfrm>
            <a:off x="2405570" y="2636819"/>
            <a:ext cx="652743" cy="415498"/>
          </a:xfrm>
          <a:prstGeom prst="rect">
            <a:avLst/>
          </a:prstGeom>
          <a:noFill/>
        </p:spPr>
        <p:txBody>
          <a:bodyPr wrap="none" rtlCol="0">
            <a:spAutoFit/>
          </a:bodyPr>
          <a:lstStyle/>
          <a:p>
            <a:r>
              <a:rPr lang="en-US" sz="2100"/>
              <a:t>Loss</a:t>
            </a:r>
          </a:p>
        </p:txBody>
      </p:sp>
      <p:sp>
        <p:nvSpPr>
          <p:cNvPr id="13" name="TextBox 12"/>
          <p:cNvSpPr txBox="1"/>
          <p:nvPr/>
        </p:nvSpPr>
        <p:spPr>
          <a:xfrm>
            <a:off x="4910747" y="3611363"/>
            <a:ext cx="1642160" cy="738664"/>
          </a:xfrm>
          <a:prstGeom prst="rect">
            <a:avLst/>
          </a:prstGeom>
          <a:noFill/>
        </p:spPr>
        <p:txBody>
          <a:bodyPr wrap="square" rtlCol="0">
            <a:spAutoFit/>
          </a:bodyPr>
          <a:lstStyle/>
          <a:p>
            <a:r>
              <a:rPr lang="en-US" sz="2100"/>
              <a:t>Score for correct class</a:t>
            </a:r>
            <a:endParaRPr lang="en-US" sz="2100" dirty="0"/>
          </a:p>
        </p:txBody>
      </p:sp>
      <p:sp>
        <p:nvSpPr>
          <p:cNvPr id="16" name="TextBox 15"/>
          <p:cNvSpPr txBox="1"/>
          <p:nvPr/>
        </p:nvSpPr>
        <p:spPr>
          <a:xfrm>
            <a:off x="1640424" y="4796075"/>
            <a:ext cx="2383709" cy="1061829"/>
          </a:xfrm>
          <a:prstGeom prst="rect">
            <a:avLst/>
          </a:prstGeom>
          <a:noFill/>
        </p:spPr>
        <p:txBody>
          <a:bodyPr wrap="square" rtlCol="0">
            <a:spAutoFit/>
          </a:bodyPr>
          <a:lstStyle/>
          <a:p>
            <a:r>
              <a:rPr lang="en-US" sz="2100" dirty="0"/>
              <a:t>Highest score among </a:t>
            </a:r>
            <a:r>
              <a:rPr lang="en-US" sz="2100"/>
              <a:t>other classes</a:t>
            </a:r>
            <a:endParaRPr lang="en-US" sz="2100" dirty="0"/>
          </a:p>
        </p:txBody>
      </p:sp>
      <p:cxnSp>
        <p:nvCxnSpPr>
          <p:cNvPr id="18" name="Straight Arrow Connector 17"/>
          <p:cNvCxnSpPr/>
          <p:nvPr/>
        </p:nvCxnSpPr>
        <p:spPr>
          <a:xfrm flipV="1">
            <a:off x="3087787" y="4411417"/>
            <a:ext cx="415484" cy="393926"/>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012140" y="4836797"/>
            <a:ext cx="1191854" cy="415498"/>
          </a:xfrm>
          <a:prstGeom prst="rect">
            <a:avLst/>
          </a:prstGeom>
          <a:noFill/>
        </p:spPr>
        <p:txBody>
          <a:bodyPr wrap="square" rtlCol="0">
            <a:spAutoFit/>
          </a:bodyPr>
          <a:lstStyle/>
          <a:p>
            <a:r>
              <a:rPr lang="en-US" sz="2100"/>
              <a:t>“Margin”</a:t>
            </a:r>
            <a:endParaRPr lang="en-US" sz="2100" dirty="0"/>
          </a:p>
        </p:txBody>
      </p:sp>
      <mc:AlternateContent xmlns:mc="http://schemas.openxmlformats.org/markup-compatibility/2006">
        <mc:Choice xmlns:a14="http://schemas.microsoft.com/office/drawing/2010/main" Requires="a14">
          <p:sp>
            <p:nvSpPr>
              <p:cNvPr id="31" name="TextBox 30"/>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smtClean="0">
                                      <a:solidFill>
                                        <a:schemeClr val="tx1"/>
                                      </a:solidFill>
                                      <a:latin typeface="Cambria Math" panose="02040503050406030204" pitchFamily="18" charset="0"/>
                                    </a:rPr>
                                    <m:t>+1</m:t>
                                  </m:r>
                                </m:e>
                              </m:d>
                            </m:e>
                          </m:func>
                        </m:e>
                      </m:nary>
                    </m:oMath>
                  </m:oMathPara>
                </a14:m>
                <a:endParaRPr lang="en-US" sz="2100" dirty="0"/>
              </a:p>
            </p:txBody>
          </p:sp>
        </mc:Choice>
        <mc:Fallback>
          <p:sp>
            <p:nvSpPr>
              <p:cNvPr id="31" name="TextBox 30"/>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2"/>
                <a:stretch>
                  <a:fillRect l="-4333" t="-1333" b="-52889"/>
                </a:stretch>
              </a:blipFill>
            </p:spPr>
            <p:txBody>
              <a:bodyPr/>
              <a:lstStyle/>
              <a:p>
                <a:r>
                  <a:rPr lang="en-US">
                    <a:noFill/>
                  </a:rPr>
                  <a:t> </a:t>
                </a:r>
              </a:p>
            </p:txBody>
          </p:sp>
        </mc:Fallback>
      </mc:AlternateContent>
      <p:sp>
        <p:nvSpPr>
          <p:cNvPr id="37" name="TextBox 36"/>
          <p:cNvSpPr txBox="1"/>
          <p:nvPr/>
        </p:nvSpPr>
        <p:spPr>
          <a:xfrm>
            <a:off x="3847403" y="2856833"/>
            <a:ext cx="1569019" cy="415498"/>
          </a:xfrm>
          <a:prstGeom prst="rect">
            <a:avLst/>
          </a:prstGeom>
          <a:noFill/>
        </p:spPr>
        <p:txBody>
          <a:bodyPr wrap="none" rtlCol="0">
            <a:spAutoFit/>
          </a:bodyPr>
          <a:lstStyle/>
          <a:p>
            <a:r>
              <a:rPr lang="en-US" sz="2100" dirty="0"/>
              <a:t>“Hinge Loss”</a:t>
            </a:r>
          </a:p>
        </p:txBody>
      </p:sp>
      <p:sp>
        <p:nvSpPr>
          <p:cNvPr id="19" name="TextBox 18">
            <a:extLst>
              <a:ext uri="{FF2B5EF4-FFF2-40B4-BE49-F238E27FC236}">
                <a16:creationId xmlns:a16="http://schemas.microsoft.com/office/drawing/2014/main" id="{8A01EF83-596F-F147-859B-3E3B5F86272B}"/>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6963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6" grpId="0"/>
      <p:bldP spid="27" grpId="0"/>
      <p:bldP spid="31"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sp>
        <p:nvSpPr>
          <p:cNvPr id="3" name="Content Placeholder 2"/>
          <p:cNvSpPr>
            <a:spLocks noGrp="1"/>
          </p:cNvSpPr>
          <p:nvPr>
            <p:ph idx="1"/>
          </p:nvPr>
        </p:nvSpPr>
        <p:spPr>
          <a:xfrm>
            <a:off x="2152652" y="1745204"/>
            <a:ext cx="4284803" cy="804845"/>
          </a:xfrm>
        </p:spPr>
        <p:txBody>
          <a:bodyPr>
            <a:normAutofit fontScale="70000" lnSpcReduction="20000"/>
          </a:bodyPr>
          <a:lstStyle/>
          <a:p>
            <a:pPr marL="0" indent="0" defTabSz="685800">
              <a:lnSpc>
                <a:spcPct val="100000"/>
              </a:lnSpc>
              <a:spcBef>
                <a:spcPts val="0"/>
              </a:spcBef>
              <a:buNone/>
              <a:defRPr/>
            </a:pPr>
            <a:r>
              <a:rPr lang="en-US" dirty="0"/>
              <a:t>”The score of the correct class should be higher than all the other scores”</a:t>
            </a:r>
          </a:p>
        </p:txBody>
      </p:sp>
      <p:cxnSp>
        <p:nvCxnSpPr>
          <p:cNvPr id="5" name="Google Shape;303;p26"/>
          <p:cNvCxnSpPr/>
          <p:nvPr/>
        </p:nvCxnSpPr>
        <p:spPr>
          <a:xfrm>
            <a:off x="2748023" y="4348455"/>
            <a:ext cx="2873352" cy="0"/>
          </a:xfrm>
          <a:prstGeom prst="straightConnector1">
            <a:avLst/>
          </a:prstGeom>
          <a:noFill/>
          <a:ln w="19050" cap="flat" cmpd="sng">
            <a:solidFill>
              <a:schemeClr val="dk2"/>
            </a:solidFill>
            <a:prstDash val="solid"/>
            <a:round/>
            <a:headEnd type="none" w="med" len="med"/>
            <a:tailEnd type="none" w="med" len="med"/>
          </a:ln>
        </p:spPr>
      </p:cxnSp>
      <p:cxnSp>
        <p:nvCxnSpPr>
          <p:cNvPr id="6" name="Google Shape;304;p26"/>
          <p:cNvCxnSpPr/>
          <p:nvPr/>
        </p:nvCxnSpPr>
        <p:spPr>
          <a:xfrm flipV="1">
            <a:off x="3105425" y="2601413"/>
            <a:ext cx="0" cy="1926528"/>
          </a:xfrm>
          <a:prstGeom prst="straightConnector1">
            <a:avLst/>
          </a:prstGeom>
          <a:noFill/>
          <a:ln w="19050" cap="flat" cmpd="sng">
            <a:solidFill>
              <a:schemeClr val="dk2"/>
            </a:solidFill>
            <a:prstDash val="solid"/>
            <a:round/>
            <a:headEnd type="none" w="med" len="med"/>
            <a:tailEnd type="none" w="med" len="med"/>
          </a:ln>
        </p:spPr>
      </p:cxnSp>
      <p:cxnSp>
        <p:nvCxnSpPr>
          <p:cNvPr id="7" name="Google Shape;305;p26"/>
          <p:cNvCxnSpPr/>
          <p:nvPr/>
        </p:nvCxnSpPr>
        <p:spPr>
          <a:xfrm rot="10800000">
            <a:off x="3612062" y="4219028"/>
            <a:ext cx="0" cy="257549"/>
          </a:xfrm>
          <a:prstGeom prst="straightConnector1">
            <a:avLst/>
          </a:prstGeom>
          <a:noFill/>
          <a:ln w="19050" cap="flat" cmpd="sng">
            <a:solidFill>
              <a:schemeClr val="dk2"/>
            </a:solidFill>
            <a:prstDash val="solid"/>
            <a:round/>
            <a:headEnd type="none" w="med" len="med"/>
            <a:tailEnd type="none" w="med" len="med"/>
          </a:ln>
        </p:spPr>
      </p:cxnSp>
      <p:cxnSp>
        <p:nvCxnSpPr>
          <p:cNvPr id="8" name="Google Shape;308;p26"/>
          <p:cNvCxnSpPr/>
          <p:nvPr/>
        </p:nvCxnSpPr>
        <p:spPr>
          <a:xfrm>
            <a:off x="4720857" y="4353314"/>
            <a:ext cx="966277" cy="0"/>
          </a:xfrm>
          <a:prstGeom prst="straightConnector1">
            <a:avLst/>
          </a:prstGeom>
          <a:noFill/>
          <a:ln w="76200" cap="flat" cmpd="sng">
            <a:solidFill>
              <a:srgbClr val="0000FF"/>
            </a:solidFill>
            <a:prstDash val="solid"/>
            <a:round/>
            <a:headEnd type="none" w="med" len="med"/>
            <a:tailEnd type="none" w="med" len="med"/>
          </a:ln>
        </p:spPr>
      </p:cxnSp>
      <p:cxnSp>
        <p:nvCxnSpPr>
          <p:cNvPr id="9" name="Google Shape;309;p26"/>
          <p:cNvCxnSpPr/>
          <p:nvPr/>
        </p:nvCxnSpPr>
        <p:spPr>
          <a:xfrm>
            <a:off x="3152945" y="2780545"/>
            <a:ext cx="1567880" cy="1567880"/>
          </a:xfrm>
          <a:prstGeom prst="straightConnector1">
            <a:avLst/>
          </a:prstGeom>
          <a:noFill/>
          <a:ln w="76200" cap="flat" cmpd="sng">
            <a:solidFill>
              <a:srgbClr val="0000FF"/>
            </a:solidFill>
            <a:prstDash val="solid"/>
            <a:round/>
            <a:headEnd type="none" w="med" len="med"/>
            <a:tailEnd type="none" w="med" len="med"/>
          </a:ln>
        </p:spPr>
      </p:cxnSp>
      <p:sp>
        <p:nvSpPr>
          <p:cNvPr id="10" name="Google Shape;310;p26"/>
          <p:cNvSpPr/>
          <p:nvPr/>
        </p:nvSpPr>
        <p:spPr>
          <a:xfrm rot="5400000">
            <a:off x="3988857" y="4151146"/>
            <a:ext cx="288575" cy="1042164"/>
          </a:xfrm>
          <a:prstGeom prst="rightBrace">
            <a:avLst>
              <a:gd name="adj1" fmla="val 57707"/>
              <a:gd name="adj2" fmla="val 35718"/>
            </a:avLst>
          </a:prstGeom>
          <a:noFill/>
          <a:ln w="2857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2" name="TextBox 11"/>
          <p:cNvSpPr txBox="1"/>
          <p:nvPr/>
        </p:nvSpPr>
        <p:spPr>
          <a:xfrm>
            <a:off x="2405570" y="2636819"/>
            <a:ext cx="652743" cy="415498"/>
          </a:xfrm>
          <a:prstGeom prst="rect">
            <a:avLst/>
          </a:prstGeom>
          <a:noFill/>
        </p:spPr>
        <p:txBody>
          <a:bodyPr wrap="none" rtlCol="0">
            <a:spAutoFit/>
          </a:bodyPr>
          <a:lstStyle/>
          <a:p>
            <a:r>
              <a:rPr lang="en-US" sz="2100"/>
              <a:t>Loss</a:t>
            </a:r>
          </a:p>
        </p:txBody>
      </p:sp>
      <p:sp>
        <p:nvSpPr>
          <p:cNvPr id="13" name="TextBox 12"/>
          <p:cNvSpPr txBox="1"/>
          <p:nvPr/>
        </p:nvSpPr>
        <p:spPr>
          <a:xfrm>
            <a:off x="4910747" y="3611363"/>
            <a:ext cx="1642160" cy="738664"/>
          </a:xfrm>
          <a:prstGeom prst="rect">
            <a:avLst/>
          </a:prstGeom>
          <a:noFill/>
        </p:spPr>
        <p:txBody>
          <a:bodyPr wrap="square" rtlCol="0">
            <a:spAutoFit/>
          </a:bodyPr>
          <a:lstStyle/>
          <a:p>
            <a:r>
              <a:rPr lang="en-US" sz="2100"/>
              <a:t>Score for correct class</a:t>
            </a:r>
            <a:endParaRPr lang="en-US" sz="2100" dirty="0"/>
          </a:p>
        </p:txBody>
      </p:sp>
      <p:sp>
        <p:nvSpPr>
          <p:cNvPr id="16" name="TextBox 15"/>
          <p:cNvSpPr txBox="1"/>
          <p:nvPr/>
        </p:nvSpPr>
        <p:spPr>
          <a:xfrm>
            <a:off x="1640424" y="4796075"/>
            <a:ext cx="2383709" cy="1061829"/>
          </a:xfrm>
          <a:prstGeom prst="rect">
            <a:avLst/>
          </a:prstGeom>
          <a:noFill/>
        </p:spPr>
        <p:txBody>
          <a:bodyPr wrap="square" rtlCol="0">
            <a:spAutoFit/>
          </a:bodyPr>
          <a:lstStyle/>
          <a:p>
            <a:r>
              <a:rPr lang="en-US" sz="2100" dirty="0"/>
              <a:t>Highest score among </a:t>
            </a:r>
            <a:r>
              <a:rPr lang="en-US" sz="2100"/>
              <a:t>other classes</a:t>
            </a:r>
            <a:endParaRPr lang="en-US" sz="2100" dirty="0"/>
          </a:p>
        </p:txBody>
      </p:sp>
      <p:cxnSp>
        <p:nvCxnSpPr>
          <p:cNvPr id="18" name="Straight Arrow Connector 17"/>
          <p:cNvCxnSpPr/>
          <p:nvPr/>
        </p:nvCxnSpPr>
        <p:spPr>
          <a:xfrm flipV="1">
            <a:off x="3087787" y="4411417"/>
            <a:ext cx="415484" cy="393926"/>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012140" y="4836797"/>
            <a:ext cx="1191854" cy="415498"/>
          </a:xfrm>
          <a:prstGeom prst="rect">
            <a:avLst/>
          </a:prstGeom>
          <a:noFill/>
        </p:spPr>
        <p:txBody>
          <a:bodyPr wrap="square" rtlCol="0">
            <a:spAutoFit/>
          </a:bodyPr>
          <a:lstStyle/>
          <a:p>
            <a:r>
              <a:rPr lang="en-US" sz="2100"/>
              <a:t>“Margin”</a:t>
            </a:r>
            <a:endParaRPr lang="en-US" sz="2100" dirty="0"/>
          </a:p>
        </p:txBody>
      </p:sp>
      <mc:AlternateContent xmlns:mc="http://schemas.openxmlformats.org/markup-compatibility/2006">
        <mc:Choice xmlns:a14="http://schemas.microsoft.com/office/drawing/2010/main" Requires="a14">
          <p:sp>
            <p:nvSpPr>
              <p:cNvPr id="31" name="TextBox 30"/>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smtClean="0">
                                      <a:solidFill>
                                        <a:schemeClr val="accent2"/>
                                      </a:solidFill>
                                      <a:latin typeface="Cambria Math" panose="02040503050406030204" pitchFamily="18" charset="0"/>
                                    </a:rPr>
                                    <m:t>+1</m:t>
                                  </m:r>
                                </m:e>
                              </m:d>
                            </m:e>
                          </m:func>
                        </m:e>
                      </m:nary>
                    </m:oMath>
                  </m:oMathPara>
                </a14:m>
                <a:endParaRPr lang="en-US" sz="2100" dirty="0"/>
              </a:p>
            </p:txBody>
          </p:sp>
        </mc:Choice>
        <mc:Fallback>
          <p:sp>
            <p:nvSpPr>
              <p:cNvPr id="31" name="TextBox 30"/>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2"/>
                <a:stretch>
                  <a:fillRect l="-4333" t="-1333" b="-52889"/>
                </a:stretch>
              </a:blipFill>
            </p:spPr>
            <p:txBody>
              <a:bodyPr/>
              <a:lstStyle/>
              <a:p>
                <a:r>
                  <a:rPr lang="en-US">
                    <a:noFill/>
                  </a:rPr>
                  <a:t> </a:t>
                </a:r>
              </a:p>
            </p:txBody>
          </p:sp>
        </mc:Fallback>
      </mc:AlternateContent>
      <p:sp>
        <p:nvSpPr>
          <p:cNvPr id="37" name="TextBox 36"/>
          <p:cNvSpPr txBox="1"/>
          <p:nvPr/>
        </p:nvSpPr>
        <p:spPr>
          <a:xfrm>
            <a:off x="3847403" y="2856833"/>
            <a:ext cx="1569019" cy="415498"/>
          </a:xfrm>
          <a:prstGeom prst="rect">
            <a:avLst/>
          </a:prstGeom>
          <a:noFill/>
        </p:spPr>
        <p:txBody>
          <a:bodyPr wrap="none" rtlCol="0">
            <a:spAutoFit/>
          </a:bodyPr>
          <a:lstStyle/>
          <a:p>
            <a:r>
              <a:rPr lang="en-US" sz="2100" dirty="0"/>
              <a:t>“Hinge Loss”</a:t>
            </a:r>
          </a:p>
        </p:txBody>
      </p:sp>
      <p:sp>
        <p:nvSpPr>
          <p:cNvPr id="11" name="TextBox 10">
            <a:extLst>
              <a:ext uri="{FF2B5EF4-FFF2-40B4-BE49-F238E27FC236}">
                <a16:creationId xmlns:a16="http://schemas.microsoft.com/office/drawing/2014/main" id="{09DC67CD-F96A-664A-BA5B-8CB5F029BAF5}"/>
              </a:ext>
            </a:extLst>
          </p:cNvPr>
          <p:cNvSpPr txBox="1"/>
          <p:nvPr/>
        </p:nvSpPr>
        <p:spPr>
          <a:xfrm>
            <a:off x="9817694" y="4564172"/>
            <a:ext cx="1352422" cy="584775"/>
          </a:xfrm>
          <a:prstGeom prst="rect">
            <a:avLst/>
          </a:prstGeom>
          <a:noFill/>
        </p:spPr>
        <p:txBody>
          <a:bodyPr wrap="none" rtlCol="0">
            <a:spAutoFit/>
          </a:bodyPr>
          <a:lstStyle/>
          <a:p>
            <a:r>
              <a:rPr lang="en-US" sz="3200" dirty="0">
                <a:solidFill>
                  <a:schemeClr val="accent2"/>
                </a:solidFill>
              </a:rPr>
              <a:t>margin</a:t>
            </a:r>
          </a:p>
        </p:txBody>
      </p:sp>
      <p:cxnSp>
        <p:nvCxnSpPr>
          <p:cNvPr id="15" name="Straight Arrow Connector 14">
            <a:extLst>
              <a:ext uri="{FF2B5EF4-FFF2-40B4-BE49-F238E27FC236}">
                <a16:creationId xmlns:a16="http://schemas.microsoft.com/office/drawing/2014/main" id="{505B20C4-BFE5-2C46-904F-80872BA5F271}"/>
              </a:ext>
            </a:extLst>
          </p:cNvPr>
          <p:cNvCxnSpPr>
            <a:cxnSpLocks/>
            <a:stCxn id="11" idx="0"/>
          </p:cNvCxnSpPr>
          <p:nvPr/>
        </p:nvCxnSpPr>
        <p:spPr>
          <a:xfrm flipH="1" flipV="1">
            <a:off x="9884292" y="3703899"/>
            <a:ext cx="609613" cy="8602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C0D48DE-EC59-144A-9527-F76F005A94A3}"/>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518460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a:t>-3.1</a:t>
            </a:r>
            <a:endParaRPr lang="en-US" sz="3000" b="1"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BAF373DB-492E-7F47-BA78-750A1057033D}"/>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1" name="TextBox 30">
                <a:extLst>
                  <a:ext uri="{FF2B5EF4-FFF2-40B4-BE49-F238E27FC236}">
                    <a16:creationId xmlns:a16="http://schemas.microsoft.com/office/drawing/2014/main" id="{BAF373DB-492E-7F47-BA78-750A1057033D}"/>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0711269-8E79-FD40-90BA-58CD43F5D613}"/>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165826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FE49-70FF-B44C-A2C1-20039F6FD7F8}"/>
              </a:ext>
            </a:extLst>
          </p:cNvPr>
          <p:cNvSpPr>
            <a:spLocks noGrp="1"/>
          </p:cNvSpPr>
          <p:nvPr>
            <p:ph type="title"/>
          </p:nvPr>
        </p:nvSpPr>
        <p:spPr>
          <a:xfrm>
            <a:off x="838200" y="2400680"/>
            <a:ext cx="10515600" cy="1325563"/>
          </a:xfrm>
        </p:spPr>
        <p:txBody>
          <a:bodyPr>
            <a:normAutofit/>
          </a:bodyPr>
          <a:lstStyle/>
          <a:p>
            <a:pPr algn="ctr"/>
            <a:r>
              <a:rPr lang="en-US" sz="6600" dirty="0"/>
              <a:t>Recap</a:t>
            </a:r>
          </a:p>
        </p:txBody>
      </p:sp>
    </p:spTree>
    <p:extLst>
      <p:ext uri="{BB962C8B-B14F-4D97-AF65-F5344CB8AC3E}">
        <p14:creationId xmlns:p14="http://schemas.microsoft.com/office/powerpoint/2010/main" val="649516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a:t>-3.1</a:t>
            </a:r>
            <a:endParaRPr lang="en-US" sz="3000" b="1"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BAF373DB-492E-7F47-BA78-750A1057033D}"/>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1" name="TextBox 30">
                <a:extLst>
                  <a:ext uri="{FF2B5EF4-FFF2-40B4-BE49-F238E27FC236}">
                    <a16:creationId xmlns:a16="http://schemas.microsoft.com/office/drawing/2014/main" id="{BAF373DB-492E-7F47-BA78-750A1057033D}"/>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4AB4F78-0258-3548-8132-76DAD2B288E6}"/>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141591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27" name="Google Shape;371;p28"/>
          <p:cNvSpPr txBox="1"/>
          <p:nvPr/>
        </p:nvSpPr>
        <p:spPr>
          <a:xfrm>
            <a:off x="6685625" y="4267797"/>
            <a:ext cx="3675563" cy="1983916"/>
          </a:xfrm>
          <a:prstGeom prst="rect">
            <a:avLst/>
          </a:prstGeom>
          <a:noFill/>
          <a:ln>
            <a:noFill/>
          </a:ln>
        </p:spPr>
        <p:txBody>
          <a:bodyPr spcFirstLastPara="1" wrap="square" lIns="91401" tIns="91401" rIns="91401" bIns="91401" anchor="t" anchorCtr="0">
            <a:noAutofit/>
          </a:bodyPr>
          <a:lstStyle/>
          <a:p>
            <a:r>
              <a:rPr lang="en" sz="2400" dirty="0">
                <a:solidFill>
                  <a:srgbClr val="FF0000"/>
                </a:solidFill>
              </a:rPr>
              <a:t>= max(0, 5.1 - 3.2 + 1) </a:t>
            </a:r>
            <a:endParaRPr sz="2400" dirty="0">
              <a:solidFill>
                <a:srgbClr val="FF0000"/>
              </a:solidFill>
            </a:endParaRPr>
          </a:p>
          <a:p>
            <a:r>
              <a:rPr lang="en" sz="2400" dirty="0">
                <a:solidFill>
                  <a:srgbClr val="FF0000"/>
                </a:solidFill>
              </a:rPr>
              <a:t>   +</a:t>
            </a:r>
            <a:r>
              <a:rPr lang="en-US" sz="2400" dirty="0">
                <a:solidFill>
                  <a:srgbClr val="FF0000"/>
                </a:solidFill>
              </a:rPr>
              <a:t> </a:t>
            </a:r>
            <a:r>
              <a:rPr lang="en" sz="2400" dirty="0">
                <a:solidFill>
                  <a:srgbClr val="FF0000"/>
                </a:solidFill>
              </a:rPr>
              <a:t>max(0, -1.7 - 3.2 + 1)</a:t>
            </a:r>
            <a:endParaRPr sz="2400" dirty="0">
              <a:solidFill>
                <a:srgbClr val="FF0000"/>
              </a:solidFill>
            </a:endParaRPr>
          </a:p>
          <a:p>
            <a:r>
              <a:rPr lang="en" sz="2400" dirty="0">
                <a:solidFill>
                  <a:srgbClr val="FF0000"/>
                </a:solidFill>
              </a:rPr>
              <a:t>= max(0, 2.9) + max(0, -3.9)</a:t>
            </a:r>
            <a:endParaRPr sz="2400" dirty="0">
              <a:solidFill>
                <a:srgbClr val="FF0000"/>
              </a:solidFill>
            </a:endParaRPr>
          </a:p>
          <a:p>
            <a:r>
              <a:rPr lang="en" sz="2400" dirty="0">
                <a:solidFill>
                  <a:srgbClr val="FF0000"/>
                </a:solidFill>
              </a:rPr>
              <a:t>= 2.9 + 0</a:t>
            </a:r>
            <a:endParaRPr sz="2400" dirty="0">
              <a:solidFill>
                <a:srgbClr val="FF0000"/>
              </a:solidFill>
            </a:endParaRPr>
          </a:p>
          <a:p>
            <a:r>
              <a:rPr lang="en" sz="2400" dirty="0">
                <a:solidFill>
                  <a:srgbClr val="FF0000"/>
                </a:solidFill>
              </a:rPr>
              <a:t>= 2.9</a:t>
            </a:r>
            <a:endParaRPr sz="2400" dirty="0">
              <a:solidFill>
                <a:srgbClr val="FF0000"/>
              </a:solidFill>
            </a:endParaRP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34" name="Google Shape;372;p28"/>
          <p:cNvSpPr/>
          <p:nvPr/>
        </p:nvSpPr>
        <p:spPr>
          <a:xfrm>
            <a:off x="2583436" y="3225894"/>
            <a:ext cx="1155599" cy="2340809"/>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865">
              <a:solidFill>
                <a:srgbClr val="FF0000"/>
              </a:solidFill>
            </a:endParaRPr>
          </a:p>
        </p:txBody>
      </p:sp>
      <p:sp>
        <p:nvSpPr>
          <p:cNvPr id="47" name="TextBox 46"/>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05FBE8F6-5A0E-EA4B-9CC5-1C2140280860}"/>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262828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27" name="Google Shape;371;p28"/>
          <p:cNvSpPr txBox="1"/>
          <p:nvPr/>
        </p:nvSpPr>
        <p:spPr>
          <a:xfrm>
            <a:off x="6685625" y="4267797"/>
            <a:ext cx="3675563" cy="1983916"/>
          </a:xfrm>
          <a:prstGeom prst="rect">
            <a:avLst/>
          </a:prstGeom>
          <a:noFill/>
          <a:ln>
            <a:noFill/>
          </a:ln>
        </p:spPr>
        <p:txBody>
          <a:bodyPr spcFirstLastPara="1" wrap="square" lIns="91401" tIns="91401" rIns="91401" bIns="91401" anchor="t" anchorCtr="0">
            <a:noAutofit/>
          </a:bodyPr>
          <a:lstStyle/>
          <a:p>
            <a:r>
              <a:rPr lang="en-US" sz="2400" dirty="0">
                <a:solidFill>
                  <a:srgbClr val="FF0000"/>
                </a:solidFill>
              </a:rPr>
              <a:t>= max(0, 1.3 - 4.9 + 1) </a:t>
            </a:r>
          </a:p>
          <a:p>
            <a:r>
              <a:rPr lang="en-US" sz="2400" dirty="0">
                <a:solidFill>
                  <a:srgbClr val="FF0000"/>
                </a:solidFill>
              </a:rPr>
              <a:t>   +max(0, 2.0 - 4.9 + 1)</a:t>
            </a:r>
          </a:p>
          <a:p>
            <a:r>
              <a:rPr lang="en-US" sz="2400" dirty="0">
                <a:solidFill>
                  <a:srgbClr val="FF0000"/>
                </a:solidFill>
              </a:rPr>
              <a:t>= max(0, -2.6) + max(0, -1.9)</a:t>
            </a:r>
          </a:p>
          <a:p>
            <a:r>
              <a:rPr lang="en-US" sz="2400" dirty="0">
                <a:solidFill>
                  <a:srgbClr val="FF0000"/>
                </a:solidFill>
              </a:rPr>
              <a:t>= 0 + 0</a:t>
            </a:r>
          </a:p>
          <a:p>
            <a:r>
              <a:rPr lang="en-US" sz="2400" dirty="0">
                <a:solidFill>
                  <a:srgbClr val="FF0000"/>
                </a:solidFill>
              </a:rPr>
              <a:t>= 0</a:t>
            </a: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34" name="Google Shape;372;p28"/>
          <p:cNvSpPr/>
          <p:nvPr/>
        </p:nvSpPr>
        <p:spPr>
          <a:xfrm>
            <a:off x="3905341" y="3225894"/>
            <a:ext cx="1155599" cy="2340809"/>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865">
              <a:solidFill>
                <a:srgbClr val="FF0000"/>
              </a:solidFill>
            </a:endParaRPr>
          </a:p>
        </p:txBody>
      </p:sp>
      <p:sp>
        <p:nvSpPr>
          <p:cNvPr id="47" name="TextBox 46"/>
          <p:cNvSpPr txBox="1"/>
          <p:nvPr/>
        </p:nvSpPr>
        <p:spPr>
          <a:xfrm>
            <a:off x="4259273" y="5024246"/>
            <a:ext cx="380232" cy="553998"/>
          </a:xfrm>
          <a:prstGeom prst="rect">
            <a:avLst/>
          </a:prstGeom>
          <a:noFill/>
        </p:spPr>
        <p:txBody>
          <a:bodyPr wrap="none" rtlCol="0" anchor="ctr">
            <a:spAutoFit/>
          </a:bodyPr>
          <a:lstStyle/>
          <a:p>
            <a:pPr algn="ctr"/>
            <a:r>
              <a:rPr lang="en-US" sz="3000" dirty="0">
                <a:solidFill>
                  <a:srgbClr val="FF0000"/>
                </a:solidFill>
              </a:rPr>
              <a:t>0</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E4BA7C94-5853-6242-8F73-A383EF214BFF}"/>
              </a:ext>
            </a:extLst>
          </p:cNvPr>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p:sp>
        <p:nvSpPr>
          <p:cNvPr id="35" name="TextBox 34">
            <a:extLst>
              <a:ext uri="{FF2B5EF4-FFF2-40B4-BE49-F238E27FC236}">
                <a16:creationId xmlns:a16="http://schemas.microsoft.com/office/drawing/2014/main" id="{CFE64FB2-2299-3E42-B57E-B619780A2C7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624780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27" name="Google Shape;371;p28"/>
          <p:cNvSpPr txBox="1"/>
          <p:nvPr/>
        </p:nvSpPr>
        <p:spPr>
          <a:xfrm>
            <a:off x="6685625" y="4267797"/>
            <a:ext cx="3675563" cy="1983916"/>
          </a:xfrm>
          <a:prstGeom prst="rect">
            <a:avLst/>
          </a:prstGeom>
          <a:noFill/>
          <a:ln>
            <a:noFill/>
          </a:ln>
        </p:spPr>
        <p:txBody>
          <a:bodyPr spcFirstLastPara="1" wrap="square" lIns="91401" tIns="91401" rIns="91401" bIns="91401" anchor="t" anchorCtr="0">
            <a:noAutofit/>
          </a:bodyPr>
          <a:lstStyle/>
          <a:p>
            <a:r>
              <a:rPr lang="en-US" sz="2400" dirty="0">
                <a:solidFill>
                  <a:srgbClr val="FF0000"/>
                </a:solidFill>
              </a:rPr>
              <a:t>= max(0, 2.2 - (-3.1) + 1) </a:t>
            </a:r>
          </a:p>
          <a:p>
            <a:r>
              <a:rPr lang="en-US" sz="2400" dirty="0">
                <a:solidFill>
                  <a:srgbClr val="FF0000"/>
                </a:solidFill>
              </a:rPr>
              <a:t>   +max(0, 2.5 - (-3.1) + 1)</a:t>
            </a:r>
          </a:p>
          <a:p>
            <a:r>
              <a:rPr lang="en-US" sz="2400" dirty="0">
                <a:solidFill>
                  <a:srgbClr val="FF0000"/>
                </a:solidFill>
              </a:rPr>
              <a:t>= max(0, 6.3) + max(0, 6.6)</a:t>
            </a:r>
          </a:p>
          <a:p>
            <a:r>
              <a:rPr lang="en-US" sz="2400" dirty="0">
                <a:solidFill>
                  <a:srgbClr val="FF0000"/>
                </a:solidFill>
              </a:rPr>
              <a:t>= 6.3 + 6.6</a:t>
            </a:r>
          </a:p>
          <a:p>
            <a:r>
              <a:rPr lang="en-US" sz="2400" dirty="0">
                <a:solidFill>
                  <a:srgbClr val="FF0000"/>
                </a:solidFill>
              </a:rPr>
              <a:t>= 12.9</a:t>
            </a: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34" name="Google Shape;372;p28"/>
          <p:cNvSpPr/>
          <p:nvPr/>
        </p:nvSpPr>
        <p:spPr>
          <a:xfrm>
            <a:off x="5187487" y="3225894"/>
            <a:ext cx="1155599" cy="2340809"/>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865">
              <a:solidFill>
                <a:srgbClr val="FF0000"/>
              </a:solidFill>
            </a:endParaRPr>
          </a:p>
        </p:txBody>
      </p:sp>
      <p:sp>
        <p:nvSpPr>
          <p:cNvPr id="47" name="TextBox 46"/>
          <p:cNvSpPr txBox="1"/>
          <p:nvPr/>
        </p:nvSpPr>
        <p:spPr>
          <a:xfrm>
            <a:off x="5296963" y="5024246"/>
            <a:ext cx="869149" cy="553998"/>
          </a:xfrm>
          <a:prstGeom prst="rect">
            <a:avLst/>
          </a:prstGeom>
          <a:noFill/>
        </p:spPr>
        <p:txBody>
          <a:bodyPr wrap="none" rtlCol="0" anchor="ctr">
            <a:spAutoFit/>
          </a:bodyPr>
          <a:lstStyle/>
          <a:p>
            <a:pPr algn="ctr"/>
            <a:r>
              <a:rPr lang="en-US" sz="3000" dirty="0">
                <a:solidFill>
                  <a:srgbClr val="FF0000"/>
                </a:solidFill>
              </a:rPr>
              <a:t>12.9</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B396CC56-BDD4-DE4E-ABFD-0C9B1962DAFA}"/>
              </a:ext>
            </a:extLst>
          </p:cNvPr>
          <p:cNvSpPr txBox="1"/>
          <p:nvPr/>
        </p:nvSpPr>
        <p:spPr>
          <a:xfrm>
            <a:off x="4259273" y="5024246"/>
            <a:ext cx="380232" cy="553998"/>
          </a:xfrm>
          <a:prstGeom prst="rect">
            <a:avLst/>
          </a:prstGeom>
          <a:noFill/>
        </p:spPr>
        <p:txBody>
          <a:bodyPr wrap="none" rtlCol="0" anchor="ctr">
            <a:spAutoFit/>
          </a:bodyPr>
          <a:lstStyle/>
          <a:p>
            <a:pPr algn="ctr"/>
            <a:r>
              <a:rPr lang="en-US" sz="3000" dirty="0">
                <a:solidFill>
                  <a:srgbClr val="FF0000"/>
                </a:solidFill>
              </a:rPr>
              <a:t>0</a:t>
            </a:r>
          </a:p>
        </p:txBody>
      </p:sp>
      <p:sp>
        <p:nvSpPr>
          <p:cNvPr id="35" name="TextBox 34">
            <a:extLst>
              <a:ext uri="{FF2B5EF4-FFF2-40B4-BE49-F238E27FC236}">
                <a16:creationId xmlns:a16="http://schemas.microsoft.com/office/drawing/2014/main" id="{03D3D990-4FFB-7E43-B5E8-C9ABB10E1D5B}"/>
              </a:ext>
            </a:extLst>
          </p:cNvPr>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p:sp>
        <p:nvSpPr>
          <p:cNvPr id="36" name="TextBox 35">
            <a:extLst>
              <a:ext uri="{FF2B5EF4-FFF2-40B4-BE49-F238E27FC236}">
                <a16:creationId xmlns:a16="http://schemas.microsoft.com/office/drawing/2014/main" id="{66794528-DAE7-BF48-8E20-207BAAF42DE0}"/>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682825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34" name="Google Shape;372;p28"/>
          <p:cNvSpPr/>
          <p:nvPr/>
        </p:nvSpPr>
        <p:spPr>
          <a:xfrm>
            <a:off x="5187487" y="3225894"/>
            <a:ext cx="1155599" cy="2340809"/>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865">
              <a:solidFill>
                <a:srgbClr val="FF0000"/>
              </a:solidFill>
            </a:endParaRPr>
          </a:p>
        </p:txBody>
      </p:sp>
      <p:sp>
        <p:nvSpPr>
          <p:cNvPr id="47" name="TextBox 46"/>
          <p:cNvSpPr txBox="1"/>
          <p:nvPr/>
        </p:nvSpPr>
        <p:spPr>
          <a:xfrm>
            <a:off x="5296963" y="5024246"/>
            <a:ext cx="869149" cy="553998"/>
          </a:xfrm>
          <a:prstGeom prst="rect">
            <a:avLst/>
          </a:prstGeom>
          <a:noFill/>
        </p:spPr>
        <p:txBody>
          <a:bodyPr wrap="none" rtlCol="0" anchor="ctr">
            <a:spAutoFit/>
          </a:bodyPr>
          <a:lstStyle/>
          <a:p>
            <a:pPr algn="ctr"/>
            <a:r>
              <a:rPr lang="en-US" sz="3000" dirty="0">
                <a:solidFill>
                  <a:srgbClr val="FF0000"/>
                </a:solidFill>
              </a:rPr>
              <a:t>12.9</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B396CC56-BDD4-DE4E-ABFD-0C9B1962DAFA}"/>
              </a:ext>
            </a:extLst>
          </p:cNvPr>
          <p:cNvSpPr txBox="1"/>
          <p:nvPr/>
        </p:nvSpPr>
        <p:spPr>
          <a:xfrm>
            <a:off x="4259273" y="5024246"/>
            <a:ext cx="380232" cy="553998"/>
          </a:xfrm>
          <a:prstGeom prst="rect">
            <a:avLst/>
          </a:prstGeom>
          <a:noFill/>
        </p:spPr>
        <p:txBody>
          <a:bodyPr wrap="none" rtlCol="0" anchor="ctr">
            <a:spAutoFit/>
          </a:bodyPr>
          <a:lstStyle/>
          <a:p>
            <a:pPr algn="ctr"/>
            <a:r>
              <a:rPr lang="en-US" sz="3000" dirty="0">
                <a:solidFill>
                  <a:srgbClr val="FF0000"/>
                </a:solidFill>
              </a:rPr>
              <a:t>0</a:t>
            </a:r>
          </a:p>
        </p:txBody>
      </p:sp>
      <p:sp>
        <p:nvSpPr>
          <p:cNvPr id="35" name="TextBox 34">
            <a:extLst>
              <a:ext uri="{FF2B5EF4-FFF2-40B4-BE49-F238E27FC236}">
                <a16:creationId xmlns:a16="http://schemas.microsoft.com/office/drawing/2014/main" id="{03D3D990-4FFB-7E43-B5E8-C9ABB10E1D5B}"/>
              </a:ext>
            </a:extLst>
          </p:cNvPr>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p:sp>
        <p:nvSpPr>
          <p:cNvPr id="36" name="Google Shape;439;p30">
            <a:extLst>
              <a:ext uri="{FF2B5EF4-FFF2-40B4-BE49-F238E27FC236}">
                <a16:creationId xmlns:a16="http://schemas.microsoft.com/office/drawing/2014/main" id="{56CAC389-CC0A-514A-970B-1AF0A395357D}"/>
              </a:ext>
            </a:extLst>
          </p:cNvPr>
          <p:cNvSpPr txBox="1"/>
          <p:nvPr/>
        </p:nvSpPr>
        <p:spPr>
          <a:xfrm>
            <a:off x="6627346" y="4267798"/>
            <a:ext cx="3792122" cy="1810081"/>
          </a:xfrm>
          <a:prstGeom prst="rect">
            <a:avLst/>
          </a:prstGeom>
          <a:noFill/>
          <a:ln>
            <a:noFill/>
          </a:ln>
        </p:spPr>
        <p:txBody>
          <a:bodyPr spcFirstLastPara="1" wrap="square" lIns="121868" tIns="121868" rIns="121868" bIns="121868" anchor="t" anchorCtr="0">
            <a:noAutofit/>
          </a:bodyPr>
          <a:lstStyle/>
          <a:p>
            <a:r>
              <a:rPr lang="en-US" sz="2800" dirty="0"/>
              <a:t>Loss over the dataset is:</a:t>
            </a:r>
          </a:p>
          <a:p>
            <a:endParaRPr lang="en-US" sz="2800" dirty="0">
              <a:solidFill>
                <a:srgbClr val="FF0000"/>
              </a:solidFill>
            </a:endParaRPr>
          </a:p>
          <a:p>
            <a:r>
              <a:rPr lang="en-US" sz="2800" dirty="0">
                <a:solidFill>
                  <a:srgbClr val="FF0000"/>
                </a:solidFill>
              </a:rPr>
              <a:t>L = (2.9 + 0.0 + 12.9) / 3</a:t>
            </a:r>
          </a:p>
          <a:p>
            <a:r>
              <a:rPr lang="en-US" sz="2800" dirty="0">
                <a:solidFill>
                  <a:srgbClr val="FF0000"/>
                </a:solidFill>
              </a:rPr>
              <a:t>   = 5.27</a:t>
            </a:r>
            <a:endParaRPr sz="2800" dirty="0">
              <a:solidFill>
                <a:srgbClr val="FF0000"/>
              </a:solidFill>
            </a:endParaRPr>
          </a:p>
        </p:txBody>
      </p:sp>
      <p:sp>
        <p:nvSpPr>
          <p:cNvPr id="27" name="TextBox 26">
            <a:extLst>
              <a:ext uri="{FF2B5EF4-FFF2-40B4-BE49-F238E27FC236}">
                <a16:creationId xmlns:a16="http://schemas.microsoft.com/office/drawing/2014/main" id="{14637072-1627-9447-B144-FBEDA295AB9C}"/>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447795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47" name="TextBox 46"/>
          <p:cNvSpPr txBox="1"/>
          <p:nvPr/>
        </p:nvSpPr>
        <p:spPr>
          <a:xfrm>
            <a:off x="5296963" y="5024246"/>
            <a:ext cx="869149" cy="553998"/>
          </a:xfrm>
          <a:prstGeom prst="rect">
            <a:avLst/>
          </a:prstGeom>
          <a:noFill/>
        </p:spPr>
        <p:txBody>
          <a:bodyPr wrap="none" rtlCol="0" anchor="ctr">
            <a:spAutoFit/>
          </a:bodyPr>
          <a:lstStyle/>
          <a:p>
            <a:pPr algn="ctr"/>
            <a:r>
              <a:rPr lang="en-US" sz="3000" dirty="0">
                <a:solidFill>
                  <a:srgbClr val="FF0000"/>
                </a:solidFill>
              </a:rPr>
              <a:t>12.9</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B396CC56-BDD4-DE4E-ABFD-0C9B1962DAFA}"/>
              </a:ext>
            </a:extLst>
          </p:cNvPr>
          <p:cNvSpPr txBox="1"/>
          <p:nvPr/>
        </p:nvSpPr>
        <p:spPr>
          <a:xfrm>
            <a:off x="4259273" y="5024246"/>
            <a:ext cx="380232" cy="553998"/>
          </a:xfrm>
          <a:prstGeom prst="rect">
            <a:avLst/>
          </a:prstGeom>
          <a:noFill/>
        </p:spPr>
        <p:txBody>
          <a:bodyPr wrap="none" rtlCol="0" anchor="ctr">
            <a:spAutoFit/>
          </a:bodyPr>
          <a:lstStyle/>
          <a:p>
            <a:pPr algn="ctr"/>
            <a:r>
              <a:rPr lang="en-US" sz="3000" dirty="0">
                <a:solidFill>
                  <a:srgbClr val="FF0000"/>
                </a:solidFill>
              </a:rPr>
              <a:t>0</a:t>
            </a:r>
          </a:p>
        </p:txBody>
      </p:sp>
      <p:sp>
        <p:nvSpPr>
          <p:cNvPr id="35" name="TextBox 34">
            <a:extLst>
              <a:ext uri="{FF2B5EF4-FFF2-40B4-BE49-F238E27FC236}">
                <a16:creationId xmlns:a16="http://schemas.microsoft.com/office/drawing/2014/main" id="{03D3D990-4FFB-7E43-B5E8-C9ABB10E1D5B}"/>
              </a:ext>
            </a:extLst>
          </p:cNvPr>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p:sp>
        <p:nvSpPr>
          <p:cNvPr id="27" name="Google Shape;439;p30">
            <a:extLst>
              <a:ext uri="{FF2B5EF4-FFF2-40B4-BE49-F238E27FC236}">
                <a16:creationId xmlns:a16="http://schemas.microsoft.com/office/drawing/2014/main" id="{31069AEE-C5E6-5B49-9DDC-C5667E21DB8B}"/>
              </a:ext>
            </a:extLst>
          </p:cNvPr>
          <p:cNvSpPr txBox="1"/>
          <p:nvPr/>
        </p:nvSpPr>
        <p:spPr>
          <a:xfrm>
            <a:off x="6742297" y="4377380"/>
            <a:ext cx="3787819" cy="1502791"/>
          </a:xfrm>
          <a:prstGeom prst="rect">
            <a:avLst/>
          </a:prstGeom>
          <a:noFill/>
          <a:ln>
            <a:noFill/>
          </a:ln>
        </p:spPr>
        <p:txBody>
          <a:bodyPr spcFirstLastPara="1" wrap="square" lIns="121868" tIns="121868" rIns="121868" bIns="121868" anchor="t" anchorCtr="0">
            <a:noAutofit/>
          </a:bodyPr>
          <a:lstStyle/>
          <a:p>
            <a:r>
              <a:rPr lang="en-US" sz="2800" b="1" dirty="0"/>
              <a:t>Q</a:t>
            </a:r>
            <a:r>
              <a:rPr lang="en-US" sz="2800" dirty="0"/>
              <a:t>: What happens to the loss if the scores for the car image change a bit?</a:t>
            </a:r>
            <a:endParaRPr sz="2800" b="1" dirty="0"/>
          </a:p>
        </p:txBody>
      </p:sp>
      <p:sp>
        <p:nvSpPr>
          <p:cNvPr id="36" name="TextBox 35">
            <a:extLst>
              <a:ext uri="{FF2B5EF4-FFF2-40B4-BE49-F238E27FC236}">
                <a16:creationId xmlns:a16="http://schemas.microsoft.com/office/drawing/2014/main" id="{27F85115-004D-3746-A45D-7AE087F13A40}"/>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504546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47" name="TextBox 46"/>
          <p:cNvSpPr txBox="1"/>
          <p:nvPr/>
        </p:nvSpPr>
        <p:spPr>
          <a:xfrm>
            <a:off x="5296963" y="5024246"/>
            <a:ext cx="869149" cy="553998"/>
          </a:xfrm>
          <a:prstGeom prst="rect">
            <a:avLst/>
          </a:prstGeom>
          <a:noFill/>
        </p:spPr>
        <p:txBody>
          <a:bodyPr wrap="none" rtlCol="0" anchor="ctr">
            <a:spAutoFit/>
          </a:bodyPr>
          <a:lstStyle/>
          <a:p>
            <a:pPr algn="ctr"/>
            <a:r>
              <a:rPr lang="en-US" sz="3000" dirty="0">
                <a:solidFill>
                  <a:srgbClr val="FF0000"/>
                </a:solidFill>
              </a:rPr>
              <a:t>12.9</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B396CC56-BDD4-DE4E-ABFD-0C9B1962DAFA}"/>
              </a:ext>
            </a:extLst>
          </p:cNvPr>
          <p:cNvSpPr txBox="1"/>
          <p:nvPr/>
        </p:nvSpPr>
        <p:spPr>
          <a:xfrm>
            <a:off x="4259273" y="5024246"/>
            <a:ext cx="380232" cy="553998"/>
          </a:xfrm>
          <a:prstGeom prst="rect">
            <a:avLst/>
          </a:prstGeom>
          <a:noFill/>
        </p:spPr>
        <p:txBody>
          <a:bodyPr wrap="none" rtlCol="0" anchor="ctr">
            <a:spAutoFit/>
          </a:bodyPr>
          <a:lstStyle/>
          <a:p>
            <a:pPr algn="ctr"/>
            <a:r>
              <a:rPr lang="en-US" sz="3000" dirty="0">
                <a:solidFill>
                  <a:srgbClr val="FF0000"/>
                </a:solidFill>
              </a:rPr>
              <a:t>0</a:t>
            </a:r>
          </a:p>
        </p:txBody>
      </p:sp>
      <p:sp>
        <p:nvSpPr>
          <p:cNvPr id="35" name="TextBox 34">
            <a:extLst>
              <a:ext uri="{FF2B5EF4-FFF2-40B4-BE49-F238E27FC236}">
                <a16:creationId xmlns:a16="http://schemas.microsoft.com/office/drawing/2014/main" id="{03D3D990-4FFB-7E43-B5E8-C9ABB10E1D5B}"/>
              </a:ext>
            </a:extLst>
          </p:cNvPr>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p:sp>
        <p:nvSpPr>
          <p:cNvPr id="27" name="Google Shape;439;p30">
            <a:extLst>
              <a:ext uri="{FF2B5EF4-FFF2-40B4-BE49-F238E27FC236}">
                <a16:creationId xmlns:a16="http://schemas.microsoft.com/office/drawing/2014/main" id="{31069AEE-C5E6-5B49-9DDC-C5667E21DB8B}"/>
              </a:ext>
            </a:extLst>
          </p:cNvPr>
          <p:cNvSpPr txBox="1"/>
          <p:nvPr/>
        </p:nvSpPr>
        <p:spPr>
          <a:xfrm>
            <a:off x="6742297" y="4377380"/>
            <a:ext cx="3787819" cy="1502791"/>
          </a:xfrm>
          <a:prstGeom prst="rect">
            <a:avLst/>
          </a:prstGeom>
          <a:noFill/>
          <a:ln>
            <a:noFill/>
          </a:ln>
        </p:spPr>
        <p:txBody>
          <a:bodyPr spcFirstLastPara="1" wrap="square" lIns="121868" tIns="121868" rIns="121868" bIns="121868" anchor="t" anchorCtr="0">
            <a:noAutofit/>
          </a:bodyPr>
          <a:lstStyle/>
          <a:p>
            <a:r>
              <a:rPr lang="en-US" sz="2800" b="1" dirty="0"/>
              <a:t>Q</a:t>
            </a:r>
            <a:r>
              <a:rPr lang="en-US" sz="2800" dirty="0"/>
              <a:t>: What are the min and max possible loss?</a:t>
            </a:r>
            <a:endParaRPr sz="2800" b="1" dirty="0"/>
          </a:p>
        </p:txBody>
      </p:sp>
      <p:sp>
        <p:nvSpPr>
          <p:cNvPr id="36" name="TextBox 35">
            <a:extLst>
              <a:ext uri="{FF2B5EF4-FFF2-40B4-BE49-F238E27FC236}">
                <a16:creationId xmlns:a16="http://schemas.microsoft.com/office/drawing/2014/main" id="{BA630A09-A76E-154E-AA97-F68FBFA3700B}"/>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801016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47" name="TextBox 46"/>
          <p:cNvSpPr txBox="1"/>
          <p:nvPr/>
        </p:nvSpPr>
        <p:spPr>
          <a:xfrm>
            <a:off x="5296963" y="5024246"/>
            <a:ext cx="869149" cy="553998"/>
          </a:xfrm>
          <a:prstGeom prst="rect">
            <a:avLst/>
          </a:prstGeom>
          <a:noFill/>
        </p:spPr>
        <p:txBody>
          <a:bodyPr wrap="none" rtlCol="0" anchor="ctr">
            <a:spAutoFit/>
          </a:bodyPr>
          <a:lstStyle/>
          <a:p>
            <a:pPr algn="ctr"/>
            <a:r>
              <a:rPr lang="en-US" sz="3000" dirty="0">
                <a:solidFill>
                  <a:srgbClr val="FF0000"/>
                </a:solidFill>
              </a:rPr>
              <a:t>12.9</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B396CC56-BDD4-DE4E-ABFD-0C9B1962DAFA}"/>
              </a:ext>
            </a:extLst>
          </p:cNvPr>
          <p:cNvSpPr txBox="1"/>
          <p:nvPr/>
        </p:nvSpPr>
        <p:spPr>
          <a:xfrm>
            <a:off x="4259273" y="5024246"/>
            <a:ext cx="380232" cy="553998"/>
          </a:xfrm>
          <a:prstGeom prst="rect">
            <a:avLst/>
          </a:prstGeom>
          <a:noFill/>
        </p:spPr>
        <p:txBody>
          <a:bodyPr wrap="none" rtlCol="0" anchor="ctr">
            <a:spAutoFit/>
          </a:bodyPr>
          <a:lstStyle/>
          <a:p>
            <a:pPr algn="ctr"/>
            <a:r>
              <a:rPr lang="en-US" sz="3000" dirty="0">
                <a:solidFill>
                  <a:srgbClr val="FF0000"/>
                </a:solidFill>
              </a:rPr>
              <a:t>0</a:t>
            </a:r>
          </a:p>
        </p:txBody>
      </p:sp>
      <p:sp>
        <p:nvSpPr>
          <p:cNvPr id="35" name="TextBox 34">
            <a:extLst>
              <a:ext uri="{FF2B5EF4-FFF2-40B4-BE49-F238E27FC236}">
                <a16:creationId xmlns:a16="http://schemas.microsoft.com/office/drawing/2014/main" id="{03D3D990-4FFB-7E43-B5E8-C9ABB10E1D5B}"/>
              </a:ext>
            </a:extLst>
          </p:cNvPr>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p:sp>
        <p:nvSpPr>
          <p:cNvPr id="27" name="Google Shape;439;p30">
            <a:extLst>
              <a:ext uri="{FF2B5EF4-FFF2-40B4-BE49-F238E27FC236}">
                <a16:creationId xmlns:a16="http://schemas.microsoft.com/office/drawing/2014/main" id="{31069AEE-C5E6-5B49-9DDC-C5667E21DB8B}"/>
              </a:ext>
            </a:extLst>
          </p:cNvPr>
          <p:cNvSpPr txBox="1"/>
          <p:nvPr/>
        </p:nvSpPr>
        <p:spPr>
          <a:xfrm>
            <a:off x="6742297" y="4377380"/>
            <a:ext cx="3925703" cy="1502791"/>
          </a:xfrm>
          <a:prstGeom prst="rect">
            <a:avLst/>
          </a:prstGeom>
          <a:noFill/>
          <a:ln>
            <a:noFill/>
          </a:ln>
        </p:spPr>
        <p:txBody>
          <a:bodyPr spcFirstLastPara="1" wrap="square" lIns="121868" tIns="121868" rIns="121868" bIns="121868" anchor="t" anchorCtr="0">
            <a:noAutofit/>
          </a:bodyPr>
          <a:lstStyle/>
          <a:p>
            <a:r>
              <a:rPr lang="en-US" sz="2800" b="1" dirty="0"/>
              <a:t>Q</a:t>
            </a:r>
            <a:r>
              <a:rPr lang="en-US" sz="2800" dirty="0"/>
              <a:t>: </a:t>
            </a:r>
            <a:r>
              <a:rPr lang="en-US" sz="2800" dirty="0">
                <a:solidFill>
                  <a:srgbClr val="000000"/>
                </a:solidFill>
                <a:latin typeface="Arial" panose="020B0604020202020204" pitchFamily="34" charset="0"/>
              </a:rPr>
              <a:t>At initialization W is small so all s ≈ 0. What is the loss?</a:t>
            </a:r>
            <a:endParaRPr sz="2800" b="1" dirty="0"/>
          </a:p>
        </p:txBody>
      </p:sp>
      <p:sp>
        <p:nvSpPr>
          <p:cNvPr id="36" name="TextBox 35">
            <a:extLst>
              <a:ext uri="{FF2B5EF4-FFF2-40B4-BE49-F238E27FC236}">
                <a16:creationId xmlns:a16="http://schemas.microsoft.com/office/drawing/2014/main" id="{FF0872CB-E015-AB49-A286-7FDAF090125F}"/>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935596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47" name="TextBox 46"/>
          <p:cNvSpPr txBox="1"/>
          <p:nvPr/>
        </p:nvSpPr>
        <p:spPr>
          <a:xfrm>
            <a:off x="5296963" y="5024246"/>
            <a:ext cx="869149" cy="553998"/>
          </a:xfrm>
          <a:prstGeom prst="rect">
            <a:avLst/>
          </a:prstGeom>
          <a:noFill/>
        </p:spPr>
        <p:txBody>
          <a:bodyPr wrap="none" rtlCol="0" anchor="ctr">
            <a:spAutoFit/>
          </a:bodyPr>
          <a:lstStyle/>
          <a:p>
            <a:pPr algn="ctr"/>
            <a:r>
              <a:rPr lang="en-US" sz="3000" dirty="0">
                <a:solidFill>
                  <a:srgbClr val="FF0000"/>
                </a:solidFill>
              </a:rPr>
              <a:t>12.9</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B396CC56-BDD4-DE4E-ABFD-0C9B1962DAFA}"/>
              </a:ext>
            </a:extLst>
          </p:cNvPr>
          <p:cNvSpPr txBox="1"/>
          <p:nvPr/>
        </p:nvSpPr>
        <p:spPr>
          <a:xfrm>
            <a:off x="4259273" y="5024246"/>
            <a:ext cx="380232" cy="553998"/>
          </a:xfrm>
          <a:prstGeom prst="rect">
            <a:avLst/>
          </a:prstGeom>
          <a:noFill/>
        </p:spPr>
        <p:txBody>
          <a:bodyPr wrap="none" rtlCol="0" anchor="ctr">
            <a:spAutoFit/>
          </a:bodyPr>
          <a:lstStyle/>
          <a:p>
            <a:pPr algn="ctr"/>
            <a:r>
              <a:rPr lang="en-US" sz="3000" dirty="0">
                <a:solidFill>
                  <a:srgbClr val="FF0000"/>
                </a:solidFill>
              </a:rPr>
              <a:t>0</a:t>
            </a:r>
          </a:p>
        </p:txBody>
      </p:sp>
      <p:sp>
        <p:nvSpPr>
          <p:cNvPr id="35" name="TextBox 34">
            <a:extLst>
              <a:ext uri="{FF2B5EF4-FFF2-40B4-BE49-F238E27FC236}">
                <a16:creationId xmlns:a16="http://schemas.microsoft.com/office/drawing/2014/main" id="{03D3D990-4FFB-7E43-B5E8-C9ABB10E1D5B}"/>
              </a:ext>
            </a:extLst>
          </p:cNvPr>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mc:AlternateContent xmlns:mc="http://schemas.openxmlformats.org/markup-compatibility/2006">
        <mc:Choice xmlns:a14="http://schemas.microsoft.com/office/drawing/2010/main" Requires="a14">
          <p:sp>
            <p:nvSpPr>
              <p:cNvPr id="27" name="Google Shape;439;p30">
                <a:extLst>
                  <a:ext uri="{FF2B5EF4-FFF2-40B4-BE49-F238E27FC236}">
                    <a16:creationId xmlns:a16="http://schemas.microsoft.com/office/drawing/2014/main" id="{31069AEE-C5E6-5B49-9DDC-C5667E21DB8B}"/>
                  </a:ext>
                </a:extLst>
              </p:cNvPr>
              <p:cNvSpPr txBox="1"/>
              <p:nvPr/>
            </p:nvSpPr>
            <p:spPr>
              <a:xfrm>
                <a:off x="6742296" y="4377380"/>
                <a:ext cx="3297054" cy="1884273"/>
              </a:xfrm>
              <a:prstGeom prst="rect">
                <a:avLst/>
              </a:prstGeom>
              <a:noFill/>
              <a:ln>
                <a:noFill/>
              </a:ln>
            </p:spPr>
            <p:txBody>
              <a:bodyPr spcFirstLastPara="1" wrap="square" lIns="121868" tIns="121868" rIns="121868" bIns="121868" anchor="t" anchorCtr="0">
                <a:noAutofit/>
              </a:bodyPr>
              <a:lstStyle/>
              <a:p>
                <a:r>
                  <a:rPr lang="en-US" sz="2800" b="1" dirty="0"/>
                  <a:t>Q</a:t>
                </a:r>
                <a:r>
                  <a:rPr lang="en-US" sz="2800" dirty="0"/>
                  <a:t>: What would happen if sum were over all classes? (including </a:t>
                </a:r>
                <a14:m>
                  <m:oMath xmlns:m="http://schemas.openxmlformats.org/officeDocument/2006/math">
                    <m:r>
                      <a:rPr lang="en-US" sz="2800" i="1">
                        <a:latin typeface="Cambria Math" panose="02040503050406030204" pitchFamily="18" charset="0"/>
                      </a:rPr>
                      <m:t>𝑗</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oMath>
                </a14:m>
                <a:r>
                  <a:rPr lang="en-US" sz="2800" dirty="0"/>
                  <a:t>)</a:t>
                </a:r>
                <a:endParaRPr sz="2800" dirty="0"/>
              </a:p>
            </p:txBody>
          </p:sp>
        </mc:Choice>
        <mc:Fallback>
          <p:sp>
            <p:nvSpPr>
              <p:cNvPr id="27" name="Google Shape;439;p30">
                <a:extLst>
                  <a:ext uri="{FF2B5EF4-FFF2-40B4-BE49-F238E27FC236}">
                    <a16:creationId xmlns:a16="http://schemas.microsoft.com/office/drawing/2014/main" id="{31069AEE-C5E6-5B49-9DDC-C5667E21DB8B}"/>
                  </a:ext>
                </a:extLst>
              </p:cNvPr>
              <p:cNvSpPr txBox="1">
                <a:spLocks noRot="1" noChangeAspect="1" noMove="1" noResize="1" noEditPoints="1" noAdjustHandles="1" noChangeArrowheads="1" noChangeShapeType="1" noTextEdit="1"/>
              </p:cNvSpPr>
              <p:nvPr/>
            </p:nvSpPr>
            <p:spPr>
              <a:xfrm>
                <a:off x="6742296" y="4377380"/>
                <a:ext cx="3297054" cy="1884273"/>
              </a:xfrm>
              <a:prstGeom prst="rect">
                <a:avLst/>
              </a:prstGeom>
              <a:blipFill>
                <a:blip r:embed="rId6"/>
                <a:stretch>
                  <a:fillRect l="-2682" b="-8725"/>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9309A71F-0870-724C-BADE-02998C9D36A2}"/>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125848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47" name="TextBox 46"/>
          <p:cNvSpPr txBox="1"/>
          <p:nvPr/>
        </p:nvSpPr>
        <p:spPr>
          <a:xfrm>
            <a:off x="5296963" y="5024246"/>
            <a:ext cx="869149" cy="553998"/>
          </a:xfrm>
          <a:prstGeom prst="rect">
            <a:avLst/>
          </a:prstGeom>
          <a:noFill/>
        </p:spPr>
        <p:txBody>
          <a:bodyPr wrap="none" rtlCol="0" anchor="ctr">
            <a:spAutoFit/>
          </a:bodyPr>
          <a:lstStyle/>
          <a:p>
            <a:pPr algn="ctr"/>
            <a:r>
              <a:rPr lang="en-US" sz="3000" dirty="0">
                <a:solidFill>
                  <a:srgbClr val="FF0000"/>
                </a:solidFill>
              </a:rPr>
              <a:t>12.9</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B396CC56-BDD4-DE4E-ABFD-0C9B1962DAFA}"/>
              </a:ext>
            </a:extLst>
          </p:cNvPr>
          <p:cNvSpPr txBox="1"/>
          <p:nvPr/>
        </p:nvSpPr>
        <p:spPr>
          <a:xfrm>
            <a:off x="4259273" y="5024246"/>
            <a:ext cx="380232" cy="553998"/>
          </a:xfrm>
          <a:prstGeom prst="rect">
            <a:avLst/>
          </a:prstGeom>
          <a:noFill/>
        </p:spPr>
        <p:txBody>
          <a:bodyPr wrap="none" rtlCol="0" anchor="ctr">
            <a:spAutoFit/>
          </a:bodyPr>
          <a:lstStyle/>
          <a:p>
            <a:pPr algn="ctr"/>
            <a:r>
              <a:rPr lang="en-US" sz="3000" dirty="0">
                <a:solidFill>
                  <a:srgbClr val="FF0000"/>
                </a:solidFill>
              </a:rPr>
              <a:t>0</a:t>
            </a:r>
          </a:p>
        </p:txBody>
      </p:sp>
      <p:sp>
        <p:nvSpPr>
          <p:cNvPr id="35" name="TextBox 34">
            <a:extLst>
              <a:ext uri="{FF2B5EF4-FFF2-40B4-BE49-F238E27FC236}">
                <a16:creationId xmlns:a16="http://schemas.microsoft.com/office/drawing/2014/main" id="{03D3D990-4FFB-7E43-B5E8-C9ABB10E1D5B}"/>
              </a:ext>
            </a:extLst>
          </p:cNvPr>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p:sp>
        <p:nvSpPr>
          <p:cNvPr id="27" name="Google Shape;439;p30">
            <a:extLst>
              <a:ext uri="{FF2B5EF4-FFF2-40B4-BE49-F238E27FC236}">
                <a16:creationId xmlns:a16="http://schemas.microsoft.com/office/drawing/2014/main" id="{31069AEE-C5E6-5B49-9DDC-C5667E21DB8B}"/>
              </a:ext>
            </a:extLst>
          </p:cNvPr>
          <p:cNvSpPr txBox="1"/>
          <p:nvPr/>
        </p:nvSpPr>
        <p:spPr>
          <a:xfrm>
            <a:off x="6670487" y="4377379"/>
            <a:ext cx="3787819" cy="1118960"/>
          </a:xfrm>
          <a:prstGeom prst="rect">
            <a:avLst/>
          </a:prstGeom>
          <a:noFill/>
          <a:ln>
            <a:noFill/>
          </a:ln>
        </p:spPr>
        <p:txBody>
          <a:bodyPr spcFirstLastPara="1" wrap="square" lIns="121868" tIns="121868" rIns="121868" bIns="121868" anchor="t" anchorCtr="0">
            <a:noAutofit/>
          </a:bodyPr>
          <a:lstStyle/>
          <a:p>
            <a:r>
              <a:rPr lang="en-US" sz="2800" b="1" dirty="0"/>
              <a:t>Q</a:t>
            </a:r>
            <a:r>
              <a:rPr lang="en-US" sz="2800" dirty="0"/>
              <a:t>: What if the loss used mean instead of sum?</a:t>
            </a:r>
            <a:endParaRPr sz="2800" dirty="0"/>
          </a:p>
        </p:txBody>
      </p:sp>
      <p:sp>
        <p:nvSpPr>
          <p:cNvPr id="36" name="TextBox 35">
            <a:extLst>
              <a:ext uri="{FF2B5EF4-FFF2-40B4-BE49-F238E27FC236}">
                <a16:creationId xmlns:a16="http://schemas.microsoft.com/office/drawing/2014/main" id="{A51F14F5-79B1-E845-8761-BDD4761C5360}"/>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4095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2D7C-2E86-2C4D-8336-3C99CE054609}"/>
              </a:ext>
            </a:extLst>
          </p:cNvPr>
          <p:cNvSpPr>
            <a:spLocks noGrp="1"/>
          </p:cNvSpPr>
          <p:nvPr>
            <p:ph type="title"/>
          </p:nvPr>
        </p:nvSpPr>
        <p:spPr>
          <a:xfrm>
            <a:off x="2152650" y="182880"/>
            <a:ext cx="8434070" cy="822960"/>
          </a:xfrm>
        </p:spPr>
        <p:txBody>
          <a:bodyPr>
            <a:normAutofit/>
          </a:bodyPr>
          <a:lstStyle/>
          <a:p>
            <a:r>
              <a:rPr lang="en-US" dirty="0"/>
              <a:t>Machine Learning vs Programming</a:t>
            </a:r>
          </a:p>
        </p:txBody>
      </p:sp>
      <p:sp>
        <p:nvSpPr>
          <p:cNvPr id="5" name="Rectangle 4">
            <a:extLst>
              <a:ext uri="{FF2B5EF4-FFF2-40B4-BE49-F238E27FC236}">
                <a16:creationId xmlns:a16="http://schemas.microsoft.com/office/drawing/2014/main" id="{EA241E8C-CDF4-8A41-B129-93F8EB707323}"/>
              </a:ext>
            </a:extLst>
          </p:cNvPr>
          <p:cNvSpPr/>
          <p:nvPr/>
        </p:nvSpPr>
        <p:spPr>
          <a:xfrm>
            <a:off x="5340626" y="1365530"/>
            <a:ext cx="1510749"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Human</a:t>
            </a:r>
          </a:p>
        </p:txBody>
      </p:sp>
      <p:sp>
        <p:nvSpPr>
          <p:cNvPr id="7" name="Rectangle 6">
            <a:extLst>
              <a:ext uri="{FF2B5EF4-FFF2-40B4-BE49-F238E27FC236}">
                <a16:creationId xmlns:a16="http://schemas.microsoft.com/office/drawing/2014/main" id="{1A741E33-F7C3-7949-AF66-24EE1CA157F2}"/>
              </a:ext>
            </a:extLst>
          </p:cNvPr>
          <p:cNvSpPr/>
          <p:nvPr/>
        </p:nvSpPr>
        <p:spPr>
          <a:xfrm>
            <a:off x="5340624" y="2364328"/>
            <a:ext cx="1510750"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Algorithm</a:t>
            </a:r>
          </a:p>
        </p:txBody>
      </p:sp>
      <p:sp>
        <p:nvSpPr>
          <p:cNvPr id="8" name="Rectangle 7">
            <a:extLst>
              <a:ext uri="{FF2B5EF4-FFF2-40B4-BE49-F238E27FC236}">
                <a16:creationId xmlns:a16="http://schemas.microsoft.com/office/drawing/2014/main" id="{B9C4575B-5CEE-9841-90C6-740548AC6666}"/>
              </a:ext>
            </a:extLst>
          </p:cNvPr>
          <p:cNvSpPr/>
          <p:nvPr/>
        </p:nvSpPr>
        <p:spPr>
          <a:xfrm>
            <a:off x="3183833" y="2359315"/>
            <a:ext cx="1510750"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Input</a:t>
            </a:r>
          </a:p>
        </p:txBody>
      </p:sp>
      <p:sp>
        <p:nvSpPr>
          <p:cNvPr id="9" name="Rectangle 8">
            <a:extLst>
              <a:ext uri="{FF2B5EF4-FFF2-40B4-BE49-F238E27FC236}">
                <a16:creationId xmlns:a16="http://schemas.microsoft.com/office/drawing/2014/main" id="{02C514D7-94A9-074C-A9C3-8D09BB5750FD}"/>
              </a:ext>
            </a:extLst>
          </p:cNvPr>
          <p:cNvSpPr/>
          <p:nvPr/>
        </p:nvSpPr>
        <p:spPr>
          <a:xfrm>
            <a:off x="7497416" y="2359315"/>
            <a:ext cx="1510750"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Output</a:t>
            </a:r>
          </a:p>
        </p:txBody>
      </p:sp>
      <p:sp>
        <p:nvSpPr>
          <p:cNvPr id="10" name="Rectangle 9">
            <a:extLst>
              <a:ext uri="{FF2B5EF4-FFF2-40B4-BE49-F238E27FC236}">
                <a16:creationId xmlns:a16="http://schemas.microsoft.com/office/drawing/2014/main" id="{3436EDA3-20C2-0745-8653-58611FA21287}"/>
              </a:ext>
            </a:extLst>
          </p:cNvPr>
          <p:cNvSpPr/>
          <p:nvPr/>
        </p:nvSpPr>
        <p:spPr>
          <a:xfrm>
            <a:off x="5340626" y="3630080"/>
            <a:ext cx="1510749"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Human</a:t>
            </a:r>
          </a:p>
        </p:txBody>
      </p:sp>
      <p:sp>
        <p:nvSpPr>
          <p:cNvPr id="11" name="Rectangle 10">
            <a:extLst>
              <a:ext uri="{FF2B5EF4-FFF2-40B4-BE49-F238E27FC236}">
                <a16:creationId xmlns:a16="http://schemas.microsoft.com/office/drawing/2014/main" id="{A95A561E-08C2-0044-9840-E422EBB2DFD5}"/>
              </a:ext>
            </a:extLst>
          </p:cNvPr>
          <p:cNvSpPr/>
          <p:nvPr/>
        </p:nvSpPr>
        <p:spPr>
          <a:xfrm>
            <a:off x="5340624" y="4622333"/>
            <a:ext cx="1510750"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Algorithm</a:t>
            </a:r>
          </a:p>
        </p:txBody>
      </p:sp>
      <p:sp>
        <p:nvSpPr>
          <p:cNvPr id="12" name="Rectangle 11">
            <a:extLst>
              <a:ext uri="{FF2B5EF4-FFF2-40B4-BE49-F238E27FC236}">
                <a16:creationId xmlns:a16="http://schemas.microsoft.com/office/drawing/2014/main" id="{7ED50ECE-4F84-CF43-AADB-98901D63FD4D}"/>
              </a:ext>
            </a:extLst>
          </p:cNvPr>
          <p:cNvSpPr/>
          <p:nvPr/>
        </p:nvSpPr>
        <p:spPr>
          <a:xfrm>
            <a:off x="3183832" y="4623907"/>
            <a:ext cx="1510750"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Data</a:t>
            </a:r>
          </a:p>
        </p:txBody>
      </p:sp>
      <p:sp>
        <p:nvSpPr>
          <p:cNvPr id="13" name="Rectangle 12">
            <a:extLst>
              <a:ext uri="{FF2B5EF4-FFF2-40B4-BE49-F238E27FC236}">
                <a16:creationId xmlns:a16="http://schemas.microsoft.com/office/drawing/2014/main" id="{0ADCB522-2139-DB40-9D7A-7D9BA0A1F811}"/>
              </a:ext>
            </a:extLst>
          </p:cNvPr>
          <p:cNvSpPr/>
          <p:nvPr/>
        </p:nvSpPr>
        <p:spPr>
          <a:xfrm>
            <a:off x="5340624" y="5614586"/>
            <a:ext cx="1510750"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504D"/>
                </a:solidFill>
                <a:effectLst/>
                <a:uLnTx/>
                <a:uFillTx/>
                <a:latin typeface="Arial" panose="020B0604020202020204"/>
                <a:ea typeface="+mn-ea"/>
                <a:cs typeface="+mn-cs"/>
              </a:rPr>
              <a:t>Model</a:t>
            </a:r>
          </a:p>
        </p:txBody>
      </p:sp>
      <p:sp>
        <p:nvSpPr>
          <p:cNvPr id="14" name="Rectangle 13">
            <a:extLst>
              <a:ext uri="{FF2B5EF4-FFF2-40B4-BE49-F238E27FC236}">
                <a16:creationId xmlns:a16="http://schemas.microsoft.com/office/drawing/2014/main" id="{7C1F3265-9E20-734F-8B5C-606D0487F553}"/>
              </a:ext>
            </a:extLst>
          </p:cNvPr>
          <p:cNvSpPr/>
          <p:nvPr/>
        </p:nvSpPr>
        <p:spPr>
          <a:xfrm>
            <a:off x="3183832" y="5614586"/>
            <a:ext cx="1510750"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Input</a:t>
            </a:r>
          </a:p>
        </p:txBody>
      </p:sp>
      <p:sp>
        <p:nvSpPr>
          <p:cNvPr id="15" name="Rectangle 14">
            <a:extLst>
              <a:ext uri="{FF2B5EF4-FFF2-40B4-BE49-F238E27FC236}">
                <a16:creationId xmlns:a16="http://schemas.microsoft.com/office/drawing/2014/main" id="{3B8E0AB6-7226-E34C-99DB-A1F4DC3EC436}"/>
              </a:ext>
            </a:extLst>
          </p:cNvPr>
          <p:cNvSpPr/>
          <p:nvPr/>
        </p:nvSpPr>
        <p:spPr>
          <a:xfrm>
            <a:off x="7497415" y="5614586"/>
            <a:ext cx="1510750" cy="5963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Output</a:t>
            </a:r>
          </a:p>
        </p:txBody>
      </p:sp>
      <p:sp>
        <p:nvSpPr>
          <p:cNvPr id="17" name="TextBox 16">
            <a:extLst>
              <a:ext uri="{FF2B5EF4-FFF2-40B4-BE49-F238E27FC236}">
                <a16:creationId xmlns:a16="http://schemas.microsoft.com/office/drawing/2014/main" id="{7C54470B-55E5-FC4E-87CE-7D82D8701428}"/>
              </a:ext>
            </a:extLst>
          </p:cNvPr>
          <p:cNvSpPr txBox="1"/>
          <p:nvPr/>
        </p:nvSpPr>
        <p:spPr>
          <a:xfrm>
            <a:off x="1826988" y="3512755"/>
            <a:ext cx="169957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Machine Learning</a:t>
            </a:r>
          </a:p>
        </p:txBody>
      </p:sp>
      <p:cxnSp>
        <p:nvCxnSpPr>
          <p:cNvPr id="19" name="Straight Connector 18">
            <a:extLst>
              <a:ext uri="{FF2B5EF4-FFF2-40B4-BE49-F238E27FC236}">
                <a16:creationId xmlns:a16="http://schemas.microsoft.com/office/drawing/2014/main" id="{78B12042-248C-444F-B428-A54380E0537D}"/>
              </a:ext>
            </a:extLst>
          </p:cNvPr>
          <p:cNvCxnSpPr/>
          <p:nvPr/>
        </p:nvCxnSpPr>
        <p:spPr>
          <a:xfrm>
            <a:off x="1623393" y="3291298"/>
            <a:ext cx="873649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6C037BF-6CA1-ED49-834F-AE9CDBB47B5E}"/>
              </a:ext>
            </a:extLst>
          </p:cNvPr>
          <p:cNvCxnSpPr>
            <a:stCxn id="5" idx="2"/>
            <a:endCxn id="7" idx="0"/>
          </p:cNvCxnSpPr>
          <p:nvPr/>
        </p:nvCxnSpPr>
        <p:spPr>
          <a:xfrm flipH="1">
            <a:off x="6096000" y="1961878"/>
            <a:ext cx="1" cy="40245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997C666-7466-714D-93FC-70109A58B314}"/>
              </a:ext>
            </a:extLst>
          </p:cNvPr>
          <p:cNvCxnSpPr>
            <a:cxnSpLocks/>
            <a:stCxn id="8" idx="3"/>
            <a:endCxn id="7" idx="1"/>
          </p:cNvCxnSpPr>
          <p:nvPr/>
        </p:nvCxnSpPr>
        <p:spPr>
          <a:xfrm>
            <a:off x="4694584" y="2657490"/>
            <a:ext cx="646041" cy="50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BD1435-C58C-D44D-ADDB-9A6D646C7268}"/>
              </a:ext>
            </a:extLst>
          </p:cNvPr>
          <p:cNvCxnSpPr>
            <a:cxnSpLocks/>
            <a:stCxn id="7" idx="3"/>
            <a:endCxn id="9" idx="1"/>
          </p:cNvCxnSpPr>
          <p:nvPr/>
        </p:nvCxnSpPr>
        <p:spPr>
          <a:xfrm flipV="1">
            <a:off x="6851374" y="2657490"/>
            <a:ext cx="646042" cy="50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6796BB-DE9E-AA48-A50D-0260EF597872}"/>
              </a:ext>
            </a:extLst>
          </p:cNvPr>
          <p:cNvCxnSpPr>
            <a:cxnSpLocks/>
            <a:stCxn id="10" idx="2"/>
            <a:endCxn id="11" idx="0"/>
          </p:cNvCxnSpPr>
          <p:nvPr/>
        </p:nvCxnSpPr>
        <p:spPr>
          <a:xfrm flipH="1">
            <a:off x="6096000" y="4226429"/>
            <a:ext cx="1" cy="3959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0104A38-97EE-EA47-A224-2917DC1B4075}"/>
              </a:ext>
            </a:extLst>
          </p:cNvPr>
          <p:cNvCxnSpPr>
            <a:cxnSpLocks/>
            <a:stCxn id="12" idx="3"/>
            <a:endCxn id="11" idx="1"/>
          </p:cNvCxnSpPr>
          <p:nvPr/>
        </p:nvCxnSpPr>
        <p:spPr>
          <a:xfrm flipV="1">
            <a:off x="4694582" y="4920507"/>
            <a:ext cx="646042" cy="157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E1AAAC0-1273-924C-9F47-CF6AE189892A}"/>
              </a:ext>
            </a:extLst>
          </p:cNvPr>
          <p:cNvCxnSpPr>
            <a:cxnSpLocks/>
            <a:stCxn id="14" idx="3"/>
            <a:endCxn id="13" idx="1"/>
          </p:cNvCxnSpPr>
          <p:nvPr/>
        </p:nvCxnSpPr>
        <p:spPr>
          <a:xfrm>
            <a:off x="4694582" y="5912760"/>
            <a:ext cx="64604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D6670B-B247-9D44-9451-9664300DF0A3}"/>
              </a:ext>
            </a:extLst>
          </p:cNvPr>
          <p:cNvCxnSpPr>
            <a:cxnSpLocks/>
            <a:stCxn id="11" idx="2"/>
            <a:endCxn id="13" idx="0"/>
          </p:cNvCxnSpPr>
          <p:nvPr/>
        </p:nvCxnSpPr>
        <p:spPr>
          <a:xfrm>
            <a:off x="6095999" y="5218682"/>
            <a:ext cx="0" cy="39590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07D1A6-7A39-4E40-B061-9024739F457A}"/>
              </a:ext>
            </a:extLst>
          </p:cNvPr>
          <p:cNvCxnSpPr>
            <a:cxnSpLocks/>
            <a:stCxn id="13" idx="3"/>
            <a:endCxn id="15" idx="1"/>
          </p:cNvCxnSpPr>
          <p:nvPr/>
        </p:nvCxnSpPr>
        <p:spPr>
          <a:xfrm>
            <a:off x="6851375" y="5912760"/>
            <a:ext cx="64604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039DDD0-77CF-BF4B-9AB7-49166287DDE7}"/>
              </a:ext>
            </a:extLst>
          </p:cNvPr>
          <p:cNvSpPr txBox="1"/>
          <p:nvPr/>
        </p:nvSpPr>
        <p:spPr>
          <a:xfrm>
            <a:off x="7810501" y="1378255"/>
            <a:ext cx="24432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rPr>
              <a:t>“Software 1.0”</a:t>
            </a:r>
          </a:p>
        </p:txBody>
      </p:sp>
      <p:sp>
        <p:nvSpPr>
          <p:cNvPr id="27" name="TextBox 26">
            <a:extLst>
              <a:ext uri="{FF2B5EF4-FFF2-40B4-BE49-F238E27FC236}">
                <a16:creationId xmlns:a16="http://schemas.microsoft.com/office/drawing/2014/main" id="{C6D3E94C-E12C-704E-9057-C2E88424B596}"/>
              </a:ext>
            </a:extLst>
          </p:cNvPr>
          <p:cNvSpPr txBox="1"/>
          <p:nvPr/>
        </p:nvSpPr>
        <p:spPr>
          <a:xfrm>
            <a:off x="7810501" y="3714339"/>
            <a:ext cx="24432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rPr>
              <a:t>“Software 2.0”</a:t>
            </a:r>
          </a:p>
        </p:txBody>
      </p:sp>
      <p:sp>
        <p:nvSpPr>
          <p:cNvPr id="21" name="TextBox 20">
            <a:extLst>
              <a:ext uri="{FF2B5EF4-FFF2-40B4-BE49-F238E27FC236}">
                <a16:creationId xmlns:a16="http://schemas.microsoft.com/office/drawing/2014/main" id="{1408C263-2AEA-4644-9D73-60EC9169B8ED}"/>
              </a:ext>
            </a:extLst>
          </p:cNvPr>
          <p:cNvSpPr txBox="1"/>
          <p:nvPr/>
        </p:nvSpPr>
        <p:spPr>
          <a:xfrm>
            <a:off x="7656669" y="6261408"/>
            <a:ext cx="328968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hlinkClick r:id="rId2"/>
              </a:rPr>
              <a:t>https://medium.com/@karpathy/software-2-0-a64152b37c35</a:t>
            </a: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rPr>
              <a:t> </a:t>
            </a:r>
          </a:p>
        </p:txBody>
      </p:sp>
      <p:sp>
        <p:nvSpPr>
          <p:cNvPr id="29" name="TextBox 28">
            <a:extLst>
              <a:ext uri="{FF2B5EF4-FFF2-40B4-BE49-F238E27FC236}">
                <a16:creationId xmlns:a16="http://schemas.microsoft.com/office/drawing/2014/main" id="{74967E9A-21C1-344A-AD94-D52D757A05BF}"/>
              </a:ext>
            </a:extLst>
          </p:cNvPr>
          <p:cNvSpPr txBox="1"/>
          <p:nvPr/>
        </p:nvSpPr>
        <p:spPr>
          <a:xfrm>
            <a:off x="1623391" y="1191202"/>
            <a:ext cx="21067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Traditional Programming</a:t>
            </a:r>
          </a:p>
        </p:txBody>
      </p:sp>
      <p:sp>
        <p:nvSpPr>
          <p:cNvPr id="30" name="TextBox 29">
            <a:extLst>
              <a:ext uri="{FF2B5EF4-FFF2-40B4-BE49-F238E27FC236}">
                <a16:creationId xmlns:a16="http://schemas.microsoft.com/office/drawing/2014/main" id="{6F4870BF-33E0-A945-8C7E-2799162EE3E4}"/>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Arial" panose="020B0604020202020204"/>
                <a:ea typeface="+mn-ea"/>
                <a:cs typeface="+mn-cs"/>
              </a:rPr>
              <a:t>Fouhey</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&amp; J Johnson</a:t>
            </a:r>
          </a:p>
        </p:txBody>
      </p:sp>
    </p:spTree>
    <p:extLst>
      <p:ext uri="{BB962C8B-B14F-4D97-AF65-F5344CB8AC3E}">
        <p14:creationId xmlns:p14="http://schemas.microsoft.com/office/powerpoint/2010/main" val="172364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250"/>
                                        <p:tgtEl>
                                          <p:spTgt spid="2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25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25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250"/>
                                        <p:tgtEl>
                                          <p:spTgt spid="28"/>
                                        </p:tgtEl>
                                      </p:cBhvr>
                                    </p:animEffect>
                                  </p:childTnLst>
                                </p:cTn>
                              </p:par>
                              <p:par>
                                <p:cTn id="19" presetID="22" presetClass="entr" presetSubtype="1"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250"/>
                                        <p:tgtEl>
                                          <p:spTgt spid="3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25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250"/>
                                        <p:tgtEl>
                                          <p:spTgt spid="14"/>
                                        </p:tgtEl>
                                      </p:cBhvr>
                                    </p:animEffect>
                                  </p:childTnLst>
                                </p:cTn>
                              </p:par>
                              <p:par>
                                <p:cTn id="30" presetID="22" presetClass="entr" presetSubtype="8"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250"/>
                                        <p:tgtEl>
                                          <p:spTgt spid="31"/>
                                        </p:tgtEl>
                                      </p:cBhvr>
                                    </p:animEffect>
                                  </p:childTnLst>
                                </p:cTn>
                              </p:par>
                              <p:par>
                                <p:cTn id="33" presetID="22" presetClass="entr" presetSubtype="8"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250"/>
                                        <p:tgtEl>
                                          <p:spTgt spid="38"/>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25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8" grpId="0"/>
      <p:bldP spid="27"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Multiclass SVM Loss</a:t>
            </a:r>
          </a:p>
        </p:txBody>
      </p:sp>
      <p:pic>
        <p:nvPicPr>
          <p:cNvPr id="22" name="Google Shape;184;p22"/>
          <p:cNvPicPr preferRelativeResize="0"/>
          <p:nvPr/>
        </p:nvPicPr>
        <p:blipFill rotWithShape="1">
          <a:blip r:embed="rId2">
            <a:alphaModFix/>
          </a:blip>
          <a:srcRect l="13919" t="13185" b="34052"/>
          <a:stretch/>
        </p:blipFill>
        <p:spPr>
          <a:xfrm>
            <a:off x="2543516" y="1917956"/>
            <a:ext cx="1177109" cy="1152600"/>
          </a:xfrm>
          <a:prstGeom prst="rect">
            <a:avLst/>
          </a:prstGeom>
          <a:noFill/>
          <a:ln>
            <a:noFill/>
          </a:ln>
        </p:spPr>
      </p:pic>
      <p:pic>
        <p:nvPicPr>
          <p:cNvPr id="23" name="Google Shape;185;p22"/>
          <p:cNvPicPr preferRelativeResize="0"/>
          <p:nvPr/>
        </p:nvPicPr>
        <p:blipFill rotWithShape="1">
          <a:blip r:embed="rId3">
            <a:alphaModFix/>
          </a:blip>
          <a:srcRect l="11760" r="15953"/>
          <a:stretch/>
        </p:blipFill>
        <p:spPr>
          <a:xfrm>
            <a:off x="3819970" y="1909060"/>
            <a:ext cx="1258223" cy="1154358"/>
          </a:xfrm>
          <a:prstGeom prst="rect">
            <a:avLst/>
          </a:prstGeom>
          <a:noFill/>
          <a:ln>
            <a:noFill/>
          </a:ln>
        </p:spPr>
      </p:pic>
      <p:pic>
        <p:nvPicPr>
          <p:cNvPr id="24" name="Google Shape;186;p22"/>
          <p:cNvPicPr preferRelativeResize="0"/>
          <p:nvPr/>
        </p:nvPicPr>
        <p:blipFill rotWithShape="1">
          <a:blip r:embed="rId4">
            <a:alphaModFix/>
          </a:blip>
          <a:srcRect r="27262"/>
          <a:stretch/>
        </p:blipFill>
        <p:spPr>
          <a:xfrm>
            <a:off x="5209964" y="1913797"/>
            <a:ext cx="1119539" cy="1154349"/>
          </a:xfrm>
          <a:prstGeom prst="rect">
            <a:avLst/>
          </a:prstGeom>
          <a:noFill/>
          <a:ln>
            <a:noFill/>
          </a:ln>
        </p:spPr>
      </p:pic>
      <p:sp>
        <p:nvSpPr>
          <p:cNvPr id="25" name="TextBox 24"/>
          <p:cNvSpPr txBox="1"/>
          <p:nvPr/>
        </p:nvSpPr>
        <p:spPr>
          <a:xfrm>
            <a:off x="2792873" y="3222948"/>
            <a:ext cx="678392" cy="553998"/>
          </a:xfrm>
          <a:prstGeom prst="rect">
            <a:avLst/>
          </a:prstGeom>
          <a:noFill/>
        </p:spPr>
        <p:txBody>
          <a:bodyPr wrap="none" rtlCol="0" anchor="ctr">
            <a:spAutoFit/>
          </a:bodyPr>
          <a:lstStyle/>
          <a:p>
            <a:pPr algn="ctr"/>
            <a:r>
              <a:rPr lang="en-US" sz="3000" b="1" dirty="0"/>
              <a:t>3.2</a:t>
            </a:r>
          </a:p>
        </p:txBody>
      </p:sp>
      <p:sp>
        <p:nvSpPr>
          <p:cNvPr id="26" name="TextBox 25"/>
          <p:cNvSpPr txBox="1"/>
          <p:nvPr/>
        </p:nvSpPr>
        <p:spPr>
          <a:xfrm>
            <a:off x="1694721" y="3222948"/>
            <a:ext cx="652358" cy="553998"/>
          </a:xfrm>
          <a:prstGeom prst="rect">
            <a:avLst/>
          </a:prstGeom>
          <a:noFill/>
        </p:spPr>
        <p:txBody>
          <a:bodyPr wrap="none" rtlCol="0" anchor="ctr">
            <a:spAutoFit/>
          </a:bodyPr>
          <a:lstStyle/>
          <a:p>
            <a:pPr algn="ctr"/>
            <a:r>
              <a:rPr lang="en-US" sz="3000" dirty="0"/>
              <a:t>cat</a:t>
            </a:r>
          </a:p>
        </p:txBody>
      </p:sp>
      <p:sp>
        <p:nvSpPr>
          <p:cNvPr id="28" name="TextBox 27"/>
          <p:cNvSpPr txBox="1"/>
          <p:nvPr/>
        </p:nvSpPr>
        <p:spPr>
          <a:xfrm>
            <a:off x="1661886" y="3823381"/>
            <a:ext cx="718029" cy="553998"/>
          </a:xfrm>
          <a:prstGeom prst="rect">
            <a:avLst/>
          </a:prstGeom>
          <a:noFill/>
        </p:spPr>
        <p:txBody>
          <a:bodyPr wrap="square" rtlCol="0" anchor="ctr">
            <a:spAutoFit/>
          </a:bodyPr>
          <a:lstStyle/>
          <a:p>
            <a:pPr algn="ctr"/>
            <a:r>
              <a:rPr lang="en-US" sz="3000" dirty="0"/>
              <a:t>car</a:t>
            </a:r>
          </a:p>
        </p:txBody>
      </p:sp>
      <p:sp>
        <p:nvSpPr>
          <p:cNvPr id="29" name="TextBox 28"/>
          <p:cNvSpPr txBox="1"/>
          <p:nvPr/>
        </p:nvSpPr>
        <p:spPr>
          <a:xfrm>
            <a:off x="1612387" y="4423813"/>
            <a:ext cx="817024" cy="553998"/>
          </a:xfrm>
          <a:prstGeom prst="rect">
            <a:avLst/>
          </a:prstGeom>
          <a:noFill/>
        </p:spPr>
        <p:txBody>
          <a:bodyPr wrap="square" rtlCol="0" anchor="ctr">
            <a:spAutoFit/>
          </a:bodyPr>
          <a:lstStyle/>
          <a:p>
            <a:pPr algn="ctr"/>
            <a:r>
              <a:rPr lang="en-US" sz="3000" dirty="0"/>
              <a:t>frog</a:t>
            </a:r>
          </a:p>
        </p:txBody>
      </p:sp>
      <p:sp>
        <p:nvSpPr>
          <p:cNvPr id="30" name="TextBox 29"/>
          <p:cNvSpPr txBox="1"/>
          <p:nvPr/>
        </p:nvSpPr>
        <p:spPr>
          <a:xfrm>
            <a:off x="2795277" y="3823381"/>
            <a:ext cx="673582" cy="553998"/>
          </a:xfrm>
          <a:prstGeom prst="rect">
            <a:avLst/>
          </a:prstGeom>
          <a:noFill/>
        </p:spPr>
        <p:txBody>
          <a:bodyPr wrap="none" rtlCol="0" anchor="ctr">
            <a:spAutoFit/>
          </a:bodyPr>
          <a:lstStyle/>
          <a:p>
            <a:pPr algn="ctr"/>
            <a:r>
              <a:rPr lang="en-US" sz="3000" dirty="0"/>
              <a:t>5.1</a:t>
            </a:r>
          </a:p>
        </p:txBody>
      </p:sp>
      <p:sp>
        <p:nvSpPr>
          <p:cNvPr id="37" name="TextBox 36"/>
          <p:cNvSpPr txBox="1"/>
          <p:nvPr/>
        </p:nvSpPr>
        <p:spPr>
          <a:xfrm>
            <a:off x="2677859" y="4423813"/>
            <a:ext cx="790601" cy="553998"/>
          </a:xfrm>
          <a:prstGeom prst="rect">
            <a:avLst/>
          </a:prstGeom>
          <a:noFill/>
        </p:spPr>
        <p:txBody>
          <a:bodyPr wrap="none" rtlCol="0" anchor="ctr">
            <a:spAutoFit/>
          </a:bodyPr>
          <a:lstStyle/>
          <a:p>
            <a:pPr algn="ctr"/>
            <a:r>
              <a:rPr lang="en-US" sz="3000"/>
              <a:t>-1.7</a:t>
            </a:r>
          </a:p>
        </p:txBody>
      </p:sp>
      <p:sp>
        <p:nvSpPr>
          <p:cNvPr id="38" name="TextBox 37"/>
          <p:cNvSpPr txBox="1"/>
          <p:nvPr/>
        </p:nvSpPr>
        <p:spPr>
          <a:xfrm>
            <a:off x="4112288" y="3222948"/>
            <a:ext cx="673582" cy="553998"/>
          </a:xfrm>
          <a:prstGeom prst="rect">
            <a:avLst/>
          </a:prstGeom>
          <a:noFill/>
        </p:spPr>
        <p:txBody>
          <a:bodyPr wrap="none" rtlCol="0" anchor="ctr">
            <a:spAutoFit/>
          </a:bodyPr>
          <a:lstStyle/>
          <a:p>
            <a:pPr algn="ctr"/>
            <a:r>
              <a:rPr lang="en-US" sz="3000"/>
              <a:t>1.3</a:t>
            </a:r>
            <a:endParaRPr lang="en-US" sz="3000" dirty="0"/>
          </a:p>
        </p:txBody>
      </p:sp>
      <p:sp>
        <p:nvSpPr>
          <p:cNvPr id="39" name="TextBox 38"/>
          <p:cNvSpPr txBox="1"/>
          <p:nvPr/>
        </p:nvSpPr>
        <p:spPr>
          <a:xfrm>
            <a:off x="4109883" y="3823381"/>
            <a:ext cx="678392" cy="553998"/>
          </a:xfrm>
          <a:prstGeom prst="rect">
            <a:avLst/>
          </a:prstGeom>
          <a:noFill/>
        </p:spPr>
        <p:txBody>
          <a:bodyPr wrap="none" rtlCol="0" anchor="ctr">
            <a:spAutoFit/>
          </a:bodyPr>
          <a:lstStyle/>
          <a:p>
            <a:pPr algn="ctr"/>
            <a:r>
              <a:rPr lang="en-US" sz="3000" b="1" dirty="0"/>
              <a:t>4.9</a:t>
            </a:r>
          </a:p>
        </p:txBody>
      </p:sp>
      <p:sp>
        <p:nvSpPr>
          <p:cNvPr id="40" name="TextBox 39"/>
          <p:cNvSpPr txBox="1"/>
          <p:nvPr/>
        </p:nvSpPr>
        <p:spPr>
          <a:xfrm>
            <a:off x="4112288" y="4423813"/>
            <a:ext cx="673582" cy="553998"/>
          </a:xfrm>
          <a:prstGeom prst="rect">
            <a:avLst/>
          </a:prstGeom>
          <a:noFill/>
        </p:spPr>
        <p:txBody>
          <a:bodyPr wrap="none" rtlCol="0" anchor="ctr">
            <a:spAutoFit/>
          </a:bodyPr>
          <a:lstStyle/>
          <a:p>
            <a:pPr algn="ctr"/>
            <a:r>
              <a:rPr lang="en-US" sz="3000" dirty="0"/>
              <a:t>2.0</a:t>
            </a:r>
          </a:p>
        </p:txBody>
      </p:sp>
      <p:sp>
        <p:nvSpPr>
          <p:cNvPr id="41" name="TextBox 40"/>
          <p:cNvSpPr txBox="1"/>
          <p:nvPr/>
        </p:nvSpPr>
        <p:spPr>
          <a:xfrm>
            <a:off x="5429300" y="3222948"/>
            <a:ext cx="673582" cy="553998"/>
          </a:xfrm>
          <a:prstGeom prst="rect">
            <a:avLst/>
          </a:prstGeom>
          <a:noFill/>
        </p:spPr>
        <p:txBody>
          <a:bodyPr wrap="none" rtlCol="0" anchor="ctr">
            <a:spAutoFit/>
          </a:bodyPr>
          <a:lstStyle/>
          <a:p>
            <a:pPr algn="ctr"/>
            <a:r>
              <a:rPr lang="en-US" sz="3000" dirty="0"/>
              <a:t>2.2</a:t>
            </a:r>
          </a:p>
        </p:txBody>
      </p:sp>
      <p:sp>
        <p:nvSpPr>
          <p:cNvPr id="42" name="TextBox 41"/>
          <p:cNvSpPr txBox="1"/>
          <p:nvPr/>
        </p:nvSpPr>
        <p:spPr>
          <a:xfrm>
            <a:off x="5429299" y="3824800"/>
            <a:ext cx="673582" cy="553998"/>
          </a:xfrm>
          <a:prstGeom prst="rect">
            <a:avLst/>
          </a:prstGeom>
          <a:noFill/>
        </p:spPr>
        <p:txBody>
          <a:bodyPr wrap="none" rtlCol="0" anchor="ctr">
            <a:spAutoFit/>
          </a:bodyPr>
          <a:lstStyle/>
          <a:p>
            <a:pPr algn="ctr"/>
            <a:r>
              <a:rPr lang="en-US" sz="3000" dirty="0"/>
              <a:t>2.5</a:t>
            </a:r>
          </a:p>
        </p:txBody>
      </p:sp>
      <p:sp>
        <p:nvSpPr>
          <p:cNvPr id="43" name="TextBox 42"/>
          <p:cNvSpPr txBox="1"/>
          <p:nvPr/>
        </p:nvSpPr>
        <p:spPr>
          <a:xfrm>
            <a:off x="5309476" y="4425350"/>
            <a:ext cx="795411" cy="553998"/>
          </a:xfrm>
          <a:prstGeom prst="rect">
            <a:avLst/>
          </a:prstGeom>
          <a:noFill/>
        </p:spPr>
        <p:txBody>
          <a:bodyPr wrap="none" rtlCol="0" anchor="ctr">
            <a:spAutoFit/>
          </a:bodyPr>
          <a:lstStyle/>
          <a:p>
            <a:pPr algn="ctr"/>
            <a:r>
              <a:rPr lang="en-US" sz="3000" b="1" dirty="0"/>
              <a:t>-3.1</a:t>
            </a:r>
          </a:p>
        </p:txBody>
      </p:sp>
      <p:sp>
        <p:nvSpPr>
          <p:cNvPr id="31" name="TextBox 30"/>
          <p:cNvSpPr txBox="1"/>
          <p:nvPr/>
        </p:nvSpPr>
        <p:spPr>
          <a:xfrm>
            <a:off x="1524000" y="5024245"/>
            <a:ext cx="905410" cy="553998"/>
          </a:xfrm>
          <a:prstGeom prst="rect">
            <a:avLst/>
          </a:prstGeom>
          <a:noFill/>
        </p:spPr>
        <p:txBody>
          <a:bodyPr wrap="square" rtlCol="0" anchor="ctr">
            <a:spAutoFit/>
          </a:bodyPr>
          <a:lstStyle/>
          <a:p>
            <a:pPr algn="ctr"/>
            <a:r>
              <a:rPr lang="en-US" sz="3000" dirty="0">
                <a:solidFill>
                  <a:srgbClr val="FF0000"/>
                </a:solidFill>
              </a:rPr>
              <a:t>Loss</a:t>
            </a:r>
          </a:p>
        </p:txBody>
      </p:sp>
      <p:sp>
        <p:nvSpPr>
          <p:cNvPr id="47" name="TextBox 46"/>
          <p:cNvSpPr txBox="1"/>
          <p:nvPr/>
        </p:nvSpPr>
        <p:spPr>
          <a:xfrm>
            <a:off x="5296963" y="5024246"/>
            <a:ext cx="869149" cy="553998"/>
          </a:xfrm>
          <a:prstGeom prst="rect">
            <a:avLst/>
          </a:prstGeom>
          <a:noFill/>
        </p:spPr>
        <p:txBody>
          <a:bodyPr wrap="none" rtlCol="0" anchor="ctr">
            <a:spAutoFit/>
          </a:bodyPr>
          <a:lstStyle/>
          <a:p>
            <a:pPr algn="ctr"/>
            <a:r>
              <a:rPr lang="en-US" sz="3000" dirty="0">
                <a:solidFill>
                  <a:srgbClr val="FF0000"/>
                </a:solidFill>
              </a:rPr>
              <a:t>12.9</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F0BC989-639D-B846-B0D6-191FBF5CAFFC}"/>
                  </a:ext>
                </a:extLst>
              </p:cNvPr>
              <p:cNvSpPr txBox="1"/>
              <p:nvPr/>
            </p:nvSpPr>
            <p:spPr>
              <a:xfrm>
                <a:off x="6627345" y="1210788"/>
                <a:ext cx="3792122" cy="2852063"/>
              </a:xfrm>
              <a:prstGeom prst="rect">
                <a:avLst/>
              </a:prstGeom>
              <a:noFill/>
            </p:spPr>
            <p:txBody>
              <a:bodyPr wrap="square" rtlCol="0">
                <a:spAutoFit/>
              </a:bodyPr>
              <a:lstStyle/>
              <a:p>
                <a:r>
                  <a:rPr lang="en-US" sz="2100" dirty="0"/>
                  <a:t>Given an example </a:t>
                </a:r>
                <a14:m>
                  <m:oMath xmlns:m="http://schemas.openxmlformats.org/officeDocument/2006/math">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oMath>
                </a14:m>
                <a:endParaRPr lang="en-US" sz="2100" dirty="0"/>
              </a:p>
              <a:p>
                <a:r>
                  <a:rPr lang="en-US" sz="2100" dirty="0"/>
                  <a:t>(</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image,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 </m:t>
                    </m:r>
                  </m:oMath>
                </a14:m>
                <a:r>
                  <a:rPr lang="en-US" sz="2100" dirty="0"/>
                  <a:t>is label)</a:t>
                </a:r>
              </a:p>
              <a:p>
                <a:endParaRPr lang="en-US" sz="2100" dirty="0"/>
              </a:p>
              <a:p>
                <a:r>
                  <a:rPr lang="en-US" sz="2100" dirty="0"/>
                  <a:t>Let  </a:t>
                </a:r>
                <a14:m>
                  <m:oMath xmlns:m="http://schemas.openxmlformats.org/officeDocument/2006/math">
                    <m:r>
                      <a:rPr lang="en-US" sz="2100" i="1">
                        <a:latin typeface="Cambria Math" panose="02040503050406030204" pitchFamily="18" charset="0"/>
                      </a:rPr>
                      <m:t>𝑠</m:t>
                    </m:r>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r>
                      <a:rPr lang="en-US" sz="2100" i="1">
                        <a:latin typeface="Cambria Math" panose="02040503050406030204" pitchFamily="18" charset="0"/>
                      </a:rPr>
                      <m:t>)</m:t>
                    </m:r>
                  </m:oMath>
                </a14:m>
                <a:r>
                  <a:rPr lang="en-US" sz="2100" dirty="0"/>
                  <a:t> be scores</a:t>
                </a:r>
              </a:p>
              <a:p>
                <a:endParaRPr lang="en-US" sz="2100" dirty="0"/>
              </a:p>
              <a:p>
                <a:r>
                  <a:rPr lang="en-US" sz="2100" dirty="0"/>
                  <a:t>Then the SVM loss has the form:</a:t>
                </a:r>
              </a:p>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0, </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sub>
                                  </m:sSub>
                                  <m:r>
                                    <a:rPr lang="en-US" sz="2100" i="1">
                                      <a:latin typeface="Cambria Math" panose="02040503050406030204" pitchFamily="18" charset="0"/>
                                    </a:rPr>
                                    <m:t>+1</m:t>
                                  </m:r>
                                </m:e>
                              </m:d>
                            </m:e>
                          </m:func>
                        </m:e>
                      </m:nary>
                    </m:oMath>
                  </m:oMathPara>
                </a14:m>
                <a:endParaRPr lang="en-US" sz="2100" dirty="0"/>
              </a:p>
            </p:txBody>
          </p:sp>
        </mc:Choice>
        <mc:Fallback>
          <p:sp>
            <p:nvSpPr>
              <p:cNvPr id="33" name="TextBox 32">
                <a:extLst>
                  <a:ext uri="{FF2B5EF4-FFF2-40B4-BE49-F238E27FC236}">
                    <a16:creationId xmlns:a16="http://schemas.microsoft.com/office/drawing/2014/main" id="{3F0BC989-639D-B846-B0D6-191FBF5CAFFC}"/>
                  </a:ext>
                </a:extLst>
              </p:cNvPr>
              <p:cNvSpPr txBox="1">
                <a:spLocks noRot="1" noChangeAspect="1" noMove="1" noResize="1" noEditPoints="1" noAdjustHandles="1" noChangeArrowheads="1" noChangeShapeType="1" noTextEdit="1"/>
              </p:cNvSpPr>
              <p:nvPr/>
            </p:nvSpPr>
            <p:spPr>
              <a:xfrm>
                <a:off x="6627345" y="1210788"/>
                <a:ext cx="3792122" cy="2852063"/>
              </a:xfrm>
              <a:prstGeom prst="rect">
                <a:avLst/>
              </a:prstGeom>
              <a:blipFill>
                <a:blip r:embed="rId5"/>
                <a:stretch>
                  <a:fillRect l="-4333" t="-1333" b="-5288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B396CC56-BDD4-DE4E-ABFD-0C9B1962DAFA}"/>
              </a:ext>
            </a:extLst>
          </p:cNvPr>
          <p:cNvSpPr txBox="1"/>
          <p:nvPr/>
        </p:nvSpPr>
        <p:spPr>
          <a:xfrm>
            <a:off x="4259273" y="5024246"/>
            <a:ext cx="380232" cy="553998"/>
          </a:xfrm>
          <a:prstGeom prst="rect">
            <a:avLst/>
          </a:prstGeom>
          <a:noFill/>
        </p:spPr>
        <p:txBody>
          <a:bodyPr wrap="none" rtlCol="0" anchor="ctr">
            <a:spAutoFit/>
          </a:bodyPr>
          <a:lstStyle/>
          <a:p>
            <a:pPr algn="ctr"/>
            <a:r>
              <a:rPr lang="en-US" sz="3000" dirty="0">
                <a:solidFill>
                  <a:srgbClr val="FF0000"/>
                </a:solidFill>
              </a:rPr>
              <a:t>0</a:t>
            </a:r>
          </a:p>
        </p:txBody>
      </p:sp>
      <p:sp>
        <p:nvSpPr>
          <p:cNvPr id="35" name="TextBox 34">
            <a:extLst>
              <a:ext uri="{FF2B5EF4-FFF2-40B4-BE49-F238E27FC236}">
                <a16:creationId xmlns:a16="http://schemas.microsoft.com/office/drawing/2014/main" id="{03D3D990-4FFB-7E43-B5E8-C9ABB10E1D5B}"/>
              </a:ext>
            </a:extLst>
          </p:cNvPr>
          <p:cNvSpPr txBox="1"/>
          <p:nvPr/>
        </p:nvSpPr>
        <p:spPr>
          <a:xfrm>
            <a:off x="2790693" y="5024246"/>
            <a:ext cx="673582" cy="553998"/>
          </a:xfrm>
          <a:prstGeom prst="rect">
            <a:avLst/>
          </a:prstGeom>
          <a:noFill/>
        </p:spPr>
        <p:txBody>
          <a:bodyPr wrap="none" rtlCol="0" anchor="ctr">
            <a:spAutoFit/>
          </a:bodyPr>
          <a:lstStyle/>
          <a:p>
            <a:pPr algn="ctr"/>
            <a:r>
              <a:rPr lang="en-US" sz="3000" dirty="0">
                <a:solidFill>
                  <a:srgbClr val="FF0000"/>
                </a:solidFill>
              </a:rPr>
              <a:t>2.9</a:t>
            </a:r>
          </a:p>
        </p:txBody>
      </p:sp>
      <mc:AlternateContent xmlns:mc="http://schemas.openxmlformats.org/markup-compatibility/2006">
        <mc:Choice xmlns:a14="http://schemas.microsoft.com/office/drawing/2010/main" Requires="a14">
          <p:sp>
            <p:nvSpPr>
              <p:cNvPr id="27" name="Google Shape;439;p30">
                <a:extLst>
                  <a:ext uri="{FF2B5EF4-FFF2-40B4-BE49-F238E27FC236}">
                    <a16:creationId xmlns:a16="http://schemas.microsoft.com/office/drawing/2014/main" id="{31069AEE-C5E6-5B49-9DDC-C5667E21DB8B}"/>
                  </a:ext>
                </a:extLst>
              </p:cNvPr>
              <p:cNvSpPr txBox="1"/>
              <p:nvPr/>
            </p:nvSpPr>
            <p:spPr>
              <a:xfrm>
                <a:off x="6452562" y="4377379"/>
                <a:ext cx="4215438" cy="2013482"/>
              </a:xfrm>
              <a:prstGeom prst="rect">
                <a:avLst/>
              </a:prstGeom>
              <a:noFill/>
              <a:ln>
                <a:noFill/>
              </a:ln>
            </p:spPr>
            <p:txBody>
              <a:bodyPr spcFirstLastPara="1" wrap="square" lIns="121868" tIns="121868" rIns="121868" bIns="121868" anchor="t" anchorCtr="0">
                <a:noAutofit/>
              </a:bodyPr>
              <a:lstStyle/>
              <a:p>
                <a:r>
                  <a:rPr lang="en-US" sz="2800" b="1" dirty="0"/>
                  <a:t>Q</a:t>
                </a:r>
                <a:r>
                  <a:rPr lang="en-US" sz="2800" dirty="0"/>
                  <a:t>: What if we used this loss instead?</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b>
                        <m:sup/>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max</m:t>
                              </m:r>
                            </m:fName>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b>
                                      </m:sSub>
                                      <m:r>
                                        <a:rPr lang="en-US" sz="2400" i="1">
                                          <a:latin typeface="Cambria Math" panose="02040503050406030204" pitchFamily="18" charset="0"/>
                                        </a:rPr>
                                        <m:t>+1</m:t>
                                      </m:r>
                                    </m:e>
                                  </m:d>
                                </m:e>
                                <m:sup>
                                  <m:r>
                                    <a:rPr lang="en-US" sz="2400" i="1">
                                      <a:latin typeface="Cambria Math" panose="02040503050406030204" pitchFamily="18" charset="0"/>
                                    </a:rPr>
                                    <m:t>2</m:t>
                                  </m:r>
                                </m:sup>
                              </m:sSup>
                            </m:e>
                          </m:func>
                        </m:e>
                      </m:nary>
                    </m:oMath>
                  </m:oMathPara>
                </a14:m>
                <a:endParaRPr lang="en-US" sz="2400" dirty="0"/>
              </a:p>
              <a:p>
                <a:endParaRPr sz="2800" dirty="0"/>
              </a:p>
            </p:txBody>
          </p:sp>
        </mc:Choice>
        <mc:Fallback>
          <p:sp>
            <p:nvSpPr>
              <p:cNvPr id="27" name="Google Shape;439;p30">
                <a:extLst>
                  <a:ext uri="{FF2B5EF4-FFF2-40B4-BE49-F238E27FC236}">
                    <a16:creationId xmlns:a16="http://schemas.microsoft.com/office/drawing/2014/main" id="{31069AEE-C5E6-5B49-9DDC-C5667E21DB8B}"/>
                  </a:ext>
                </a:extLst>
              </p:cNvPr>
              <p:cNvSpPr txBox="1">
                <a:spLocks noRot="1" noChangeAspect="1" noMove="1" noResize="1" noEditPoints="1" noAdjustHandles="1" noChangeArrowheads="1" noChangeShapeType="1" noTextEdit="1"/>
              </p:cNvSpPr>
              <p:nvPr/>
            </p:nvSpPr>
            <p:spPr>
              <a:xfrm>
                <a:off x="6452562" y="4377379"/>
                <a:ext cx="4215438" cy="2013482"/>
              </a:xfrm>
              <a:prstGeom prst="rect">
                <a:avLst/>
              </a:prstGeom>
              <a:blipFill>
                <a:blip r:embed="rId6"/>
                <a:stretch>
                  <a:fillRect l="-7784" t="-18750" b="-83750"/>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67BE9F9D-84B6-EC48-801E-C6E0AD98E73A}"/>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375199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F93-1911-304A-88DC-811054F52B1E}"/>
              </a:ext>
            </a:extLst>
          </p:cNvPr>
          <p:cNvSpPr>
            <a:spLocks noGrp="1"/>
          </p:cNvSpPr>
          <p:nvPr>
            <p:ph type="title"/>
          </p:nvPr>
        </p:nvSpPr>
        <p:spPr/>
        <p:txBody>
          <a:bodyPr/>
          <a:lstStyle/>
          <a:p>
            <a:r>
              <a:rPr lang="en-US" dirty="0"/>
              <a:t>Cross-Entropy vs SVM Loss</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61C931C8-18EE-DF4B-B4EF-40C9D3C63BAA}"/>
                  </a:ext>
                </a:extLst>
              </p:cNvPr>
              <p:cNvSpPr/>
              <p:nvPr/>
            </p:nvSpPr>
            <p:spPr>
              <a:xfrm>
                <a:off x="1869813" y="1403939"/>
                <a:ext cx="3454792" cy="1146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𝑖</m:t>
                          </m:r>
                        </m:sub>
                      </m:sSub>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exp</m:t>
                                  </m:r>
                                </m:fName>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e>
                                  </m:d>
                                </m:e>
                              </m:func>
                            </m:num>
                            <m:den>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𝑗</m:t>
                                  </m:r>
                                </m:sub>
                                <m:sup/>
                                <m:e>
                                  <m:r>
                                    <m:rPr>
                                      <m:sty m:val="p"/>
                                    </m:rPr>
                                    <a:rPr lang="en-US" sz="2800">
                                      <a:latin typeface="Cambria Math" panose="02040503050406030204" pitchFamily="18" charset="0"/>
                                    </a:rPr>
                                    <m:t>exp</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e>
                              </m:nary>
                            </m:den>
                          </m:f>
                        </m:e>
                      </m:func>
                    </m:oMath>
                  </m:oMathPara>
                </a14:m>
                <a:endParaRPr lang="en-US" sz="2800" dirty="0"/>
              </a:p>
            </p:txBody>
          </p:sp>
        </mc:Choice>
        <mc:Fallback>
          <p:sp>
            <p:nvSpPr>
              <p:cNvPr id="5" name="Rectangle 4">
                <a:extLst>
                  <a:ext uri="{FF2B5EF4-FFF2-40B4-BE49-F238E27FC236}">
                    <a16:creationId xmlns:a16="http://schemas.microsoft.com/office/drawing/2014/main" id="{61C931C8-18EE-DF4B-B4EF-40C9D3C63BAA}"/>
                  </a:ext>
                </a:extLst>
              </p:cNvPr>
              <p:cNvSpPr>
                <a:spLocks noRot="1" noChangeAspect="1" noMove="1" noResize="1" noEditPoints="1" noAdjustHandles="1" noChangeArrowheads="1" noChangeShapeType="1" noTextEdit="1"/>
              </p:cNvSpPr>
              <p:nvPr/>
            </p:nvSpPr>
            <p:spPr>
              <a:xfrm>
                <a:off x="1869813" y="1403939"/>
                <a:ext cx="3454792" cy="1146789"/>
              </a:xfrm>
              <a:prstGeom prst="rect">
                <a:avLst/>
              </a:prstGeom>
              <a:blipFill>
                <a:blip r:embed="rId2"/>
                <a:stretch>
                  <a:fillRect t="-9890" r="-366" b="-835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5D49270-9331-A34A-9F90-38BE7FE54BA5}"/>
                  </a:ext>
                </a:extLst>
              </p:cNvPr>
              <p:cNvSpPr/>
              <p:nvPr/>
            </p:nvSpPr>
            <p:spPr>
              <a:xfrm>
                <a:off x="5821376" y="1380310"/>
                <a:ext cx="4727961" cy="1194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𝑖</m:t>
                          </m:r>
                        </m:sub>
                      </m:sSub>
                      <m:r>
                        <a:rPr lang="en-US" sz="2800" i="1">
                          <a:latin typeface="Cambria Math" panose="02040503050406030204" pitchFamily="18" charset="0"/>
                        </a:rPr>
                        <m:t>=</m:t>
                      </m:r>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up/>
                        <m:e>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max</m:t>
                              </m:r>
                            </m:fName>
                            <m:e>
                              <m:d>
                                <m:dPr>
                                  <m:ctrlPr>
                                    <a:rPr lang="en-US" sz="2800" i="1">
                                      <a:latin typeface="Cambria Math" panose="02040503050406030204" pitchFamily="18" charset="0"/>
                                    </a:rPr>
                                  </m:ctrlPr>
                                </m:dPr>
                                <m:e>
                                  <m:r>
                                    <a:rPr lang="en-US" sz="2800" i="1">
                                      <a:latin typeface="Cambria Math" panose="02040503050406030204" pitchFamily="18" charset="0"/>
                                    </a:rPr>
                                    <m:t>0, 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r>
                                    <a:rPr lang="en-US" sz="2800" i="1">
                                      <a:latin typeface="Cambria Math" panose="02040503050406030204" pitchFamily="18" charset="0"/>
                                    </a:rPr>
                                    <m:t>+1</m:t>
                                  </m:r>
                                </m:e>
                              </m:d>
                            </m:e>
                          </m:func>
                        </m:e>
                      </m:nary>
                    </m:oMath>
                  </m:oMathPara>
                </a14:m>
                <a:endParaRPr lang="en-US" sz="2800" dirty="0"/>
              </a:p>
            </p:txBody>
          </p:sp>
        </mc:Choice>
        <mc:Fallback>
          <p:sp>
            <p:nvSpPr>
              <p:cNvPr id="6" name="Rectangle 5">
                <a:extLst>
                  <a:ext uri="{FF2B5EF4-FFF2-40B4-BE49-F238E27FC236}">
                    <a16:creationId xmlns:a16="http://schemas.microsoft.com/office/drawing/2014/main" id="{35D49270-9331-A34A-9F90-38BE7FE54BA5}"/>
                  </a:ext>
                </a:extLst>
              </p:cNvPr>
              <p:cNvSpPr>
                <a:spLocks noRot="1" noChangeAspect="1" noMove="1" noResize="1" noEditPoints="1" noAdjustHandles="1" noChangeArrowheads="1" noChangeShapeType="1" noTextEdit="1"/>
              </p:cNvSpPr>
              <p:nvPr/>
            </p:nvSpPr>
            <p:spPr>
              <a:xfrm>
                <a:off x="5821376" y="1380310"/>
                <a:ext cx="4727961" cy="1194045"/>
              </a:xfrm>
              <a:prstGeom prst="rect">
                <a:avLst/>
              </a:prstGeom>
              <a:blipFill>
                <a:blip r:embed="rId3"/>
                <a:stretch>
                  <a:fillRect l="-8043" t="-124211" b="-16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Google Shape;1385;p71">
                <a:extLst>
                  <a:ext uri="{FF2B5EF4-FFF2-40B4-BE49-F238E27FC236}">
                    <a16:creationId xmlns:a16="http://schemas.microsoft.com/office/drawing/2014/main" id="{E2BFBD59-6C12-A446-AD36-FDA2C3AA9DA0}"/>
                  </a:ext>
                </a:extLst>
              </p:cNvPr>
              <p:cNvSpPr txBox="1"/>
              <p:nvPr/>
            </p:nvSpPr>
            <p:spPr>
              <a:xfrm>
                <a:off x="1869813" y="2948826"/>
                <a:ext cx="3562206" cy="3221961"/>
              </a:xfrm>
              <a:prstGeom prst="rect">
                <a:avLst/>
              </a:prstGeom>
              <a:noFill/>
              <a:ln>
                <a:noFill/>
              </a:ln>
            </p:spPr>
            <p:txBody>
              <a:bodyPr spcFirstLastPara="1" wrap="square" lIns="121868" tIns="121868" rIns="121868" bIns="121868" anchor="t" anchorCtr="0">
                <a:noAutofit/>
              </a:bodyPr>
              <a:lstStyle/>
              <a:p>
                <a:r>
                  <a:rPr lang="en-US" sz="3999" dirty="0"/>
                  <a:t>Assume scores:</a:t>
                </a:r>
              </a:p>
              <a:p>
                <a:r>
                  <a:rPr lang="en-US" sz="3999" dirty="0"/>
                  <a:t>[</a:t>
                </a:r>
                <a:r>
                  <a:rPr lang="en-US" sz="3999" dirty="0">
                    <a:solidFill>
                      <a:srgbClr val="38761D"/>
                    </a:solidFill>
                  </a:rPr>
                  <a:t>10</a:t>
                </a:r>
                <a:r>
                  <a:rPr lang="en-US" sz="3999" dirty="0"/>
                  <a:t>, -2, 3]</a:t>
                </a:r>
              </a:p>
              <a:p>
                <a:r>
                  <a:rPr lang="en-US" sz="3999" dirty="0"/>
                  <a:t>[</a:t>
                </a:r>
                <a:r>
                  <a:rPr lang="en-US" sz="3999" dirty="0">
                    <a:solidFill>
                      <a:srgbClr val="38761D"/>
                    </a:solidFill>
                  </a:rPr>
                  <a:t>10</a:t>
                </a:r>
                <a:r>
                  <a:rPr lang="en-US" sz="3999" dirty="0"/>
                  <a:t>, 9, 9]</a:t>
                </a:r>
              </a:p>
              <a:p>
                <a:r>
                  <a:rPr lang="en-US" sz="3999" dirty="0"/>
                  <a:t>[</a:t>
                </a:r>
                <a:r>
                  <a:rPr lang="en-US" sz="3999" dirty="0">
                    <a:solidFill>
                      <a:srgbClr val="38761D"/>
                    </a:solidFill>
                  </a:rPr>
                  <a:t>10</a:t>
                </a:r>
                <a:r>
                  <a:rPr lang="en-US" sz="3999" dirty="0"/>
                  <a:t>, -100, -100]</a:t>
                </a:r>
              </a:p>
              <a:p>
                <a:r>
                  <a:rPr lang="en-US" sz="3999" dirty="0"/>
                  <a:t>and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=0</m:t>
                    </m:r>
                  </m:oMath>
                </a14:m>
                <a:endParaRPr sz="3999" dirty="0"/>
              </a:p>
            </p:txBody>
          </p:sp>
        </mc:Choice>
        <mc:Fallback>
          <p:sp>
            <p:nvSpPr>
              <p:cNvPr id="7" name="Google Shape;1385;p71">
                <a:extLst>
                  <a:ext uri="{FF2B5EF4-FFF2-40B4-BE49-F238E27FC236}">
                    <a16:creationId xmlns:a16="http://schemas.microsoft.com/office/drawing/2014/main" id="{E2BFBD59-6C12-A446-AD36-FDA2C3AA9DA0}"/>
                  </a:ext>
                </a:extLst>
              </p:cNvPr>
              <p:cNvSpPr txBox="1">
                <a:spLocks noRot="1" noChangeAspect="1" noMove="1" noResize="1" noEditPoints="1" noAdjustHandles="1" noChangeArrowheads="1" noChangeShapeType="1" noTextEdit="1"/>
              </p:cNvSpPr>
              <p:nvPr/>
            </p:nvSpPr>
            <p:spPr>
              <a:xfrm>
                <a:off x="1869813" y="2948826"/>
                <a:ext cx="3562206" cy="3221961"/>
              </a:xfrm>
              <a:prstGeom prst="rect">
                <a:avLst/>
              </a:prstGeom>
              <a:blipFill>
                <a:blip r:embed="rId4"/>
                <a:stretch>
                  <a:fillRect l="-5338" t="-1181" r="-1068" b="-8268"/>
                </a:stretch>
              </a:blipFill>
              <a:ln>
                <a:noFill/>
              </a:ln>
            </p:spPr>
            <p:txBody>
              <a:bodyPr/>
              <a:lstStyle/>
              <a:p>
                <a:r>
                  <a:rPr lang="en-US">
                    <a:noFill/>
                  </a:rPr>
                  <a:t> </a:t>
                </a:r>
              </a:p>
            </p:txBody>
          </p:sp>
        </mc:Fallback>
      </mc:AlternateContent>
      <p:sp>
        <p:nvSpPr>
          <p:cNvPr id="8" name="Google Shape;1388;p71">
            <a:extLst>
              <a:ext uri="{FF2B5EF4-FFF2-40B4-BE49-F238E27FC236}">
                <a16:creationId xmlns:a16="http://schemas.microsoft.com/office/drawing/2014/main" id="{34276778-596E-F541-A41E-449465186E70}"/>
              </a:ext>
            </a:extLst>
          </p:cNvPr>
          <p:cNvSpPr txBox="1"/>
          <p:nvPr/>
        </p:nvSpPr>
        <p:spPr>
          <a:xfrm>
            <a:off x="6237285" y="4770981"/>
            <a:ext cx="3896139" cy="960355"/>
          </a:xfrm>
          <a:prstGeom prst="rect">
            <a:avLst/>
          </a:prstGeom>
          <a:noFill/>
          <a:ln>
            <a:noFill/>
          </a:ln>
        </p:spPr>
        <p:txBody>
          <a:bodyPr spcFirstLastPara="1" wrap="square" lIns="121868" tIns="121868" rIns="121868" bIns="121868" anchor="t" anchorCtr="0">
            <a:noAutofit/>
          </a:bodyPr>
          <a:lstStyle/>
          <a:p>
            <a:r>
              <a:rPr lang="en-US" sz="2800" b="1" dirty="0"/>
              <a:t>A</a:t>
            </a:r>
            <a:r>
              <a:rPr lang="en-US" sz="2800" dirty="0"/>
              <a:t>: Cross-entropy loss &gt; 0</a:t>
            </a:r>
          </a:p>
          <a:p>
            <a:r>
              <a:rPr lang="en-US" sz="2800" b="1" dirty="0"/>
              <a:t>     </a:t>
            </a:r>
            <a:r>
              <a:rPr lang="en-US" sz="2800" dirty="0"/>
              <a:t>SVM loss = 0</a:t>
            </a:r>
            <a:endParaRPr sz="2800" b="1" dirty="0"/>
          </a:p>
        </p:txBody>
      </p:sp>
      <p:sp>
        <p:nvSpPr>
          <p:cNvPr id="9" name="Google Shape;1388;p71">
            <a:extLst>
              <a:ext uri="{FF2B5EF4-FFF2-40B4-BE49-F238E27FC236}">
                <a16:creationId xmlns:a16="http://schemas.microsoft.com/office/drawing/2014/main" id="{D47A02B0-E4E3-554A-B40B-6533D32A83E9}"/>
              </a:ext>
            </a:extLst>
          </p:cNvPr>
          <p:cNvSpPr txBox="1"/>
          <p:nvPr/>
        </p:nvSpPr>
        <p:spPr>
          <a:xfrm>
            <a:off x="6237286" y="3267750"/>
            <a:ext cx="3896139" cy="960354"/>
          </a:xfrm>
          <a:prstGeom prst="rect">
            <a:avLst/>
          </a:prstGeom>
          <a:noFill/>
          <a:ln>
            <a:noFill/>
          </a:ln>
        </p:spPr>
        <p:txBody>
          <a:bodyPr spcFirstLastPara="1" wrap="square" lIns="121868" tIns="121868" rIns="121868" bIns="121868" anchor="t" anchorCtr="0">
            <a:noAutofit/>
          </a:bodyPr>
          <a:lstStyle/>
          <a:p>
            <a:r>
              <a:rPr lang="en" sz="2800" b="1" dirty="0"/>
              <a:t>Q</a:t>
            </a:r>
            <a:r>
              <a:rPr lang="en-US" sz="2800" dirty="0"/>
              <a:t>: What is cross-entropy loss? What is SVM loss?</a:t>
            </a:r>
          </a:p>
        </p:txBody>
      </p:sp>
      <p:sp>
        <p:nvSpPr>
          <p:cNvPr id="10" name="TextBox 9">
            <a:extLst>
              <a:ext uri="{FF2B5EF4-FFF2-40B4-BE49-F238E27FC236}">
                <a16:creationId xmlns:a16="http://schemas.microsoft.com/office/drawing/2014/main" id="{79CA44A9-DBDF-4945-B569-390D1C915827}"/>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674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F93-1911-304A-88DC-811054F52B1E}"/>
              </a:ext>
            </a:extLst>
          </p:cNvPr>
          <p:cNvSpPr>
            <a:spLocks noGrp="1"/>
          </p:cNvSpPr>
          <p:nvPr>
            <p:ph type="title"/>
          </p:nvPr>
        </p:nvSpPr>
        <p:spPr/>
        <p:txBody>
          <a:bodyPr/>
          <a:lstStyle/>
          <a:p>
            <a:r>
              <a:rPr lang="en-US" dirty="0"/>
              <a:t>Cross-Entropy vs SVM Loss</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61C931C8-18EE-DF4B-B4EF-40C9D3C63BAA}"/>
                  </a:ext>
                </a:extLst>
              </p:cNvPr>
              <p:cNvSpPr/>
              <p:nvPr/>
            </p:nvSpPr>
            <p:spPr>
              <a:xfrm>
                <a:off x="1869813" y="1403939"/>
                <a:ext cx="3454792" cy="1146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𝑖</m:t>
                          </m:r>
                        </m:sub>
                      </m:sSub>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exp</m:t>
                                  </m:r>
                                </m:fName>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e>
                                  </m:d>
                                </m:e>
                              </m:func>
                            </m:num>
                            <m:den>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𝑗</m:t>
                                  </m:r>
                                </m:sub>
                                <m:sup/>
                                <m:e>
                                  <m:r>
                                    <m:rPr>
                                      <m:sty m:val="p"/>
                                    </m:rPr>
                                    <a:rPr lang="en-US" sz="2800">
                                      <a:latin typeface="Cambria Math" panose="02040503050406030204" pitchFamily="18" charset="0"/>
                                    </a:rPr>
                                    <m:t>exp</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e>
                              </m:nary>
                            </m:den>
                          </m:f>
                        </m:e>
                      </m:func>
                    </m:oMath>
                  </m:oMathPara>
                </a14:m>
                <a:endParaRPr lang="en-US" sz="2800" dirty="0"/>
              </a:p>
            </p:txBody>
          </p:sp>
        </mc:Choice>
        <mc:Fallback>
          <p:sp>
            <p:nvSpPr>
              <p:cNvPr id="5" name="Rectangle 4">
                <a:extLst>
                  <a:ext uri="{FF2B5EF4-FFF2-40B4-BE49-F238E27FC236}">
                    <a16:creationId xmlns:a16="http://schemas.microsoft.com/office/drawing/2014/main" id="{61C931C8-18EE-DF4B-B4EF-40C9D3C63BAA}"/>
                  </a:ext>
                </a:extLst>
              </p:cNvPr>
              <p:cNvSpPr>
                <a:spLocks noRot="1" noChangeAspect="1" noMove="1" noResize="1" noEditPoints="1" noAdjustHandles="1" noChangeArrowheads="1" noChangeShapeType="1" noTextEdit="1"/>
              </p:cNvSpPr>
              <p:nvPr/>
            </p:nvSpPr>
            <p:spPr>
              <a:xfrm>
                <a:off x="1869813" y="1403939"/>
                <a:ext cx="3454792" cy="1146789"/>
              </a:xfrm>
              <a:prstGeom prst="rect">
                <a:avLst/>
              </a:prstGeom>
              <a:blipFill>
                <a:blip r:embed="rId2"/>
                <a:stretch>
                  <a:fillRect t="-9890" r="-366" b="-835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5D49270-9331-A34A-9F90-38BE7FE54BA5}"/>
                  </a:ext>
                </a:extLst>
              </p:cNvPr>
              <p:cNvSpPr/>
              <p:nvPr/>
            </p:nvSpPr>
            <p:spPr>
              <a:xfrm>
                <a:off x="5821376" y="1380310"/>
                <a:ext cx="4727961" cy="1194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𝑖</m:t>
                          </m:r>
                        </m:sub>
                      </m:sSub>
                      <m:r>
                        <a:rPr lang="en-US" sz="2800" i="1">
                          <a:latin typeface="Cambria Math" panose="02040503050406030204" pitchFamily="18" charset="0"/>
                        </a:rPr>
                        <m:t>=</m:t>
                      </m:r>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up/>
                        <m:e>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max</m:t>
                              </m:r>
                            </m:fName>
                            <m:e>
                              <m:d>
                                <m:dPr>
                                  <m:ctrlPr>
                                    <a:rPr lang="en-US" sz="2800" i="1">
                                      <a:latin typeface="Cambria Math" panose="02040503050406030204" pitchFamily="18" charset="0"/>
                                    </a:rPr>
                                  </m:ctrlPr>
                                </m:dPr>
                                <m:e>
                                  <m:r>
                                    <a:rPr lang="en-US" sz="2800" i="1">
                                      <a:latin typeface="Cambria Math" panose="02040503050406030204" pitchFamily="18" charset="0"/>
                                    </a:rPr>
                                    <m:t>0, 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r>
                                    <a:rPr lang="en-US" sz="2800" i="1">
                                      <a:latin typeface="Cambria Math" panose="02040503050406030204" pitchFamily="18" charset="0"/>
                                    </a:rPr>
                                    <m:t>+1</m:t>
                                  </m:r>
                                </m:e>
                              </m:d>
                            </m:e>
                          </m:func>
                        </m:e>
                      </m:nary>
                    </m:oMath>
                  </m:oMathPara>
                </a14:m>
                <a:endParaRPr lang="en-US" sz="2800" dirty="0"/>
              </a:p>
            </p:txBody>
          </p:sp>
        </mc:Choice>
        <mc:Fallback>
          <p:sp>
            <p:nvSpPr>
              <p:cNvPr id="6" name="Rectangle 5">
                <a:extLst>
                  <a:ext uri="{FF2B5EF4-FFF2-40B4-BE49-F238E27FC236}">
                    <a16:creationId xmlns:a16="http://schemas.microsoft.com/office/drawing/2014/main" id="{35D49270-9331-A34A-9F90-38BE7FE54BA5}"/>
                  </a:ext>
                </a:extLst>
              </p:cNvPr>
              <p:cNvSpPr>
                <a:spLocks noRot="1" noChangeAspect="1" noMove="1" noResize="1" noEditPoints="1" noAdjustHandles="1" noChangeArrowheads="1" noChangeShapeType="1" noTextEdit="1"/>
              </p:cNvSpPr>
              <p:nvPr/>
            </p:nvSpPr>
            <p:spPr>
              <a:xfrm>
                <a:off x="5821376" y="1380310"/>
                <a:ext cx="4727961" cy="1194045"/>
              </a:xfrm>
              <a:prstGeom prst="rect">
                <a:avLst/>
              </a:prstGeom>
              <a:blipFill>
                <a:blip r:embed="rId3"/>
                <a:stretch>
                  <a:fillRect l="-8043" t="-124211" b="-16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Google Shape;1385;p71">
                <a:extLst>
                  <a:ext uri="{FF2B5EF4-FFF2-40B4-BE49-F238E27FC236}">
                    <a16:creationId xmlns:a16="http://schemas.microsoft.com/office/drawing/2014/main" id="{E2BFBD59-6C12-A446-AD36-FDA2C3AA9DA0}"/>
                  </a:ext>
                </a:extLst>
              </p:cNvPr>
              <p:cNvSpPr txBox="1"/>
              <p:nvPr/>
            </p:nvSpPr>
            <p:spPr>
              <a:xfrm>
                <a:off x="1869813" y="2948826"/>
                <a:ext cx="3562206" cy="3221961"/>
              </a:xfrm>
              <a:prstGeom prst="rect">
                <a:avLst/>
              </a:prstGeom>
              <a:noFill/>
              <a:ln>
                <a:noFill/>
              </a:ln>
            </p:spPr>
            <p:txBody>
              <a:bodyPr spcFirstLastPara="1" wrap="square" lIns="121868" tIns="121868" rIns="121868" bIns="121868" anchor="t" anchorCtr="0">
                <a:noAutofit/>
              </a:bodyPr>
              <a:lstStyle/>
              <a:p>
                <a:r>
                  <a:rPr lang="en-US" sz="3999" dirty="0"/>
                  <a:t>Assume scores:</a:t>
                </a:r>
              </a:p>
              <a:p>
                <a:r>
                  <a:rPr lang="en-US" sz="3999" dirty="0"/>
                  <a:t>[</a:t>
                </a:r>
                <a:r>
                  <a:rPr lang="en-US" sz="3999" dirty="0">
                    <a:solidFill>
                      <a:srgbClr val="38761D"/>
                    </a:solidFill>
                  </a:rPr>
                  <a:t>10</a:t>
                </a:r>
                <a:r>
                  <a:rPr lang="en-US" sz="3999" dirty="0"/>
                  <a:t>, -2, 3]</a:t>
                </a:r>
              </a:p>
              <a:p>
                <a:r>
                  <a:rPr lang="en-US" sz="3999" dirty="0"/>
                  <a:t>[</a:t>
                </a:r>
                <a:r>
                  <a:rPr lang="en-US" sz="3999" dirty="0">
                    <a:solidFill>
                      <a:srgbClr val="38761D"/>
                    </a:solidFill>
                  </a:rPr>
                  <a:t>10</a:t>
                </a:r>
                <a:r>
                  <a:rPr lang="en-US" sz="3999" dirty="0"/>
                  <a:t>, 9, 9]</a:t>
                </a:r>
              </a:p>
              <a:p>
                <a:r>
                  <a:rPr lang="en-US" sz="3999" dirty="0"/>
                  <a:t>[</a:t>
                </a:r>
                <a:r>
                  <a:rPr lang="en-US" sz="3999" dirty="0">
                    <a:solidFill>
                      <a:srgbClr val="38761D"/>
                    </a:solidFill>
                  </a:rPr>
                  <a:t>10</a:t>
                </a:r>
                <a:r>
                  <a:rPr lang="en-US" sz="3999" dirty="0"/>
                  <a:t>, -100, -100]</a:t>
                </a:r>
              </a:p>
              <a:p>
                <a:r>
                  <a:rPr lang="en-US" sz="3999" dirty="0"/>
                  <a:t>and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=0</m:t>
                    </m:r>
                  </m:oMath>
                </a14:m>
                <a:endParaRPr sz="3999" dirty="0"/>
              </a:p>
            </p:txBody>
          </p:sp>
        </mc:Choice>
        <mc:Fallback>
          <p:sp>
            <p:nvSpPr>
              <p:cNvPr id="7" name="Google Shape;1385;p71">
                <a:extLst>
                  <a:ext uri="{FF2B5EF4-FFF2-40B4-BE49-F238E27FC236}">
                    <a16:creationId xmlns:a16="http://schemas.microsoft.com/office/drawing/2014/main" id="{E2BFBD59-6C12-A446-AD36-FDA2C3AA9DA0}"/>
                  </a:ext>
                </a:extLst>
              </p:cNvPr>
              <p:cNvSpPr txBox="1">
                <a:spLocks noRot="1" noChangeAspect="1" noMove="1" noResize="1" noEditPoints="1" noAdjustHandles="1" noChangeArrowheads="1" noChangeShapeType="1" noTextEdit="1"/>
              </p:cNvSpPr>
              <p:nvPr/>
            </p:nvSpPr>
            <p:spPr>
              <a:xfrm>
                <a:off x="1869813" y="2948826"/>
                <a:ext cx="3562206" cy="3221961"/>
              </a:xfrm>
              <a:prstGeom prst="rect">
                <a:avLst/>
              </a:prstGeom>
              <a:blipFill>
                <a:blip r:embed="rId4"/>
                <a:stretch>
                  <a:fillRect l="-5338" t="-1181" r="-1068" b="-8268"/>
                </a:stretch>
              </a:blipFill>
              <a:ln>
                <a:noFill/>
              </a:ln>
            </p:spPr>
            <p:txBody>
              <a:bodyPr/>
              <a:lstStyle/>
              <a:p>
                <a:r>
                  <a:rPr lang="en-US">
                    <a:noFill/>
                  </a:rPr>
                  <a:t> </a:t>
                </a:r>
              </a:p>
            </p:txBody>
          </p:sp>
        </mc:Fallback>
      </mc:AlternateContent>
      <p:sp>
        <p:nvSpPr>
          <p:cNvPr id="8" name="Google Shape;1388;p71">
            <a:extLst>
              <a:ext uri="{FF2B5EF4-FFF2-40B4-BE49-F238E27FC236}">
                <a16:creationId xmlns:a16="http://schemas.microsoft.com/office/drawing/2014/main" id="{34276778-596E-F541-A41E-449465186E70}"/>
              </a:ext>
            </a:extLst>
          </p:cNvPr>
          <p:cNvSpPr txBox="1"/>
          <p:nvPr/>
        </p:nvSpPr>
        <p:spPr>
          <a:xfrm>
            <a:off x="5891472" y="4770981"/>
            <a:ext cx="4111128" cy="960355"/>
          </a:xfrm>
          <a:prstGeom prst="rect">
            <a:avLst/>
          </a:prstGeom>
          <a:noFill/>
          <a:ln>
            <a:noFill/>
          </a:ln>
        </p:spPr>
        <p:txBody>
          <a:bodyPr spcFirstLastPara="1" wrap="square" lIns="121868" tIns="121868" rIns="121868" bIns="121868" anchor="t" anchorCtr="0">
            <a:noAutofit/>
          </a:bodyPr>
          <a:lstStyle/>
          <a:p>
            <a:r>
              <a:rPr lang="en-US" sz="2800" b="1" dirty="0"/>
              <a:t>A</a:t>
            </a:r>
            <a:r>
              <a:rPr lang="en-US" sz="2800" dirty="0"/>
              <a:t>: Cross-entropy loss will change; SVM loss will stay the same</a:t>
            </a:r>
            <a:endParaRPr lang="en-US" sz="2800" b="1" dirty="0"/>
          </a:p>
          <a:p>
            <a:endParaRPr sz="2800" dirty="0"/>
          </a:p>
        </p:txBody>
      </p:sp>
      <p:sp>
        <p:nvSpPr>
          <p:cNvPr id="9" name="Google Shape;1388;p71">
            <a:extLst>
              <a:ext uri="{FF2B5EF4-FFF2-40B4-BE49-F238E27FC236}">
                <a16:creationId xmlns:a16="http://schemas.microsoft.com/office/drawing/2014/main" id="{D47A02B0-E4E3-554A-B40B-6533D32A83E9}"/>
              </a:ext>
            </a:extLst>
          </p:cNvPr>
          <p:cNvSpPr txBox="1"/>
          <p:nvPr/>
        </p:nvSpPr>
        <p:spPr>
          <a:xfrm>
            <a:off x="5891473" y="3006315"/>
            <a:ext cx="4430715" cy="1403641"/>
          </a:xfrm>
          <a:prstGeom prst="rect">
            <a:avLst/>
          </a:prstGeom>
          <a:noFill/>
          <a:ln>
            <a:noFill/>
          </a:ln>
        </p:spPr>
        <p:txBody>
          <a:bodyPr spcFirstLastPara="1" wrap="square" lIns="121868" tIns="121868" rIns="121868" bIns="121868" anchor="t" anchorCtr="0">
            <a:noAutofit/>
          </a:bodyPr>
          <a:lstStyle/>
          <a:p>
            <a:r>
              <a:rPr lang="en" sz="2800" b="1" dirty="0"/>
              <a:t>Q</a:t>
            </a:r>
            <a:r>
              <a:rPr lang="en-US" sz="2800" dirty="0"/>
              <a:t>: What happens to each loss if I slightly change the scores of the last datapoint?</a:t>
            </a:r>
          </a:p>
        </p:txBody>
      </p:sp>
      <p:sp>
        <p:nvSpPr>
          <p:cNvPr id="10" name="TextBox 9">
            <a:extLst>
              <a:ext uri="{FF2B5EF4-FFF2-40B4-BE49-F238E27FC236}">
                <a16:creationId xmlns:a16="http://schemas.microsoft.com/office/drawing/2014/main" id="{8ABDCCF0-43D4-BF4D-AAE8-A2C5891E53F7}"/>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74829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F93-1911-304A-88DC-811054F52B1E}"/>
              </a:ext>
            </a:extLst>
          </p:cNvPr>
          <p:cNvSpPr>
            <a:spLocks noGrp="1"/>
          </p:cNvSpPr>
          <p:nvPr>
            <p:ph type="title"/>
          </p:nvPr>
        </p:nvSpPr>
        <p:spPr/>
        <p:txBody>
          <a:bodyPr/>
          <a:lstStyle/>
          <a:p>
            <a:r>
              <a:rPr lang="en-US" dirty="0"/>
              <a:t>Cross-Entropy vs SVM Loss</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61C931C8-18EE-DF4B-B4EF-40C9D3C63BAA}"/>
                  </a:ext>
                </a:extLst>
              </p:cNvPr>
              <p:cNvSpPr/>
              <p:nvPr/>
            </p:nvSpPr>
            <p:spPr>
              <a:xfrm>
                <a:off x="1869813" y="1403939"/>
                <a:ext cx="3454792" cy="1146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𝑖</m:t>
                          </m:r>
                        </m:sub>
                      </m:sSub>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exp</m:t>
                                  </m:r>
                                </m:fName>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e>
                                  </m:d>
                                </m:e>
                              </m:func>
                            </m:num>
                            <m:den>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𝑗</m:t>
                                  </m:r>
                                </m:sub>
                                <m:sup/>
                                <m:e>
                                  <m:r>
                                    <m:rPr>
                                      <m:sty m:val="p"/>
                                    </m:rPr>
                                    <a:rPr lang="en-US" sz="2800">
                                      <a:latin typeface="Cambria Math" panose="02040503050406030204" pitchFamily="18" charset="0"/>
                                    </a:rPr>
                                    <m:t>exp</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e>
                              </m:nary>
                            </m:den>
                          </m:f>
                        </m:e>
                      </m:func>
                    </m:oMath>
                  </m:oMathPara>
                </a14:m>
                <a:endParaRPr lang="en-US" sz="2800" dirty="0"/>
              </a:p>
            </p:txBody>
          </p:sp>
        </mc:Choice>
        <mc:Fallback>
          <p:sp>
            <p:nvSpPr>
              <p:cNvPr id="5" name="Rectangle 4">
                <a:extLst>
                  <a:ext uri="{FF2B5EF4-FFF2-40B4-BE49-F238E27FC236}">
                    <a16:creationId xmlns:a16="http://schemas.microsoft.com/office/drawing/2014/main" id="{61C931C8-18EE-DF4B-B4EF-40C9D3C63BAA}"/>
                  </a:ext>
                </a:extLst>
              </p:cNvPr>
              <p:cNvSpPr>
                <a:spLocks noRot="1" noChangeAspect="1" noMove="1" noResize="1" noEditPoints="1" noAdjustHandles="1" noChangeArrowheads="1" noChangeShapeType="1" noTextEdit="1"/>
              </p:cNvSpPr>
              <p:nvPr/>
            </p:nvSpPr>
            <p:spPr>
              <a:xfrm>
                <a:off x="1869813" y="1403939"/>
                <a:ext cx="3454792" cy="1146789"/>
              </a:xfrm>
              <a:prstGeom prst="rect">
                <a:avLst/>
              </a:prstGeom>
              <a:blipFill>
                <a:blip r:embed="rId2"/>
                <a:stretch>
                  <a:fillRect t="-9890" r="-366" b="-835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5D49270-9331-A34A-9F90-38BE7FE54BA5}"/>
                  </a:ext>
                </a:extLst>
              </p:cNvPr>
              <p:cNvSpPr/>
              <p:nvPr/>
            </p:nvSpPr>
            <p:spPr>
              <a:xfrm>
                <a:off x="5821376" y="1380310"/>
                <a:ext cx="4727961" cy="1194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𝑖</m:t>
                          </m:r>
                        </m:sub>
                      </m:sSub>
                      <m:r>
                        <a:rPr lang="en-US" sz="2800" i="1">
                          <a:latin typeface="Cambria Math" panose="02040503050406030204" pitchFamily="18" charset="0"/>
                        </a:rPr>
                        <m:t>=</m:t>
                      </m:r>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up/>
                        <m:e>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max</m:t>
                              </m:r>
                            </m:fName>
                            <m:e>
                              <m:d>
                                <m:dPr>
                                  <m:ctrlPr>
                                    <a:rPr lang="en-US" sz="2800" i="1">
                                      <a:latin typeface="Cambria Math" panose="02040503050406030204" pitchFamily="18" charset="0"/>
                                    </a:rPr>
                                  </m:ctrlPr>
                                </m:dPr>
                                <m:e>
                                  <m:r>
                                    <a:rPr lang="en-US" sz="2800" i="1">
                                      <a:latin typeface="Cambria Math" panose="02040503050406030204" pitchFamily="18" charset="0"/>
                                    </a:rPr>
                                    <m:t>0, 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r>
                                    <a:rPr lang="en-US" sz="2800" i="1">
                                      <a:latin typeface="Cambria Math" panose="02040503050406030204" pitchFamily="18" charset="0"/>
                                    </a:rPr>
                                    <m:t>+1</m:t>
                                  </m:r>
                                </m:e>
                              </m:d>
                            </m:e>
                          </m:func>
                        </m:e>
                      </m:nary>
                    </m:oMath>
                  </m:oMathPara>
                </a14:m>
                <a:endParaRPr lang="en-US" sz="2800" dirty="0"/>
              </a:p>
            </p:txBody>
          </p:sp>
        </mc:Choice>
        <mc:Fallback>
          <p:sp>
            <p:nvSpPr>
              <p:cNvPr id="6" name="Rectangle 5">
                <a:extLst>
                  <a:ext uri="{FF2B5EF4-FFF2-40B4-BE49-F238E27FC236}">
                    <a16:creationId xmlns:a16="http://schemas.microsoft.com/office/drawing/2014/main" id="{35D49270-9331-A34A-9F90-38BE7FE54BA5}"/>
                  </a:ext>
                </a:extLst>
              </p:cNvPr>
              <p:cNvSpPr>
                <a:spLocks noRot="1" noChangeAspect="1" noMove="1" noResize="1" noEditPoints="1" noAdjustHandles="1" noChangeArrowheads="1" noChangeShapeType="1" noTextEdit="1"/>
              </p:cNvSpPr>
              <p:nvPr/>
            </p:nvSpPr>
            <p:spPr>
              <a:xfrm>
                <a:off x="5821376" y="1380310"/>
                <a:ext cx="4727961" cy="1194045"/>
              </a:xfrm>
              <a:prstGeom prst="rect">
                <a:avLst/>
              </a:prstGeom>
              <a:blipFill>
                <a:blip r:embed="rId3"/>
                <a:stretch>
                  <a:fillRect l="-8043" t="-124211" b="-16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Google Shape;1385;p71">
                <a:extLst>
                  <a:ext uri="{FF2B5EF4-FFF2-40B4-BE49-F238E27FC236}">
                    <a16:creationId xmlns:a16="http://schemas.microsoft.com/office/drawing/2014/main" id="{E2BFBD59-6C12-A446-AD36-FDA2C3AA9DA0}"/>
                  </a:ext>
                </a:extLst>
              </p:cNvPr>
              <p:cNvSpPr txBox="1"/>
              <p:nvPr/>
            </p:nvSpPr>
            <p:spPr>
              <a:xfrm>
                <a:off x="1869813" y="2948826"/>
                <a:ext cx="3562206" cy="3221961"/>
              </a:xfrm>
              <a:prstGeom prst="rect">
                <a:avLst/>
              </a:prstGeom>
              <a:noFill/>
              <a:ln>
                <a:noFill/>
              </a:ln>
            </p:spPr>
            <p:txBody>
              <a:bodyPr spcFirstLastPara="1" wrap="square" lIns="121868" tIns="121868" rIns="121868" bIns="121868" anchor="t" anchorCtr="0">
                <a:noAutofit/>
              </a:bodyPr>
              <a:lstStyle/>
              <a:p>
                <a:r>
                  <a:rPr lang="en-US" sz="3999" dirty="0"/>
                  <a:t>Assume scores:</a:t>
                </a:r>
              </a:p>
              <a:p>
                <a:r>
                  <a:rPr lang="en-US" sz="3999" dirty="0"/>
                  <a:t>[</a:t>
                </a:r>
                <a:r>
                  <a:rPr lang="en-US" sz="3999" dirty="0">
                    <a:solidFill>
                      <a:srgbClr val="38761D"/>
                    </a:solidFill>
                  </a:rPr>
                  <a:t>20</a:t>
                </a:r>
                <a:r>
                  <a:rPr lang="en-US" sz="3999" dirty="0"/>
                  <a:t>, -2, 3]</a:t>
                </a:r>
              </a:p>
              <a:p>
                <a:r>
                  <a:rPr lang="en-US" sz="3999" dirty="0"/>
                  <a:t>[</a:t>
                </a:r>
                <a:r>
                  <a:rPr lang="en-US" sz="3999" dirty="0">
                    <a:solidFill>
                      <a:srgbClr val="38761D"/>
                    </a:solidFill>
                  </a:rPr>
                  <a:t>20</a:t>
                </a:r>
                <a:r>
                  <a:rPr lang="en-US" sz="3999" dirty="0"/>
                  <a:t>, 9, 9]</a:t>
                </a:r>
              </a:p>
              <a:p>
                <a:r>
                  <a:rPr lang="en-US" sz="3999" dirty="0"/>
                  <a:t>[</a:t>
                </a:r>
                <a:r>
                  <a:rPr lang="en-US" sz="3999" dirty="0">
                    <a:solidFill>
                      <a:srgbClr val="38761D"/>
                    </a:solidFill>
                  </a:rPr>
                  <a:t>20</a:t>
                </a:r>
                <a:r>
                  <a:rPr lang="en-US" sz="3999" dirty="0"/>
                  <a:t>, -100, -100]</a:t>
                </a:r>
              </a:p>
              <a:p>
                <a:r>
                  <a:rPr lang="en-US" sz="3999" dirty="0"/>
                  <a:t>and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=0</m:t>
                    </m:r>
                  </m:oMath>
                </a14:m>
                <a:endParaRPr sz="3999" dirty="0"/>
              </a:p>
            </p:txBody>
          </p:sp>
        </mc:Choice>
        <mc:Fallback>
          <p:sp>
            <p:nvSpPr>
              <p:cNvPr id="7" name="Google Shape;1385;p71">
                <a:extLst>
                  <a:ext uri="{FF2B5EF4-FFF2-40B4-BE49-F238E27FC236}">
                    <a16:creationId xmlns:a16="http://schemas.microsoft.com/office/drawing/2014/main" id="{E2BFBD59-6C12-A446-AD36-FDA2C3AA9DA0}"/>
                  </a:ext>
                </a:extLst>
              </p:cNvPr>
              <p:cNvSpPr txBox="1">
                <a:spLocks noRot="1" noChangeAspect="1" noMove="1" noResize="1" noEditPoints="1" noAdjustHandles="1" noChangeArrowheads="1" noChangeShapeType="1" noTextEdit="1"/>
              </p:cNvSpPr>
              <p:nvPr/>
            </p:nvSpPr>
            <p:spPr>
              <a:xfrm>
                <a:off x="1869813" y="2948826"/>
                <a:ext cx="3562206" cy="3221961"/>
              </a:xfrm>
              <a:prstGeom prst="rect">
                <a:avLst/>
              </a:prstGeom>
              <a:blipFill>
                <a:blip r:embed="rId4"/>
                <a:stretch>
                  <a:fillRect l="-5338" t="-1181" r="-1068" b="-8268"/>
                </a:stretch>
              </a:blipFill>
              <a:ln>
                <a:noFill/>
              </a:ln>
            </p:spPr>
            <p:txBody>
              <a:bodyPr/>
              <a:lstStyle/>
              <a:p>
                <a:r>
                  <a:rPr lang="en-US">
                    <a:noFill/>
                  </a:rPr>
                  <a:t> </a:t>
                </a:r>
              </a:p>
            </p:txBody>
          </p:sp>
        </mc:Fallback>
      </mc:AlternateContent>
      <p:sp>
        <p:nvSpPr>
          <p:cNvPr id="8" name="Google Shape;1388;p71">
            <a:extLst>
              <a:ext uri="{FF2B5EF4-FFF2-40B4-BE49-F238E27FC236}">
                <a16:creationId xmlns:a16="http://schemas.microsoft.com/office/drawing/2014/main" id="{34276778-596E-F541-A41E-449465186E70}"/>
              </a:ext>
            </a:extLst>
          </p:cNvPr>
          <p:cNvSpPr txBox="1"/>
          <p:nvPr/>
        </p:nvSpPr>
        <p:spPr>
          <a:xfrm>
            <a:off x="5891472" y="4770981"/>
            <a:ext cx="4111128" cy="960355"/>
          </a:xfrm>
          <a:prstGeom prst="rect">
            <a:avLst/>
          </a:prstGeom>
          <a:noFill/>
          <a:ln>
            <a:noFill/>
          </a:ln>
        </p:spPr>
        <p:txBody>
          <a:bodyPr spcFirstLastPara="1" wrap="square" lIns="121868" tIns="121868" rIns="121868" bIns="121868" anchor="t" anchorCtr="0">
            <a:noAutofit/>
          </a:bodyPr>
          <a:lstStyle/>
          <a:p>
            <a:r>
              <a:rPr lang="en-US" sz="2800" b="1" dirty="0"/>
              <a:t>A</a:t>
            </a:r>
            <a:r>
              <a:rPr lang="en-US" sz="2800" dirty="0"/>
              <a:t>: Cross-entropy loss will decrease, SVM loss still 0</a:t>
            </a:r>
            <a:endParaRPr lang="en-US" sz="2800" b="1" dirty="0"/>
          </a:p>
        </p:txBody>
      </p:sp>
      <p:sp>
        <p:nvSpPr>
          <p:cNvPr id="9" name="Google Shape;1388;p71">
            <a:extLst>
              <a:ext uri="{FF2B5EF4-FFF2-40B4-BE49-F238E27FC236}">
                <a16:creationId xmlns:a16="http://schemas.microsoft.com/office/drawing/2014/main" id="{D47A02B0-E4E3-554A-B40B-6533D32A83E9}"/>
              </a:ext>
            </a:extLst>
          </p:cNvPr>
          <p:cNvSpPr txBox="1"/>
          <p:nvPr/>
        </p:nvSpPr>
        <p:spPr>
          <a:xfrm>
            <a:off x="5891472" y="3006315"/>
            <a:ext cx="4657864" cy="1403641"/>
          </a:xfrm>
          <a:prstGeom prst="rect">
            <a:avLst/>
          </a:prstGeom>
          <a:noFill/>
          <a:ln>
            <a:noFill/>
          </a:ln>
        </p:spPr>
        <p:txBody>
          <a:bodyPr spcFirstLastPara="1" wrap="square" lIns="121868" tIns="121868" rIns="121868" bIns="121868" anchor="t" anchorCtr="0">
            <a:noAutofit/>
          </a:bodyPr>
          <a:lstStyle/>
          <a:p>
            <a:r>
              <a:rPr lang="en" sz="2800" b="1" dirty="0"/>
              <a:t>Q</a:t>
            </a:r>
            <a:r>
              <a:rPr lang="en-US" sz="2800" dirty="0"/>
              <a:t>: What happens to each loss if I double the score of the correct class from 10 to 20?</a:t>
            </a:r>
          </a:p>
          <a:p>
            <a:endParaRPr lang="en-US" sz="2800" dirty="0"/>
          </a:p>
        </p:txBody>
      </p:sp>
      <p:sp>
        <p:nvSpPr>
          <p:cNvPr id="10" name="TextBox 9">
            <a:extLst>
              <a:ext uri="{FF2B5EF4-FFF2-40B4-BE49-F238E27FC236}">
                <a16:creationId xmlns:a16="http://schemas.microsoft.com/office/drawing/2014/main" id="{6F4B8FF7-F3D1-8E45-AE96-DDE091EBA042}"/>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85382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sldNum" idx="12"/>
          </p:nvPr>
        </p:nvSpPr>
        <p:spPr>
          <a:xfrm>
            <a:off x="8569452" y="6223800"/>
            <a:ext cx="731600" cy="524800"/>
          </a:xfrm>
          <a:prstGeom prst="rect">
            <a:avLst/>
          </a:prstGeom>
        </p:spPr>
        <p:txBody>
          <a:bodyPr spcFirstLastPara="1" wrap="square" lIns="121900" tIns="121900" rIns="121900" bIns="121900" anchor="ctr" anchorCtr="0">
            <a:normAutofit fontScale="85000" lnSpcReduction="20000"/>
          </a:bodyPr>
          <a:lstStyle/>
          <a:p>
            <a:pPr defTabSz="1219170">
              <a:buClr>
                <a:srgbClr val="000000"/>
              </a:buClr>
            </a:pPr>
            <a:fld id="{00000000-1234-1234-1234-123412341234}" type="slidenum">
              <a:rPr lang="en" kern="0">
                <a:latin typeface="Arial"/>
                <a:cs typeface="Arial"/>
                <a:sym typeface="Arial"/>
              </a:rPr>
              <a:pPr defTabSz="1219170">
                <a:buClr>
                  <a:srgbClr val="000000"/>
                </a:buClr>
              </a:pPr>
              <a:t>44</a:t>
            </a:fld>
            <a:endParaRPr kern="0">
              <a:latin typeface="Arial"/>
              <a:cs typeface="Arial"/>
              <a:sym typeface="Arial"/>
            </a:endParaRPr>
          </a:p>
        </p:txBody>
      </p:sp>
      <p:sp>
        <p:nvSpPr>
          <p:cNvPr id="273" name="Google Shape;273;p39"/>
          <p:cNvSpPr txBox="1"/>
          <p:nvPr/>
        </p:nvSpPr>
        <p:spPr>
          <a:xfrm>
            <a:off x="232767" y="135800"/>
            <a:ext cx="7255200" cy="678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dirty="0">
                <a:solidFill>
                  <a:srgbClr val="000000"/>
                </a:solidFill>
                <a:latin typeface="Arial"/>
                <a:cs typeface="Arial"/>
                <a:sym typeface="Arial"/>
              </a:rPr>
              <a:t>There is a “bug” with the hinge loss:</a:t>
            </a:r>
            <a:endParaRPr sz="3200" kern="0" dirty="0">
              <a:solidFill>
                <a:srgbClr val="000000"/>
              </a:solidFill>
              <a:latin typeface="Arial"/>
              <a:cs typeface="Arial"/>
              <a:sym typeface="Arial"/>
            </a:endParaRPr>
          </a:p>
        </p:txBody>
      </p:sp>
      <p:pic>
        <p:nvPicPr>
          <p:cNvPr id="274" name="Google Shape;274;p39"/>
          <p:cNvPicPr preferRelativeResize="0"/>
          <p:nvPr/>
        </p:nvPicPr>
        <p:blipFill>
          <a:blip r:embed="rId3">
            <a:alphaModFix/>
          </a:blip>
          <a:stretch>
            <a:fillRect/>
          </a:stretch>
        </p:blipFill>
        <p:spPr>
          <a:xfrm>
            <a:off x="567316" y="1814233"/>
            <a:ext cx="9601585" cy="678800"/>
          </a:xfrm>
          <a:prstGeom prst="rect">
            <a:avLst/>
          </a:prstGeom>
          <a:noFill/>
          <a:ln>
            <a:noFill/>
          </a:ln>
        </p:spPr>
      </p:pic>
      <p:pic>
        <p:nvPicPr>
          <p:cNvPr id="275" name="Google Shape;275;p39"/>
          <p:cNvPicPr preferRelativeResize="0"/>
          <p:nvPr/>
        </p:nvPicPr>
        <p:blipFill>
          <a:blip r:embed="rId4">
            <a:alphaModFix/>
          </a:blip>
          <a:stretch>
            <a:fillRect/>
          </a:stretch>
        </p:blipFill>
        <p:spPr>
          <a:xfrm rot="1750135">
            <a:off x="9773841" y="954825"/>
            <a:ext cx="1204776" cy="1063624"/>
          </a:xfrm>
          <a:prstGeom prst="rect">
            <a:avLst/>
          </a:prstGeom>
          <a:noFill/>
          <a:ln>
            <a:noFill/>
          </a:ln>
        </p:spPr>
      </p:pic>
      <p:sp>
        <p:nvSpPr>
          <p:cNvPr id="276" name="Google Shape;276;p39"/>
          <p:cNvSpPr txBox="1"/>
          <p:nvPr/>
        </p:nvSpPr>
        <p:spPr>
          <a:xfrm>
            <a:off x="402600" y="2938867"/>
            <a:ext cx="11386800" cy="273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E.g. Suppose that we found a W such that L = 0. </a:t>
            </a:r>
            <a:endParaRPr sz="4000" kern="0">
              <a:solidFill>
                <a:srgbClr val="000000"/>
              </a:solidFill>
              <a:latin typeface="Arial"/>
              <a:cs typeface="Arial"/>
              <a:sym typeface="Arial"/>
            </a:endParaRPr>
          </a:p>
          <a:p>
            <a:pPr defTabSz="1219170">
              <a:buClr>
                <a:srgbClr val="000000"/>
              </a:buClr>
            </a:pPr>
            <a:r>
              <a:rPr lang="en" sz="4000" kern="0">
                <a:solidFill>
                  <a:srgbClr val="000000"/>
                </a:solidFill>
                <a:latin typeface="Arial"/>
                <a:cs typeface="Arial"/>
                <a:sym typeface="Arial"/>
              </a:rPr>
              <a:t>Is this W unique?</a:t>
            </a:r>
            <a:endParaRPr sz="4000" kern="0">
              <a:solidFill>
                <a:srgbClr val="000000"/>
              </a:solidFill>
              <a:latin typeface="Arial"/>
              <a:cs typeface="Arial"/>
              <a:sym typeface="Arial"/>
            </a:endParaRPr>
          </a:p>
        </p:txBody>
      </p:sp>
      <p:pic>
        <p:nvPicPr>
          <p:cNvPr id="277" name="Google Shape;277;p39"/>
          <p:cNvPicPr preferRelativeResize="0"/>
          <p:nvPr/>
        </p:nvPicPr>
        <p:blipFill>
          <a:blip r:embed="rId5">
            <a:alphaModFix/>
          </a:blip>
          <a:stretch>
            <a:fillRect/>
          </a:stretch>
        </p:blipFill>
        <p:spPr>
          <a:xfrm>
            <a:off x="567301" y="1038784"/>
            <a:ext cx="2603916" cy="551267"/>
          </a:xfrm>
          <a:prstGeom prst="rect">
            <a:avLst/>
          </a:prstGeom>
          <a:noFill/>
          <a:ln>
            <a:noFill/>
          </a:ln>
        </p:spPr>
      </p:pic>
      <p:sp>
        <p:nvSpPr>
          <p:cNvPr id="8" name="TextBox 7">
            <a:extLst>
              <a:ext uri="{FF2B5EF4-FFF2-40B4-BE49-F238E27FC236}">
                <a16:creationId xmlns:a16="http://schemas.microsoft.com/office/drawing/2014/main" id="{4F5916FF-9832-E342-AC47-BF42958A2374}"/>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cxnSp>
        <p:nvCxnSpPr>
          <p:cNvPr id="282" name="Google Shape;282;p40"/>
          <p:cNvCxnSpPr/>
          <p:nvPr/>
        </p:nvCxnSpPr>
        <p:spPr>
          <a:xfrm>
            <a:off x="131167" y="5431700"/>
            <a:ext cx="7192000" cy="0"/>
          </a:xfrm>
          <a:prstGeom prst="straightConnector1">
            <a:avLst/>
          </a:prstGeom>
          <a:noFill/>
          <a:ln w="9525" cap="flat" cmpd="sng">
            <a:solidFill>
              <a:srgbClr val="000000"/>
            </a:solidFill>
            <a:prstDash val="solid"/>
            <a:round/>
            <a:headEnd type="none" w="med" len="med"/>
            <a:tailEnd type="none" w="med" len="med"/>
          </a:ln>
        </p:spPr>
      </p:cxnSp>
      <p:sp>
        <p:nvSpPr>
          <p:cNvPr id="283" name="Google Shape;283;p40"/>
          <p:cNvSpPr txBox="1">
            <a:spLocks noGrp="1"/>
          </p:cNvSpPr>
          <p:nvPr>
            <p:ph type="sldNum" idx="12"/>
          </p:nvPr>
        </p:nvSpPr>
        <p:spPr>
          <a:xfrm>
            <a:off x="8569452" y="6223800"/>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latin typeface="Arial"/>
                <a:cs typeface="Arial"/>
                <a:sym typeface="Arial"/>
              </a:rPr>
              <a:pPr defTabSz="1219170">
                <a:buClr>
                  <a:srgbClr val="000000"/>
                </a:buClr>
              </a:pPr>
              <a:t>45</a:t>
            </a:fld>
            <a:endParaRPr kern="0">
              <a:latin typeface="Arial"/>
              <a:cs typeface="Arial"/>
              <a:sym typeface="Arial"/>
            </a:endParaRPr>
          </a:p>
        </p:txBody>
      </p:sp>
      <p:pic>
        <p:nvPicPr>
          <p:cNvPr id="284" name="Google Shape;284;p40"/>
          <p:cNvPicPr preferRelativeResize="0"/>
          <p:nvPr/>
        </p:nvPicPr>
        <p:blipFill>
          <a:blip r:embed="rId3">
            <a:alphaModFix/>
          </a:blip>
          <a:stretch>
            <a:fillRect/>
          </a:stretch>
        </p:blipFill>
        <p:spPr>
          <a:xfrm>
            <a:off x="1873338" y="1342051"/>
            <a:ext cx="1520308" cy="1678075"/>
          </a:xfrm>
          <a:prstGeom prst="rect">
            <a:avLst/>
          </a:prstGeom>
          <a:noFill/>
          <a:ln>
            <a:noFill/>
          </a:ln>
        </p:spPr>
      </p:pic>
      <p:pic>
        <p:nvPicPr>
          <p:cNvPr id="285" name="Google Shape;285;p40"/>
          <p:cNvPicPr preferRelativeResize="0"/>
          <p:nvPr/>
        </p:nvPicPr>
        <p:blipFill>
          <a:blip r:embed="rId4">
            <a:alphaModFix/>
          </a:blip>
          <a:stretch>
            <a:fillRect/>
          </a:stretch>
        </p:blipFill>
        <p:spPr>
          <a:xfrm>
            <a:off x="3561330" y="1342052"/>
            <a:ext cx="1678057" cy="1678057"/>
          </a:xfrm>
          <a:prstGeom prst="rect">
            <a:avLst/>
          </a:prstGeom>
          <a:noFill/>
          <a:ln>
            <a:noFill/>
          </a:ln>
        </p:spPr>
      </p:pic>
      <p:pic>
        <p:nvPicPr>
          <p:cNvPr id="286" name="Google Shape;286;p40"/>
          <p:cNvPicPr preferRelativeResize="0"/>
          <p:nvPr/>
        </p:nvPicPr>
        <p:blipFill>
          <a:blip r:embed="rId5">
            <a:alphaModFix/>
          </a:blip>
          <a:stretch>
            <a:fillRect/>
          </a:stretch>
        </p:blipFill>
        <p:spPr>
          <a:xfrm>
            <a:off x="5399255" y="1342079"/>
            <a:ext cx="1614735" cy="1614735"/>
          </a:xfrm>
          <a:prstGeom prst="rect">
            <a:avLst/>
          </a:prstGeom>
          <a:noFill/>
          <a:ln>
            <a:noFill/>
          </a:ln>
        </p:spPr>
      </p:pic>
      <p:sp>
        <p:nvSpPr>
          <p:cNvPr id="287" name="Google Shape;287;p40"/>
          <p:cNvSpPr txBox="1"/>
          <p:nvPr/>
        </p:nvSpPr>
        <p:spPr>
          <a:xfrm>
            <a:off x="363767" y="165367"/>
            <a:ext cx="70852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a:solidFill>
                  <a:srgbClr val="000000"/>
                </a:solidFill>
                <a:latin typeface="Arial"/>
                <a:cs typeface="Arial"/>
                <a:sym typeface="Arial"/>
              </a:rPr>
              <a:t>Suppose: 3 training examples, 3 classes.</a:t>
            </a:r>
            <a:endParaRPr sz="2400" kern="0">
              <a:solidFill>
                <a:srgbClr val="000000"/>
              </a:solidFill>
              <a:latin typeface="Arial"/>
              <a:cs typeface="Arial"/>
              <a:sym typeface="Arial"/>
            </a:endParaRPr>
          </a:p>
          <a:p>
            <a:pPr defTabSz="1219170">
              <a:buClr>
                <a:srgbClr val="000000"/>
              </a:buClr>
            </a:pPr>
            <a:r>
              <a:rPr lang="en" sz="2400" kern="0">
                <a:solidFill>
                  <a:srgbClr val="000000"/>
                </a:solidFill>
                <a:latin typeface="Arial"/>
                <a:cs typeface="Arial"/>
                <a:sym typeface="Arial"/>
              </a:rPr>
              <a:t>With some W the scores                           are:</a:t>
            </a:r>
            <a:endParaRPr sz="2400" kern="0">
              <a:solidFill>
                <a:srgbClr val="000000"/>
              </a:solidFill>
              <a:latin typeface="Arial"/>
              <a:cs typeface="Arial"/>
              <a:sym typeface="Arial"/>
            </a:endParaRPr>
          </a:p>
        </p:txBody>
      </p:sp>
      <p:sp>
        <p:nvSpPr>
          <p:cNvPr id="288" name="Google Shape;288;p40"/>
          <p:cNvSpPr txBox="1"/>
          <p:nvPr/>
        </p:nvSpPr>
        <p:spPr>
          <a:xfrm>
            <a:off x="166833" y="32260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cat</a:t>
            </a:r>
            <a:endParaRPr sz="3200" kern="0">
              <a:solidFill>
                <a:srgbClr val="000000"/>
              </a:solidFill>
              <a:latin typeface="Arial"/>
              <a:cs typeface="Arial"/>
              <a:sym typeface="Arial"/>
            </a:endParaRPr>
          </a:p>
        </p:txBody>
      </p:sp>
      <p:sp>
        <p:nvSpPr>
          <p:cNvPr id="289" name="Google Shape;289;p40"/>
          <p:cNvSpPr txBox="1"/>
          <p:nvPr/>
        </p:nvSpPr>
        <p:spPr>
          <a:xfrm>
            <a:off x="166833" y="476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frog</a:t>
            </a:r>
            <a:endParaRPr sz="3200" kern="0">
              <a:solidFill>
                <a:srgbClr val="000000"/>
              </a:solidFill>
              <a:latin typeface="Arial"/>
              <a:cs typeface="Arial"/>
              <a:sym typeface="Arial"/>
            </a:endParaRPr>
          </a:p>
        </p:txBody>
      </p:sp>
      <p:sp>
        <p:nvSpPr>
          <p:cNvPr id="290" name="Google Shape;290;p40"/>
          <p:cNvSpPr txBox="1"/>
          <p:nvPr/>
        </p:nvSpPr>
        <p:spPr>
          <a:xfrm>
            <a:off x="166833" y="399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car</a:t>
            </a:r>
            <a:endParaRPr sz="3200" kern="0">
              <a:solidFill>
                <a:srgbClr val="000000"/>
              </a:solidFill>
              <a:latin typeface="Arial"/>
              <a:cs typeface="Arial"/>
              <a:sym typeface="Arial"/>
            </a:endParaRPr>
          </a:p>
        </p:txBody>
      </p:sp>
      <p:sp>
        <p:nvSpPr>
          <p:cNvPr id="291" name="Google Shape;291;p40"/>
          <p:cNvSpPr txBox="1"/>
          <p:nvPr/>
        </p:nvSpPr>
        <p:spPr>
          <a:xfrm>
            <a:off x="2202300" y="3188167"/>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Arial"/>
                <a:cs typeface="Arial"/>
                <a:sym typeface="Arial"/>
              </a:rPr>
              <a:t>3.2</a:t>
            </a:r>
            <a:endParaRPr sz="4000" b="1" kern="0">
              <a:solidFill>
                <a:srgbClr val="000000"/>
              </a:solidFill>
              <a:latin typeface="Arial"/>
              <a:cs typeface="Arial"/>
              <a:sym typeface="Arial"/>
            </a:endParaRPr>
          </a:p>
        </p:txBody>
      </p:sp>
      <p:sp>
        <p:nvSpPr>
          <p:cNvPr id="292" name="Google Shape;292;p40"/>
          <p:cNvSpPr txBox="1"/>
          <p:nvPr/>
        </p:nvSpPr>
        <p:spPr>
          <a:xfrm>
            <a:off x="2202300" y="3899367"/>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5.1</a:t>
            </a:r>
            <a:endParaRPr sz="4000" kern="0">
              <a:solidFill>
                <a:srgbClr val="000000"/>
              </a:solidFill>
              <a:latin typeface="Arial"/>
              <a:cs typeface="Arial"/>
              <a:sym typeface="Arial"/>
            </a:endParaRPr>
          </a:p>
        </p:txBody>
      </p:sp>
      <p:sp>
        <p:nvSpPr>
          <p:cNvPr id="293" name="Google Shape;293;p40"/>
          <p:cNvSpPr txBox="1"/>
          <p:nvPr/>
        </p:nvSpPr>
        <p:spPr>
          <a:xfrm>
            <a:off x="2100700" y="4610567"/>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-1.7</a:t>
            </a:r>
            <a:endParaRPr sz="4000" kern="0">
              <a:solidFill>
                <a:srgbClr val="000000"/>
              </a:solidFill>
              <a:latin typeface="Arial"/>
              <a:cs typeface="Arial"/>
              <a:sym typeface="Arial"/>
            </a:endParaRPr>
          </a:p>
        </p:txBody>
      </p:sp>
      <p:sp>
        <p:nvSpPr>
          <p:cNvPr id="294" name="Google Shape;294;p40"/>
          <p:cNvSpPr txBox="1"/>
          <p:nvPr/>
        </p:nvSpPr>
        <p:spPr>
          <a:xfrm>
            <a:off x="4132700" y="3899367"/>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Arial"/>
                <a:cs typeface="Arial"/>
                <a:sym typeface="Arial"/>
              </a:rPr>
              <a:t>4.9</a:t>
            </a:r>
            <a:endParaRPr sz="4000" b="1" kern="0">
              <a:solidFill>
                <a:srgbClr val="000000"/>
              </a:solidFill>
              <a:latin typeface="Arial"/>
              <a:cs typeface="Arial"/>
              <a:sym typeface="Arial"/>
            </a:endParaRPr>
          </a:p>
        </p:txBody>
      </p:sp>
      <p:sp>
        <p:nvSpPr>
          <p:cNvPr id="295" name="Google Shape;295;p40"/>
          <p:cNvSpPr txBox="1"/>
          <p:nvPr/>
        </p:nvSpPr>
        <p:spPr>
          <a:xfrm>
            <a:off x="4132700" y="3188167"/>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1.3</a:t>
            </a:r>
            <a:endParaRPr sz="4000" kern="0">
              <a:solidFill>
                <a:srgbClr val="000000"/>
              </a:solidFill>
              <a:latin typeface="Arial"/>
              <a:cs typeface="Arial"/>
              <a:sym typeface="Arial"/>
            </a:endParaRPr>
          </a:p>
        </p:txBody>
      </p:sp>
      <p:sp>
        <p:nvSpPr>
          <p:cNvPr id="296" name="Google Shape;296;p40"/>
          <p:cNvSpPr txBox="1"/>
          <p:nvPr/>
        </p:nvSpPr>
        <p:spPr>
          <a:xfrm>
            <a:off x="4132700" y="4610567"/>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2.0</a:t>
            </a:r>
            <a:endParaRPr sz="4000" kern="0">
              <a:solidFill>
                <a:srgbClr val="000000"/>
              </a:solidFill>
              <a:latin typeface="Arial"/>
              <a:cs typeface="Arial"/>
              <a:sym typeface="Arial"/>
            </a:endParaRPr>
          </a:p>
        </p:txBody>
      </p:sp>
      <p:sp>
        <p:nvSpPr>
          <p:cNvPr id="297" name="Google Shape;297;p40"/>
          <p:cNvSpPr txBox="1"/>
          <p:nvPr/>
        </p:nvSpPr>
        <p:spPr>
          <a:xfrm>
            <a:off x="5758300" y="4610567"/>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Arial"/>
                <a:cs typeface="Arial"/>
                <a:sym typeface="Arial"/>
              </a:rPr>
              <a:t>-3.1</a:t>
            </a:r>
            <a:endParaRPr sz="4000" b="1" kern="0">
              <a:solidFill>
                <a:srgbClr val="000000"/>
              </a:solidFill>
              <a:latin typeface="Arial"/>
              <a:cs typeface="Arial"/>
              <a:sym typeface="Arial"/>
            </a:endParaRPr>
          </a:p>
        </p:txBody>
      </p:sp>
      <p:sp>
        <p:nvSpPr>
          <p:cNvPr id="298" name="Google Shape;298;p40"/>
          <p:cNvSpPr txBox="1"/>
          <p:nvPr/>
        </p:nvSpPr>
        <p:spPr>
          <a:xfrm>
            <a:off x="5961500" y="3899367"/>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2.5</a:t>
            </a:r>
            <a:endParaRPr sz="4000" kern="0">
              <a:solidFill>
                <a:srgbClr val="000000"/>
              </a:solidFill>
              <a:latin typeface="Arial"/>
              <a:cs typeface="Arial"/>
              <a:sym typeface="Arial"/>
            </a:endParaRPr>
          </a:p>
        </p:txBody>
      </p:sp>
      <p:sp>
        <p:nvSpPr>
          <p:cNvPr id="299" name="Google Shape;299;p40"/>
          <p:cNvSpPr txBox="1"/>
          <p:nvPr/>
        </p:nvSpPr>
        <p:spPr>
          <a:xfrm>
            <a:off x="5961500" y="3188167"/>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2.2</a:t>
            </a:r>
            <a:endParaRPr sz="4000" kern="0">
              <a:solidFill>
                <a:srgbClr val="000000"/>
              </a:solidFill>
              <a:latin typeface="Arial"/>
              <a:cs typeface="Arial"/>
              <a:sym typeface="Arial"/>
            </a:endParaRPr>
          </a:p>
        </p:txBody>
      </p:sp>
      <p:pic>
        <p:nvPicPr>
          <p:cNvPr id="300" name="Google Shape;300;p40"/>
          <p:cNvPicPr preferRelativeResize="0"/>
          <p:nvPr/>
        </p:nvPicPr>
        <p:blipFill>
          <a:blip r:embed="rId6">
            <a:alphaModFix/>
          </a:blip>
          <a:stretch>
            <a:fillRect/>
          </a:stretch>
        </p:blipFill>
        <p:spPr>
          <a:xfrm>
            <a:off x="3967734" y="639365"/>
            <a:ext cx="1932233" cy="409067"/>
          </a:xfrm>
          <a:prstGeom prst="rect">
            <a:avLst/>
          </a:prstGeom>
          <a:noFill/>
          <a:ln>
            <a:noFill/>
          </a:ln>
        </p:spPr>
      </p:pic>
      <p:cxnSp>
        <p:nvCxnSpPr>
          <p:cNvPr id="301" name="Google Shape;301;p40"/>
          <p:cNvCxnSpPr/>
          <p:nvPr/>
        </p:nvCxnSpPr>
        <p:spPr>
          <a:xfrm>
            <a:off x="7573200" y="165367"/>
            <a:ext cx="0" cy="5919600"/>
          </a:xfrm>
          <a:prstGeom prst="straightConnector1">
            <a:avLst/>
          </a:prstGeom>
          <a:noFill/>
          <a:ln w="19050" cap="flat" cmpd="sng">
            <a:solidFill>
              <a:srgbClr val="000000"/>
            </a:solidFill>
            <a:prstDash val="solid"/>
            <a:round/>
            <a:headEnd type="none" w="med" len="med"/>
            <a:tailEnd type="none" w="med" len="med"/>
          </a:ln>
        </p:spPr>
      </p:cxnSp>
      <p:pic>
        <p:nvPicPr>
          <p:cNvPr id="302" name="Google Shape;302;p40"/>
          <p:cNvPicPr preferRelativeResize="0"/>
          <p:nvPr/>
        </p:nvPicPr>
        <p:blipFill>
          <a:blip r:embed="rId7">
            <a:alphaModFix/>
          </a:blip>
          <a:stretch>
            <a:fillRect/>
          </a:stretch>
        </p:blipFill>
        <p:spPr>
          <a:xfrm>
            <a:off x="7702825" y="292787"/>
            <a:ext cx="4421409" cy="474000"/>
          </a:xfrm>
          <a:prstGeom prst="rect">
            <a:avLst/>
          </a:prstGeom>
          <a:noFill/>
          <a:ln w="19050" cap="flat" cmpd="sng">
            <a:solidFill>
              <a:srgbClr val="0000FF"/>
            </a:solidFill>
            <a:prstDash val="solid"/>
            <a:round/>
            <a:headEnd type="none" w="sm" len="sm"/>
            <a:tailEnd type="none" w="sm" len="sm"/>
          </a:ln>
        </p:spPr>
      </p:pic>
      <p:sp>
        <p:nvSpPr>
          <p:cNvPr id="303" name="Google Shape;303;p40"/>
          <p:cNvSpPr txBox="1"/>
          <p:nvPr/>
        </p:nvSpPr>
        <p:spPr>
          <a:xfrm>
            <a:off x="7790300" y="1304267"/>
            <a:ext cx="4170800" cy="144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a:solidFill>
                  <a:srgbClr val="0000FF"/>
                </a:solidFill>
                <a:latin typeface="Arial"/>
                <a:cs typeface="Arial"/>
                <a:sym typeface="Arial"/>
              </a:rPr>
              <a:t>= max(0, 1.3 - 4.9 + 1) </a:t>
            </a:r>
            <a:endParaRPr sz="2400" kern="0">
              <a:solidFill>
                <a:srgbClr val="0000FF"/>
              </a:solidFill>
              <a:latin typeface="Arial"/>
              <a:cs typeface="Arial"/>
              <a:sym typeface="Arial"/>
            </a:endParaRPr>
          </a:p>
          <a:p>
            <a:pPr defTabSz="1219170">
              <a:buClr>
                <a:srgbClr val="000000"/>
              </a:buClr>
            </a:pPr>
            <a:r>
              <a:rPr lang="en" sz="2400" kern="0">
                <a:solidFill>
                  <a:srgbClr val="0000FF"/>
                </a:solidFill>
                <a:latin typeface="Arial"/>
                <a:cs typeface="Arial"/>
                <a:sym typeface="Arial"/>
              </a:rPr>
              <a:t>   +max(0, 2.0 - 4.9 + 1)</a:t>
            </a:r>
            <a:endParaRPr sz="2400" kern="0">
              <a:solidFill>
                <a:srgbClr val="0000FF"/>
              </a:solidFill>
              <a:latin typeface="Arial"/>
              <a:cs typeface="Arial"/>
              <a:sym typeface="Arial"/>
            </a:endParaRPr>
          </a:p>
          <a:p>
            <a:pPr defTabSz="1219170">
              <a:buClr>
                <a:srgbClr val="000000"/>
              </a:buClr>
            </a:pPr>
            <a:r>
              <a:rPr lang="en" sz="2400" kern="0">
                <a:solidFill>
                  <a:srgbClr val="0000FF"/>
                </a:solidFill>
                <a:latin typeface="Arial"/>
                <a:cs typeface="Arial"/>
                <a:sym typeface="Arial"/>
              </a:rPr>
              <a:t>= max(0, -2.6) + max(0, -1.9)</a:t>
            </a:r>
            <a:endParaRPr sz="2400" kern="0">
              <a:solidFill>
                <a:srgbClr val="0000FF"/>
              </a:solidFill>
              <a:latin typeface="Arial"/>
              <a:cs typeface="Arial"/>
              <a:sym typeface="Arial"/>
            </a:endParaRPr>
          </a:p>
          <a:p>
            <a:pPr defTabSz="1219170">
              <a:buClr>
                <a:srgbClr val="000000"/>
              </a:buClr>
            </a:pPr>
            <a:r>
              <a:rPr lang="en" sz="2400" kern="0">
                <a:solidFill>
                  <a:srgbClr val="0000FF"/>
                </a:solidFill>
                <a:latin typeface="Arial"/>
                <a:cs typeface="Arial"/>
                <a:sym typeface="Arial"/>
              </a:rPr>
              <a:t>= 0 + 0</a:t>
            </a:r>
            <a:endParaRPr sz="2400" kern="0">
              <a:solidFill>
                <a:srgbClr val="0000FF"/>
              </a:solidFill>
              <a:latin typeface="Arial"/>
              <a:cs typeface="Arial"/>
              <a:sym typeface="Arial"/>
            </a:endParaRPr>
          </a:p>
          <a:p>
            <a:pPr defTabSz="1219170">
              <a:buClr>
                <a:srgbClr val="000000"/>
              </a:buClr>
            </a:pPr>
            <a:r>
              <a:rPr lang="en" sz="2400" kern="0">
                <a:solidFill>
                  <a:srgbClr val="0000FF"/>
                </a:solidFill>
                <a:latin typeface="Arial"/>
                <a:cs typeface="Arial"/>
                <a:sym typeface="Arial"/>
              </a:rPr>
              <a:t>= 0</a:t>
            </a:r>
            <a:endParaRPr sz="2400" kern="0">
              <a:solidFill>
                <a:srgbClr val="0000FF"/>
              </a:solidFill>
              <a:latin typeface="Arial"/>
              <a:cs typeface="Arial"/>
              <a:sym typeface="Arial"/>
            </a:endParaRPr>
          </a:p>
        </p:txBody>
      </p:sp>
      <p:sp>
        <p:nvSpPr>
          <p:cNvPr id="304" name="Google Shape;304;p40"/>
          <p:cNvSpPr/>
          <p:nvPr/>
        </p:nvSpPr>
        <p:spPr>
          <a:xfrm>
            <a:off x="3782967" y="3200767"/>
            <a:ext cx="1541200" cy="2822400"/>
          </a:xfrm>
          <a:prstGeom prst="rect">
            <a:avLst/>
          </a:prstGeom>
          <a:noFill/>
          <a:ln w="19050"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40"/>
          <p:cNvSpPr txBox="1"/>
          <p:nvPr/>
        </p:nvSpPr>
        <p:spPr>
          <a:xfrm>
            <a:off x="4306231" y="5286109"/>
            <a:ext cx="1164000" cy="52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FF"/>
                </a:solidFill>
                <a:latin typeface="Arial"/>
                <a:cs typeface="Arial"/>
                <a:sym typeface="Arial"/>
              </a:rPr>
              <a:t>0</a:t>
            </a:r>
            <a:endParaRPr sz="4000" kern="0">
              <a:solidFill>
                <a:srgbClr val="0000FF"/>
              </a:solidFill>
              <a:latin typeface="Arial"/>
              <a:cs typeface="Arial"/>
              <a:sym typeface="Arial"/>
            </a:endParaRPr>
          </a:p>
        </p:txBody>
      </p:sp>
      <p:sp>
        <p:nvSpPr>
          <p:cNvPr id="306" name="Google Shape;306;p40"/>
          <p:cNvSpPr txBox="1"/>
          <p:nvPr/>
        </p:nvSpPr>
        <p:spPr>
          <a:xfrm>
            <a:off x="131167" y="5397900"/>
            <a:ext cx="16780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Losses:</a:t>
            </a:r>
            <a:endParaRPr sz="3200" kern="0">
              <a:solidFill>
                <a:srgbClr val="000000"/>
              </a:solidFill>
              <a:latin typeface="Arial"/>
              <a:cs typeface="Arial"/>
              <a:sym typeface="Arial"/>
            </a:endParaRPr>
          </a:p>
        </p:txBody>
      </p:sp>
      <p:sp>
        <p:nvSpPr>
          <p:cNvPr id="307" name="Google Shape;307;p40"/>
          <p:cNvSpPr txBox="1"/>
          <p:nvPr/>
        </p:nvSpPr>
        <p:spPr>
          <a:xfrm>
            <a:off x="2274231" y="5286109"/>
            <a:ext cx="1164000" cy="52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2.9</a:t>
            </a:r>
            <a:endParaRPr sz="4000" kern="0">
              <a:solidFill>
                <a:srgbClr val="000000"/>
              </a:solidFill>
              <a:latin typeface="Arial"/>
              <a:cs typeface="Arial"/>
              <a:sym typeface="Arial"/>
            </a:endParaRPr>
          </a:p>
        </p:txBody>
      </p:sp>
      <p:sp>
        <p:nvSpPr>
          <p:cNvPr id="308" name="Google Shape;308;p40"/>
          <p:cNvSpPr txBox="1"/>
          <p:nvPr/>
        </p:nvSpPr>
        <p:spPr>
          <a:xfrm>
            <a:off x="7702833" y="893800"/>
            <a:ext cx="2463600" cy="409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a:solidFill>
                  <a:srgbClr val="000000"/>
                </a:solidFill>
                <a:latin typeface="Arial"/>
                <a:cs typeface="Arial"/>
                <a:sym typeface="Arial"/>
              </a:rPr>
              <a:t>Before:</a:t>
            </a:r>
            <a:endParaRPr sz="2400" b="1" kern="0">
              <a:solidFill>
                <a:srgbClr val="000000"/>
              </a:solidFill>
              <a:latin typeface="Arial"/>
              <a:cs typeface="Arial"/>
              <a:sym typeface="Arial"/>
            </a:endParaRPr>
          </a:p>
        </p:txBody>
      </p:sp>
      <p:sp>
        <p:nvSpPr>
          <p:cNvPr id="309" name="Google Shape;309;p40"/>
          <p:cNvSpPr txBox="1"/>
          <p:nvPr/>
        </p:nvSpPr>
        <p:spPr>
          <a:xfrm>
            <a:off x="7702833" y="3457200"/>
            <a:ext cx="3975200" cy="409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a:solidFill>
                  <a:srgbClr val="000000"/>
                </a:solidFill>
                <a:latin typeface="Arial"/>
                <a:cs typeface="Arial"/>
                <a:sym typeface="Arial"/>
              </a:rPr>
              <a:t>With W twice as large:</a:t>
            </a:r>
            <a:endParaRPr sz="2400" b="1" kern="0">
              <a:solidFill>
                <a:srgbClr val="000000"/>
              </a:solidFill>
              <a:latin typeface="Arial"/>
              <a:cs typeface="Arial"/>
              <a:sym typeface="Arial"/>
            </a:endParaRPr>
          </a:p>
        </p:txBody>
      </p:sp>
      <p:sp>
        <p:nvSpPr>
          <p:cNvPr id="310" name="Google Shape;310;p40"/>
          <p:cNvSpPr txBox="1"/>
          <p:nvPr/>
        </p:nvSpPr>
        <p:spPr>
          <a:xfrm>
            <a:off x="7790300" y="3844267"/>
            <a:ext cx="4170800" cy="144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a:solidFill>
                  <a:srgbClr val="0000FF"/>
                </a:solidFill>
                <a:latin typeface="Arial"/>
                <a:cs typeface="Arial"/>
                <a:sym typeface="Arial"/>
              </a:rPr>
              <a:t>= max(0, 2.6 - 9.8 + 1) </a:t>
            </a:r>
            <a:endParaRPr sz="2400" kern="0">
              <a:solidFill>
                <a:srgbClr val="0000FF"/>
              </a:solidFill>
              <a:latin typeface="Arial"/>
              <a:cs typeface="Arial"/>
              <a:sym typeface="Arial"/>
            </a:endParaRPr>
          </a:p>
          <a:p>
            <a:pPr defTabSz="1219170">
              <a:buClr>
                <a:srgbClr val="000000"/>
              </a:buClr>
            </a:pPr>
            <a:r>
              <a:rPr lang="en" sz="2400" kern="0">
                <a:solidFill>
                  <a:srgbClr val="0000FF"/>
                </a:solidFill>
                <a:latin typeface="Arial"/>
                <a:cs typeface="Arial"/>
                <a:sym typeface="Arial"/>
              </a:rPr>
              <a:t>   +max(0, 4.0 - 9.8 + 1)</a:t>
            </a:r>
            <a:endParaRPr sz="2400" kern="0">
              <a:solidFill>
                <a:srgbClr val="0000FF"/>
              </a:solidFill>
              <a:latin typeface="Arial"/>
              <a:cs typeface="Arial"/>
              <a:sym typeface="Arial"/>
            </a:endParaRPr>
          </a:p>
          <a:p>
            <a:pPr defTabSz="1219170">
              <a:buClr>
                <a:srgbClr val="000000"/>
              </a:buClr>
            </a:pPr>
            <a:r>
              <a:rPr lang="en" sz="2400" kern="0">
                <a:solidFill>
                  <a:srgbClr val="0000FF"/>
                </a:solidFill>
                <a:latin typeface="Arial"/>
                <a:cs typeface="Arial"/>
                <a:sym typeface="Arial"/>
              </a:rPr>
              <a:t>= max(0, -6.2) + max(0, -4.8)</a:t>
            </a:r>
            <a:endParaRPr sz="2400" kern="0">
              <a:solidFill>
                <a:srgbClr val="0000FF"/>
              </a:solidFill>
              <a:latin typeface="Arial"/>
              <a:cs typeface="Arial"/>
              <a:sym typeface="Arial"/>
            </a:endParaRPr>
          </a:p>
          <a:p>
            <a:pPr defTabSz="1219170">
              <a:buClr>
                <a:srgbClr val="000000"/>
              </a:buClr>
            </a:pPr>
            <a:r>
              <a:rPr lang="en" sz="2400" kern="0">
                <a:solidFill>
                  <a:srgbClr val="0000FF"/>
                </a:solidFill>
                <a:latin typeface="Arial"/>
                <a:cs typeface="Arial"/>
                <a:sym typeface="Arial"/>
              </a:rPr>
              <a:t>= 0 + 0</a:t>
            </a:r>
            <a:endParaRPr sz="2400" kern="0">
              <a:solidFill>
                <a:srgbClr val="0000FF"/>
              </a:solidFill>
              <a:latin typeface="Arial"/>
              <a:cs typeface="Arial"/>
              <a:sym typeface="Arial"/>
            </a:endParaRPr>
          </a:p>
          <a:p>
            <a:pPr defTabSz="1219170">
              <a:buClr>
                <a:srgbClr val="000000"/>
              </a:buClr>
            </a:pPr>
            <a:r>
              <a:rPr lang="en" sz="2400" kern="0">
                <a:solidFill>
                  <a:srgbClr val="0000FF"/>
                </a:solidFill>
                <a:latin typeface="Arial"/>
                <a:cs typeface="Arial"/>
                <a:sym typeface="Arial"/>
              </a:rPr>
              <a:t>= 0</a:t>
            </a:r>
            <a:endParaRPr sz="2400" kern="0">
              <a:solidFill>
                <a:srgbClr val="0000FF"/>
              </a:solidFill>
              <a:latin typeface="Arial"/>
              <a:cs typeface="Arial"/>
              <a:sym typeface="Arial"/>
            </a:endParaRPr>
          </a:p>
        </p:txBody>
      </p:sp>
      <p:sp>
        <p:nvSpPr>
          <p:cNvPr id="311" name="Google Shape;311;p40"/>
          <p:cNvSpPr txBox="1"/>
          <p:nvPr/>
        </p:nvSpPr>
        <p:spPr>
          <a:xfrm>
            <a:off x="5745733" y="5286100"/>
            <a:ext cx="1350000" cy="52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12.9</a:t>
            </a:r>
            <a:endParaRPr sz="4000" kern="0">
              <a:solidFill>
                <a:srgbClr val="000000"/>
              </a:solidFill>
              <a:latin typeface="Arial"/>
              <a:cs typeface="Arial"/>
              <a:sym typeface="Arial"/>
            </a:endParaRPr>
          </a:p>
        </p:txBody>
      </p:sp>
      <p:sp>
        <p:nvSpPr>
          <p:cNvPr id="32" name="TextBox 31">
            <a:extLst>
              <a:ext uri="{FF2B5EF4-FFF2-40B4-BE49-F238E27FC236}">
                <a16:creationId xmlns:a16="http://schemas.microsoft.com/office/drawing/2014/main" id="{9149644E-C186-E04F-B604-A9FB8E2C7CD3}"/>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cxnSp>
        <p:nvCxnSpPr>
          <p:cNvPr id="316" name="Google Shape;316;p41"/>
          <p:cNvCxnSpPr>
            <a:cxnSpLocks/>
          </p:cNvCxnSpPr>
          <p:nvPr/>
        </p:nvCxnSpPr>
        <p:spPr>
          <a:xfrm>
            <a:off x="0" y="5407333"/>
            <a:ext cx="6141600" cy="0"/>
          </a:xfrm>
          <a:prstGeom prst="straightConnector1">
            <a:avLst/>
          </a:prstGeom>
          <a:noFill/>
          <a:ln w="9525" cap="flat" cmpd="sng">
            <a:solidFill>
              <a:srgbClr val="000000"/>
            </a:solidFill>
            <a:prstDash val="solid"/>
            <a:round/>
            <a:headEnd type="none" w="med" len="med"/>
            <a:tailEnd type="none" w="med" len="med"/>
          </a:ln>
        </p:spPr>
      </p:cxnSp>
      <p:pic>
        <p:nvPicPr>
          <p:cNvPr id="317" name="Google Shape;317;p41"/>
          <p:cNvPicPr preferRelativeResize="0"/>
          <p:nvPr/>
        </p:nvPicPr>
        <p:blipFill>
          <a:blip r:embed="rId3">
            <a:alphaModFix/>
          </a:blip>
          <a:stretch>
            <a:fillRect/>
          </a:stretch>
        </p:blipFill>
        <p:spPr>
          <a:xfrm>
            <a:off x="2610597" y="1415118"/>
            <a:ext cx="1678057" cy="1678057"/>
          </a:xfrm>
          <a:prstGeom prst="rect">
            <a:avLst/>
          </a:prstGeom>
          <a:noFill/>
          <a:ln>
            <a:noFill/>
          </a:ln>
        </p:spPr>
      </p:pic>
      <p:sp>
        <p:nvSpPr>
          <p:cNvPr id="318" name="Google Shape;318;p41"/>
          <p:cNvSpPr txBox="1"/>
          <p:nvPr/>
        </p:nvSpPr>
        <p:spPr>
          <a:xfrm>
            <a:off x="166833" y="32260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cat</a:t>
            </a:r>
            <a:endParaRPr sz="3200" kern="0">
              <a:solidFill>
                <a:srgbClr val="000000"/>
              </a:solidFill>
              <a:latin typeface="Arial"/>
              <a:cs typeface="Arial"/>
              <a:sym typeface="Arial"/>
            </a:endParaRPr>
          </a:p>
        </p:txBody>
      </p:sp>
      <p:sp>
        <p:nvSpPr>
          <p:cNvPr id="319" name="Google Shape;319;p41"/>
          <p:cNvSpPr txBox="1"/>
          <p:nvPr/>
        </p:nvSpPr>
        <p:spPr>
          <a:xfrm>
            <a:off x="166833" y="476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frog</a:t>
            </a:r>
            <a:endParaRPr sz="3200" kern="0">
              <a:solidFill>
                <a:srgbClr val="000000"/>
              </a:solidFill>
              <a:latin typeface="Arial"/>
              <a:cs typeface="Arial"/>
              <a:sym typeface="Arial"/>
            </a:endParaRPr>
          </a:p>
        </p:txBody>
      </p:sp>
      <p:sp>
        <p:nvSpPr>
          <p:cNvPr id="320" name="Google Shape;320;p41"/>
          <p:cNvSpPr txBox="1"/>
          <p:nvPr/>
        </p:nvSpPr>
        <p:spPr>
          <a:xfrm>
            <a:off x="166833" y="399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car</a:t>
            </a:r>
            <a:endParaRPr sz="3200" kern="0">
              <a:solidFill>
                <a:srgbClr val="000000"/>
              </a:solidFill>
              <a:latin typeface="Arial"/>
              <a:cs typeface="Arial"/>
              <a:sym typeface="Arial"/>
            </a:endParaRPr>
          </a:p>
        </p:txBody>
      </p:sp>
      <p:sp>
        <p:nvSpPr>
          <p:cNvPr id="321" name="Google Shape;321;p41"/>
          <p:cNvSpPr txBox="1"/>
          <p:nvPr/>
        </p:nvSpPr>
        <p:spPr>
          <a:xfrm>
            <a:off x="1020733" y="38750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4000" kern="0">
              <a:solidFill>
                <a:srgbClr val="000000"/>
              </a:solidFill>
              <a:latin typeface="Arial"/>
              <a:cs typeface="Arial"/>
              <a:sym typeface="Arial"/>
            </a:endParaRPr>
          </a:p>
        </p:txBody>
      </p:sp>
      <p:sp>
        <p:nvSpPr>
          <p:cNvPr id="322" name="Google Shape;322;p41"/>
          <p:cNvSpPr txBox="1"/>
          <p:nvPr/>
        </p:nvSpPr>
        <p:spPr>
          <a:xfrm>
            <a:off x="2951133" y="38750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Arial"/>
                <a:cs typeface="Arial"/>
                <a:sym typeface="Arial"/>
              </a:rPr>
              <a:t>2.5</a:t>
            </a:r>
            <a:endParaRPr sz="4000" b="1" kern="0">
              <a:solidFill>
                <a:srgbClr val="000000"/>
              </a:solidFill>
              <a:latin typeface="Arial"/>
              <a:cs typeface="Arial"/>
              <a:sym typeface="Arial"/>
            </a:endParaRPr>
          </a:p>
        </p:txBody>
      </p:sp>
      <p:sp>
        <p:nvSpPr>
          <p:cNvPr id="323" name="Google Shape;323;p41"/>
          <p:cNvSpPr txBox="1"/>
          <p:nvPr/>
        </p:nvSpPr>
        <p:spPr>
          <a:xfrm>
            <a:off x="2951133" y="31638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1.3</a:t>
            </a:r>
            <a:endParaRPr sz="4000" kern="0">
              <a:solidFill>
                <a:srgbClr val="000000"/>
              </a:solidFill>
              <a:latin typeface="Arial"/>
              <a:cs typeface="Arial"/>
              <a:sym typeface="Arial"/>
            </a:endParaRPr>
          </a:p>
        </p:txBody>
      </p:sp>
      <p:sp>
        <p:nvSpPr>
          <p:cNvPr id="324" name="Google Shape;324;p41"/>
          <p:cNvSpPr txBox="1"/>
          <p:nvPr/>
        </p:nvSpPr>
        <p:spPr>
          <a:xfrm>
            <a:off x="2951133" y="45862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2.0</a:t>
            </a:r>
            <a:endParaRPr sz="4000" kern="0">
              <a:solidFill>
                <a:srgbClr val="000000"/>
              </a:solidFill>
              <a:latin typeface="Arial"/>
              <a:cs typeface="Arial"/>
              <a:sym typeface="Arial"/>
            </a:endParaRPr>
          </a:p>
        </p:txBody>
      </p:sp>
      <p:pic>
        <p:nvPicPr>
          <p:cNvPr id="325" name="Google Shape;325;p41"/>
          <p:cNvPicPr preferRelativeResize="0"/>
          <p:nvPr/>
        </p:nvPicPr>
        <p:blipFill>
          <a:blip r:embed="rId4">
            <a:alphaModFix/>
          </a:blip>
          <a:stretch>
            <a:fillRect/>
          </a:stretch>
        </p:blipFill>
        <p:spPr>
          <a:xfrm>
            <a:off x="2786168" y="614999"/>
            <a:ext cx="1932233" cy="409067"/>
          </a:xfrm>
          <a:prstGeom prst="rect">
            <a:avLst/>
          </a:prstGeom>
          <a:noFill/>
          <a:ln>
            <a:noFill/>
          </a:ln>
        </p:spPr>
      </p:pic>
      <p:sp>
        <p:nvSpPr>
          <p:cNvPr id="326" name="Google Shape;326;p41"/>
          <p:cNvSpPr txBox="1"/>
          <p:nvPr/>
        </p:nvSpPr>
        <p:spPr>
          <a:xfrm>
            <a:off x="2951131" y="5297409"/>
            <a:ext cx="1164000" cy="5248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4000" kern="0">
              <a:solidFill>
                <a:srgbClr val="0000FF"/>
              </a:solidFill>
              <a:latin typeface="Arial"/>
              <a:cs typeface="Arial"/>
              <a:sym typeface="Arial"/>
            </a:endParaRPr>
          </a:p>
        </p:txBody>
      </p:sp>
      <p:sp>
        <p:nvSpPr>
          <p:cNvPr id="327" name="Google Shape;327;p41"/>
          <p:cNvSpPr txBox="1"/>
          <p:nvPr/>
        </p:nvSpPr>
        <p:spPr>
          <a:xfrm>
            <a:off x="131167" y="5397900"/>
            <a:ext cx="16780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Loss:</a:t>
            </a:r>
            <a:endParaRPr sz="3200" kern="0">
              <a:solidFill>
                <a:srgbClr val="000000"/>
              </a:solidFill>
              <a:latin typeface="Arial"/>
              <a:cs typeface="Arial"/>
              <a:sym typeface="Arial"/>
            </a:endParaRPr>
          </a:p>
        </p:txBody>
      </p:sp>
      <p:sp>
        <p:nvSpPr>
          <p:cNvPr id="328" name="Google Shape;328;p41"/>
          <p:cNvSpPr txBox="1"/>
          <p:nvPr/>
        </p:nvSpPr>
        <p:spPr>
          <a:xfrm>
            <a:off x="6716000" y="1084133"/>
            <a:ext cx="4555600" cy="81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An example:</a:t>
            </a: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	What is the loss? </a:t>
            </a:r>
            <a:r>
              <a:rPr lang="en" sz="1867" kern="0">
                <a:solidFill>
                  <a:srgbClr val="6AA84F"/>
                </a:solidFill>
                <a:latin typeface="Arial"/>
                <a:cs typeface="Arial"/>
                <a:sym typeface="Arial"/>
              </a:rPr>
              <a:t>(POLL)</a:t>
            </a:r>
            <a:endParaRPr sz="1867" kern="0">
              <a:solidFill>
                <a:srgbClr val="6AA84F"/>
              </a:solidFill>
              <a:latin typeface="Arial"/>
              <a:cs typeface="Arial"/>
              <a:sym typeface="Arial"/>
            </a:endParaRPr>
          </a:p>
        </p:txBody>
      </p:sp>
      <p:sp>
        <p:nvSpPr>
          <p:cNvPr id="329" name="Google Shape;329;p41"/>
          <p:cNvSpPr txBox="1"/>
          <p:nvPr/>
        </p:nvSpPr>
        <p:spPr>
          <a:xfrm>
            <a:off x="8763533" y="6201201"/>
            <a:ext cx="698000" cy="65661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667" kern="0">
                <a:solidFill>
                  <a:srgbClr val="FFFFFF"/>
                </a:solidFill>
                <a:latin typeface="Arial"/>
                <a:cs typeface="Arial"/>
                <a:sym typeface="Arial"/>
              </a:rPr>
              <a:t>14</a:t>
            </a:r>
            <a:endParaRPr sz="2667" kern="0">
              <a:solidFill>
                <a:srgbClr val="FFFFFF"/>
              </a:solidFill>
              <a:latin typeface="Arial"/>
              <a:cs typeface="Arial"/>
              <a:sym typeface="Arial"/>
            </a:endParaRPr>
          </a:p>
        </p:txBody>
      </p:sp>
      <p:sp>
        <p:nvSpPr>
          <p:cNvPr id="17" name="TextBox 16">
            <a:extLst>
              <a:ext uri="{FF2B5EF4-FFF2-40B4-BE49-F238E27FC236}">
                <a16:creationId xmlns:a16="http://schemas.microsoft.com/office/drawing/2014/main" id="{D7D374C3-1AF8-9E44-B371-3DE7ADE6B0F6}"/>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cxnSp>
        <p:nvCxnSpPr>
          <p:cNvPr id="334" name="Google Shape;334;p42"/>
          <p:cNvCxnSpPr>
            <a:cxnSpLocks/>
          </p:cNvCxnSpPr>
          <p:nvPr/>
        </p:nvCxnSpPr>
        <p:spPr>
          <a:xfrm>
            <a:off x="0" y="5407333"/>
            <a:ext cx="6141600" cy="0"/>
          </a:xfrm>
          <a:prstGeom prst="straightConnector1">
            <a:avLst/>
          </a:prstGeom>
          <a:noFill/>
          <a:ln w="9525" cap="flat" cmpd="sng">
            <a:solidFill>
              <a:srgbClr val="000000"/>
            </a:solidFill>
            <a:prstDash val="solid"/>
            <a:round/>
            <a:headEnd type="none" w="med" len="med"/>
            <a:tailEnd type="none" w="med" len="med"/>
          </a:ln>
        </p:spPr>
      </p:cxnSp>
      <p:pic>
        <p:nvPicPr>
          <p:cNvPr id="335" name="Google Shape;335;p42"/>
          <p:cNvPicPr preferRelativeResize="0"/>
          <p:nvPr/>
        </p:nvPicPr>
        <p:blipFill>
          <a:blip r:embed="rId3">
            <a:alphaModFix/>
          </a:blip>
          <a:stretch>
            <a:fillRect/>
          </a:stretch>
        </p:blipFill>
        <p:spPr>
          <a:xfrm>
            <a:off x="2610597" y="1415118"/>
            <a:ext cx="1678057" cy="1678057"/>
          </a:xfrm>
          <a:prstGeom prst="rect">
            <a:avLst/>
          </a:prstGeom>
          <a:noFill/>
          <a:ln>
            <a:noFill/>
          </a:ln>
        </p:spPr>
      </p:pic>
      <p:sp>
        <p:nvSpPr>
          <p:cNvPr id="336" name="Google Shape;336;p42"/>
          <p:cNvSpPr txBox="1"/>
          <p:nvPr/>
        </p:nvSpPr>
        <p:spPr>
          <a:xfrm>
            <a:off x="166833" y="32260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cat</a:t>
            </a:r>
            <a:endParaRPr sz="3200" kern="0">
              <a:solidFill>
                <a:srgbClr val="000000"/>
              </a:solidFill>
              <a:latin typeface="Arial"/>
              <a:cs typeface="Arial"/>
              <a:sym typeface="Arial"/>
            </a:endParaRPr>
          </a:p>
        </p:txBody>
      </p:sp>
      <p:sp>
        <p:nvSpPr>
          <p:cNvPr id="337" name="Google Shape;337;p42"/>
          <p:cNvSpPr txBox="1"/>
          <p:nvPr/>
        </p:nvSpPr>
        <p:spPr>
          <a:xfrm>
            <a:off x="166833" y="476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frog</a:t>
            </a:r>
            <a:endParaRPr sz="3200" kern="0">
              <a:solidFill>
                <a:srgbClr val="000000"/>
              </a:solidFill>
              <a:latin typeface="Arial"/>
              <a:cs typeface="Arial"/>
              <a:sym typeface="Arial"/>
            </a:endParaRPr>
          </a:p>
        </p:txBody>
      </p:sp>
      <p:sp>
        <p:nvSpPr>
          <p:cNvPr id="338" name="Google Shape;338;p42"/>
          <p:cNvSpPr txBox="1"/>
          <p:nvPr/>
        </p:nvSpPr>
        <p:spPr>
          <a:xfrm>
            <a:off x="166833" y="399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car</a:t>
            </a:r>
            <a:endParaRPr sz="3200" kern="0">
              <a:solidFill>
                <a:srgbClr val="000000"/>
              </a:solidFill>
              <a:latin typeface="Arial"/>
              <a:cs typeface="Arial"/>
              <a:sym typeface="Arial"/>
            </a:endParaRPr>
          </a:p>
        </p:txBody>
      </p:sp>
      <p:sp>
        <p:nvSpPr>
          <p:cNvPr id="339" name="Google Shape;339;p42"/>
          <p:cNvSpPr txBox="1"/>
          <p:nvPr/>
        </p:nvSpPr>
        <p:spPr>
          <a:xfrm>
            <a:off x="1020733" y="38750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4000" kern="0">
              <a:solidFill>
                <a:srgbClr val="000000"/>
              </a:solidFill>
              <a:latin typeface="Arial"/>
              <a:cs typeface="Arial"/>
              <a:sym typeface="Arial"/>
            </a:endParaRPr>
          </a:p>
        </p:txBody>
      </p:sp>
      <p:sp>
        <p:nvSpPr>
          <p:cNvPr id="340" name="Google Shape;340;p42"/>
          <p:cNvSpPr txBox="1"/>
          <p:nvPr/>
        </p:nvSpPr>
        <p:spPr>
          <a:xfrm>
            <a:off x="2951133" y="38750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Arial"/>
                <a:cs typeface="Arial"/>
                <a:sym typeface="Arial"/>
              </a:rPr>
              <a:t>2.5</a:t>
            </a:r>
            <a:endParaRPr sz="4000" b="1" kern="0">
              <a:solidFill>
                <a:srgbClr val="000000"/>
              </a:solidFill>
              <a:latin typeface="Arial"/>
              <a:cs typeface="Arial"/>
              <a:sym typeface="Arial"/>
            </a:endParaRPr>
          </a:p>
        </p:txBody>
      </p:sp>
      <p:sp>
        <p:nvSpPr>
          <p:cNvPr id="341" name="Google Shape;341;p42"/>
          <p:cNvSpPr txBox="1"/>
          <p:nvPr/>
        </p:nvSpPr>
        <p:spPr>
          <a:xfrm>
            <a:off x="2951133" y="3163800"/>
            <a:ext cx="44916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1.3			</a:t>
            </a:r>
            <a:endParaRPr sz="4000" kern="0">
              <a:solidFill>
                <a:srgbClr val="000000"/>
              </a:solidFill>
              <a:latin typeface="Arial"/>
              <a:cs typeface="Arial"/>
              <a:sym typeface="Arial"/>
            </a:endParaRPr>
          </a:p>
        </p:txBody>
      </p:sp>
      <p:sp>
        <p:nvSpPr>
          <p:cNvPr id="342" name="Google Shape;342;p42"/>
          <p:cNvSpPr txBox="1"/>
          <p:nvPr/>
        </p:nvSpPr>
        <p:spPr>
          <a:xfrm>
            <a:off x="2951133" y="45862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2.0</a:t>
            </a:r>
            <a:endParaRPr sz="4000" kern="0">
              <a:solidFill>
                <a:srgbClr val="000000"/>
              </a:solidFill>
              <a:latin typeface="Arial"/>
              <a:cs typeface="Arial"/>
              <a:sym typeface="Arial"/>
            </a:endParaRPr>
          </a:p>
        </p:txBody>
      </p:sp>
      <p:pic>
        <p:nvPicPr>
          <p:cNvPr id="343" name="Google Shape;343;p42"/>
          <p:cNvPicPr preferRelativeResize="0"/>
          <p:nvPr/>
        </p:nvPicPr>
        <p:blipFill>
          <a:blip r:embed="rId4">
            <a:alphaModFix/>
          </a:blip>
          <a:stretch>
            <a:fillRect/>
          </a:stretch>
        </p:blipFill>
        <p:spPr>
          <a:xfrm>
            <a:off x="2786168" y="614999"/>
            <a:ext cx="1932233" cy="409067"/>
          </a:xfrm>
          <a:prstGeom prst="rect">
            <a:avLst/>
          </a:prstGeom>
          <a:noFill/>
          <a:ln>
            <a:noFill/>
          </a:ln>
        </p:spPr>
      </p:pic>
      <p:sp>
        <p:nvSpPr>
          <p:cNvPr id="344" name="Google Shape;344;p42"/>
          <p:cNvSpPr txBox="1"/>
          <p:nvPr/>
        </p:nvSpPr>
        <p:spPr>
          <a:xfrm>
            <a:off x="2951131" y="5297409"/>
            <a:ext cx="1164000" cy="52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FF"/>
                </a:solidFill>
                <a:latin typeface="Arial"/>
                <a:cs typeface="Arial"/>
                <a:sym typeface="Arial"/>
              </a:rPr>
              <a:t>0.5</a:t>
            </a:r>
            <a:endParaRPr sz="4000" kern="0">
              <a:solidFill>
                <a:srgbClr val="0000FF"/>
              </a:solidFill>
              <a:latin typeface="Arial"/>
              <a:cs typeface="Arial"/>
              <a:sym typeface="Arial"/>
            </a:endParaRPr>
          </a:p>
        </p:txBody>
      </p:sp>
      <p:sp>
        <p:nvSpPr>
          <p:cNvPr id="345" name="Google Shape;345;p42"/>
          <p:cNvSpPr txBox="1"/>
          <p:nvPr/>
        </p:nvSpPr>
        <p:spPr>
          <a:xfrm>
            <a:off x="131167" y="5397900"/>
            <a:ext cx="16780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Loss:</a:t>
            </a:r>
            <a:endParaRPr sz="3200" kern="0">
              <a:solidFill>
                <a:srgbClr val="000000"/>
              </a:solidFill>
              <a:latin typeface="Arial"/>
              <a:cs typeface="Arial"/>
              <a:sym typeface="Arial"/>
            </a:endParaRPr>
          </a:p>
        </p:txBody>
      </p:sp>
      <p:sp>
        <p:nvSpPr>
          <p:cNvPr id="346" name="Google Shape;346;p42"/>
          <p:cNvSpPr txBox="1"/>
          <p:nvPr/>
        </p:nvSpPr>
        <p:spPr>
          <a:xfrm>
            <a:off x="6716000" y="1084133"/>
            <a:ext cx="4555600" cy="81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An example:</a:t>
            </a: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	What is the loss?</a:t>
            </a:r>
            <a:br>
              <a:rPr lang="en" sz="1867" kern="0">
                <a:solidFill>
                  <a:srgbClr val="000000"/>
                </a:solidFill>
                <a:latin typeface="Arial"/>
                <a:cs typeface="Arial"/>
                <a:sym typeface="Arial"/>
              </a:rPr>
            </a:br>
            <a:br>
              <a:rPr lang="en" sz="1867" kern="0">
                <a:solidFill>
                  <a:srgbClr val="000000"/>
                </a:solidFill>
                <a:latin typeface="Arial"/>
                <a:cs typeface="Arial"/>
                <a:sym typeface="Arial"/>
              </a:rPr>
            </a:br>
            <a:br>
              <a:rPr lang="en" sz="1867" kern="0">
                <a:solidFill>
                  <a:srgbClr val="000000"/>
                </a:solidFill>
                <a:latin typeface="Arial"/>
                <a:cs typeface="Arial"/>
                <a:sym typeface="Arial"/>
              </a:rPr>
            </a:br>
            <a:endParaRPr sz="1867" kern="0">
              <a:solidFill>
                <a:srgbClr val="6AA84F"/>
              </a:solidFill>
              <a:latin typeface="Arial"/>
              <a:cs typeface="Arial"/>
              <a:sym typeface="Arial"/>
            </a:endParaRPr>
          </a:p>
        </p:txBody>
      </p:sp>
      <p:sp>
        <p:nvSpPr>
          <p:cNvPr id="347" name="Google Shape;347;p42"/>
          <p:cNvSpPr txBox="1"/>
          <p:nvPr/>
        </p:nvSpPr>
        <p:spPr>
          <a:xfrm>
            <a:off x="8763533" y="6201201"/>
            <a:ext cx="698000" cy="65661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667" kern="0">
                <a:solidFill>
                  <a:srgbClr val="FFFFFF"/>
                </a:solidFill>
                <a:latin typeface="Arial"/>
                <a:cs typeface="Arial"/>
                <a:sym typeface="Arial"/>
              </a:rPr>
              <a:t>15</a:t>
            </a:r>
            <a:endParaRPr sz="2667" kern="0">
              <a:solidFill>
                <a:srgbClr val="FFFFFF"/>
              </a:solidFill>
              <a:latin typeface="Arial"/>
              <a:cs typeface="Arial"/>
              <a:sym typeface="Arial"/>
            </a:endParaRPr>
          </a:p>
        </p:txBody>
      </p:sp>
      <p:sp>
        <p:nvSpPr>
          <p:cNvPr id="17" name="TextBox 16">
            <a:extLst>
              <a:ext uri="{FF2B5EF4-FFF2-40B4-BE49-F238E27FC236}">
                <a16:creationId xmlns:a16="http://schemas.microsoft.com/office/drawing/2014/main" id="{3C79A3C7-36C9-0347-BFF5-9A71DCDFA23A}"/>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cxnSp>
        <p:nvCxnSpPr>
          <p:cNvPr id="352" name="Google Shape;352;p43"/>
          <p:cNvCxnSpPr>
            <a:cxnSpLocks/>
          </p:cNvCxnSpPr>
          <p:nvPr/>
        </p:nvCxnSpPr>
        <p:spPr>
          <a:xfrm>
            <a:off x="0" y="5407333"/>
            <a:ext cx="6141600" cy="0"/>
          </a:xfrm>
          <a:prstGeom prst="straightConnector1">
            <a:avLst/>
          </a:prstGeom>
          <a:noFill/>
          <a:ln w="9525" cap="flat" cmpd="sng">
            <a:solidFill>
              <a:srgbClr val="000000"/>
            </a:solidFill>
            <a:prstDash val="solid"/>
            <a:round/>
            <a:headEnd type="none" w="med" len="med"/>
            <a:tailEnd type="none" w="med" len="med"/>
          </a:ln>
        </p:spPr>
      </p:cxnSp>
      <p:pic>
        <p:nvPicPr>
          <p:cNvPr id="353" name="Google Shape;353;p43"/>
          <p:cNvPicPr preferRelativeResize="0"/>
          <p:nvPr/>
        </p:nvPicPr>
        <p:blipFill>
          <a:blip r:embed="rId3">
            <a:alphaModFix/>
          </a:blip>
          <a:stretch>
            <a:fillRect/>
          </a:stretch>
        </p:blipFill>
        <p:spPr>
          <a:xfrm>
            <a:off x="2610597" y="1415118"/>
            <a:ext cx="1678057" cy="1678057"/>
          </a:xfrm>
          <a:prstGeom prst="rect">
            <a:avLst/>
          </a:prstGeom>
          <a:noFill/>
          <a:ln>
            <a:noFill/>
          </a:ln>
        </p:spPr>
      </p:pic>
      <p:sp>
        <p:nvSpPr>
          <p:cNvPr id="354" name="Google Shape;354;p43"/>
          <p:cNvSpPr txBox="1"/>
          <p:nvPr/>
        </p:nvSpPr>
        <p:spPr>
          <a:xfrm>
            <a:off x="166833" y="32260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cat</a:t>
            </a:r>
            <a:endParaRPr sz="3200" kern="0">
              <a:solidFill>
                <a:srgbClr val="000000"/>
              </a:solidFill>
              <a:latin typeface="Arial"/>
              <a:cs typeface="Arial"/>
              <a:sym typeface="Arial"/>
            </a:endParaRPr>
          </a:p>
        </p:txBody>
      </p:sp>
      <p:sp>
        <p:nvSpPr>
          <p:cNvPr id="355" name="Google Shape;355;p43"/>
          <p:cNvSpPr txBox="1"/>
          <p:nvPr/>
        </p:nvSpPr>
        <p:spPr>
          <a:xfrm>
            <a:off x="166833" y="476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frog</a:t>
            </a:r>
            <a:endParaRPr sz="3200" kern="0">
              <a:solidFill>
                <a:srgbClr val="000000"/>
              </a:solidFill>
              <a:latin typeface="Arial"/>
              <a:cs typeface="Arial"/>
              <a:sym typeface="Arial"/>
            </a:endParaRPr>
          </a:p>
        </p:txBody>
      </p:sp>
      <p:sp>
        <p:nvSpPr>
          <p:cNvPr id="356" name="Google Shape;356;p43"/>
          <p:cNvSpPr txBox="1"/>
          <p:nvPr/>
        </p:nvSpPr>
        <p:spPr>
          <a:xfrm>
            <a:off x="166833" y="399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car</a:t>
            </a:r>
            <a:endParaRPr sz="3200" kern="0">
              <a:solidFill>
                <a:srgbClr val="000000"/>
              </a:solidFill>
              <a:latin typeface="Arial"/>
              <a:cs typeface="Arial"/>
              <a:sym typeface="Arial"/>
            </a:endParaRPr>
          </a:p>
        </p:txBody>
      </p:sp>
      <p:sp>
        <p:nvSpPr>
          <p:cNvPr id="357" name="Google Shape;357;p43"/>
          <p:cNvSpPr txBox="1"/>
          <p:nvPr/>
        </p:nvSpPr>
        <p:spPr>
          <a:xfrm>
            <a:off x="1020733" y="38750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4000" kern="0">
              <a:solidFill>
                <a:srgbClr val="000000"/>
              </a:solidFill>
              <a:latin typeface="Arial"/>
              <a:cs typeface="Arial"/>
              <a:sym typeface="Arial"/>
            </a:endParaRPr>
          </a:p>
        </p:txBody>
      </p:sp>
      <p:sp>
        <p:nvSpPr>
          <p:cNvPr id="358" name="Google Shape;358;p43"/>
          <p:cNvSpPr txBox="1"/>
          <p:nvPr/>
        </p:nvSpPr>
        <p:spPr>
          <a:xfrm>
            <a:off x="2951133" y="38750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Arial"/>
                <a:cs typeface="Arial"/>
                <a:sym typeface="Arial"/>
              </a:rPr>
              <a:t>2.5</a:t>
            </a:r>
            <a:endParaRPr sz="4000" b="1" kern="0">
              <a:solidFill>
                <a:srgbClr val="000000"/>
              </a:solidFill>
              <a:latin typeface="Arial"/>
              <a:cs typeface="Arial"/>
              <a:sym typeface="Arial"/>
            </a:endParaRPr>
          </a:p>
        </p:txBody>
      </p:sp>
      <p:sp>
        <p:nvSpPr>
          <p:cNvPr id="359" name="Google Shape;359;p43"/>
          <p:cNvSpPr txBox="1"/>
          <p:nvPr/>
        </p:nvSpPr>
        <p:spPr>
          <a:xfrm>
            <a:off x="2951133" y="3163800"/>
            <a:ext cx="44916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1.3			</a:t>
            </a:r>
            <a:endParaRPr sz="4000" kern="0">
              <a:solidFill>
                <a:srgbClr val="000000"/>
              </a:solidFill>
              <a:latin typeface="Arial"/>
              <a:cs typeface="Arial"/>
              <a:sym typeface="Arial"/>
            </a:endParaRPr>
          </a:p>
        </p:txBody>
      </p:sp>
      <p:sp>
        <p:nvSpPr>
          <p:cNvPr id="360" name="Google Shape;360;p43"/>
          <p:cNvSpPr txBox="1"/>
          <p:nvPr/>
        </p:nvSpPr>
        <p:spPr>
          <a:xfrm>
            <a:off x="2951133" y="45862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2.0</a:t>
            </a:r>
            <a:endParaRPr sz="4000" kern="0">
              <a:solidFill>
                <a:srgbClr val="000000"/>
              </a:solidFill>
              <a:latin typeface="Arial"/>
              <a:cs typeface="Arial"/>
              <a:sym typeface="Arial"/>
            </a:endParaRPr>
          </a:p>
        </p:txBody>
      </p:sp>
      <p:pic>
        <p:nvPicPr>
          <p:cNvPr id="361" name="Google Shape;361;p43"/>
          <p:cNvPicPr preferRelativeResize="0"/>
          <p:nvPr/>
        </p:nvPicPr>
        <p:blipFill>
          <a:blip r:embed="rId4">
            <a:alphaModFix/>
          </a:blip>
          <a:stretch>
            <a:fillRect/>
          </a:stretch>
        </p:blipFill>
        <p:spPr>
          <a:xfrm>
            <a:off x="2786168" y="614999"/>
            <a:ext cx="1932233" cy="409067"/>
          </a:xfrm>
          <a:prstGeom prst="rect">
            <a:avLst/>
          </a:prstGeom>
          <a:noFill/>
          <a:ln>
            <a:noFill/>
          </a:ln>
        </p:spPr>
      </p:pic>
      <p:sp>
        <p:nvSpPr>
          <p:cNvPr id="362" name="Google Shape;362;p43"/>
          <p:cNvSpPr txBox="1"/>
          <p:nvPr/>
        </p:nvSpPr>
        <p:spPr>
          <a:xfrm>
            <a:off x="2951131" y="5297409"/>
            <a:ext cx="1164000" cy="52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FF"/>
                </a:solidFill>
                <a:latin typeface="Arial"/>
                <a:cs typeface="Arial"/>
                <a:sym typeface="Arial"/>
              </a:rPr>
              <a:t>0.5</a:t>
            </a:r>
            <a:endParaRPr sz="4000" kern="0">
              <a:solidFill>
                <a:srgbClr val="0000FF"/>
              </a:solidFill>
              <a:latin typeface="Arial"/>
              <a:cs typeface="Arial"/>
              <a:sym typeface="Arial"/>
            </a:endParaRPr>
          </a:p>
        </p:txBody>
      </p:sp>
      <p:sp>
        <p:nvSpPr>
          <p:cNvPr id="363" name="Google Shape;363;p43"/>
          <p:cNvSpPr txBox="1"/>
          <p:nvPr/>
        </p:nvSpPr>
        <p:spPr>
          <a:xfrm>
            <a:off x="131167" y="5397900"/>
            <a:ext cx="16780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Loss:</a:t>
            </a:r>
            <a:endParaRPr sz="3200" kern="0">
              <a:solidFill>
                <a:srgbClr val="000000"/>
              </a:solidFill>
              <a:latin typeface="Arial"/>
              <a:cs typeface="Arial"/>
              <a:sym typeface="Arial"/>
            </a:endParaRPr>
          </a:p>
        </p:txBody>
      </p:sp>
      <p:sp>
        <p:nvSpPr>
          <p:cNvPr id="364" name="Google Shape;364;p43"/>
          <p:cNvSpPr txBox="1"/>
          <p:nvPr/>
        </p:nvSpPr>
        <p:spPr>
          <a:xfrm>
            <a:off x="6716000" y="1084133"/>
            <a:ext cx="4555600" cy="81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An example:</a:t>
            </a: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	What is the loss?</a:t>
            </a:r>
            <a:br>
              <a:rPr lang="en" sz="1867" kern="0">
                <a:solidFill>
                  <a:srgbClr val="000000"/>
                </a:solidFill>
                <a:latin typeface="Arial"/>
                <a:cs typeface="Arial"/>
                <a:sym typeface="Arial"/>
              </a:rPr>
            </a:br>
            <a:br>
              <a:rPr lang="en" sz="1867" kern="0">
                <a:solidFill>
                  <a:srgbClr val="000000"/>
                </a:solidFill>
                <a:latin typeface="Arial"/>
                <a:cs typeface="Arial"/>
                <a:sym typeface="Arial"/>
              </a:rPr>
            </a:br>
            <a:br>
              <a:rPr lang="en" sz="1867" kern="0">
                <a:solidFill>
                  <a:srgbClr val="000000"/>
                </a:solidFill>
                <a:latin typeface="Arial"/>
                <a:cs typeface="Arial"/>
                <a:sym typeface="Arial"/>
              </a:rPr>
            </a:br>
            <a:r>
              <a:rPr lang="en" sz="1867" kern="0">
                <a:solidFill>
                  <a:srgbClr val="000000"/>
                </a:solidFill>
                <a:latin typeface="Arial"/>
                <a:cs typeface="Arial"/>
                <a:sym typeface="Arial"/>
              </a:rPr>
              <a:t>How could we change W to eliminate </a:t>
            </a:r>
            <a:br>
              <a:rPr lang="en" sz="1867" kern="0">
                <a:solidFill>
                  <a:srgbClr val="000000"/>
                </a:solidFill>
                <a:latin typeface="Arial"/>
                <a:cs typeface="Arial"/>
                <a:sym typeface="Arial"/>
              </a:rPr>
            </a:br>
            <a:r>
              <a:rPr lang="en" sz="1867" kern="0">
                <a:solidFill>
                  <a:srgbClr val="000000"/>
                </a:solidFill>
                <a:latin typeface="Arial"/>
                <a:cs typeface="Arial"/>
                <a:sym typeface="Arial"/>
              </a:rPr>
              <a:t>the loss?  </a:t>
            </a:r>
            <a:r>
              <a:rPr lang="en" sz="1867" kern="0">
                <a:solidFill>
                  <a:srgbClr val="6AA84F"/>
                </a:solidFill>
                <a:latin typeface="Arial"/>
                <a:cs typeface="Arial"/>
                <a:sym typeface="Arial"/>
              </a:rPr>
              <a:t>(POLL)</a:t>
            </a:r>
            <a:endParaRPr sz="1867" kern="0">
              <a:solidFill>
                <a:srgbClr val="6AA84F"/>
              </a:solidFill>
              <a:latin typeface="Arial"/>
              <a:cs typeface="Arial"/>
              <a:sym typeface="Arial"/>
            </a:endParaRPr>
          </a:p>
        </p:txBody>
      </p:sp>
      <p:sp>
        <p:nvSpPr>
          <p:cNvPr id="365" name="Google Shape;365;p43"/>
          <p:cNvSpPr txBox="1"/>
          <p:nvPr/>
        </p:nvSpPr>
        <p:spPr>
          <a:xfrm>
            <a:off x="8763533" y="6201201"/>
            <a:ext cx="698000" cy="65661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667" kern="0">
                <a:solidFill>
                  <a:srgbClr val="FFFFFF"/>
                </a:solidFill>
                <a:latin typeface="Arial"/>
                <a:cs typeface="Arial"/>
                <a:sym typeface="Arial"/>
              </a:rPr>
              <a:t>16</a:t>
            </a:r>
            <a:endParaRPr sz="2667" kern="0">
              <a:solidFill>
                <a:srgbClr val="FFFFFF"/>
              </a:solidFill>
              <a:latin typeface="Arial"/>
              <a:cs typeface="Arial"/>
              <a:sym typeface="Arial"/>
            </a:endParaRPr>
          </a:p>
        </p:txBody>
      </p:sp>
      <p:sp>
        <p:nvSpPr>
          <p:cNvPr id="17" name="TextBox 16">
            <a:extLst>
              <a:ext uri="{FF2B5EF4-FFF2-40B4-BE49-F238E27FC236}">
                <a16:creationId xmlns:a16="http://schemas.microsoft.com/office/drawing/2014/main" id="{445836DF-FEDE-084C-B6F3-A91AE8A6991A}"/>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cxnSp>
        <p:nvCxnSpPr>
          <p:cNvPr id="370" name="Google Shape;370;p44"/>
          <p:cNvCxnSpPr>
            <a:cxnSpLocks/>
          </p:cNvCxnSpPr>
          <p:nvPr/>
        </p:nvCxnSpPr>
        <p:spPr>
          <a:xfrm>
            <a:off x="0" y="5407333"/>
            <a:ext cx="6141600" cy="0"/>
          </a:xfrm>
          <a:prstGeom prst="straightConnector1">
            <a:avLst/>
          </a:prstGeom>
          <a:noFill/>
          <a:ln w="9525" cap="flat" cmpd="sng">
            <a:solidFill>
              <a:srgbClr val="000000"/>
            </a:solidFill>
            <a:prstDash val="solid"/>
            <a:round/>
            <a:headEnd type="none" w="med" len="med"/>
            <a:tailEnd type="none" w="med" len="med"/>
          </a:ln>
        </p:spPr>
      </p:cxnSp>
      <p:pic>
        <p:nvPicPr>
          <p:cNvPr id="371" name="Google Shape;371;p44"/>
          <p:cNvPicPr preferRelativeResize="0"/>
          <p:nvPr/>
        </p:nvPicPr>
        <p:blipFill>
          <a:blip r:embed="rId3">
            <a:alphaModFix/>
          </a:blip>
          <a:stretch>
            <a:fillRect/>
          </a:stretch>
        </p:blipFill>
        <p:spPr>
          <a:xfrm>
            <a:off x="2610597" y="1415118"/>
            <a:ext cx="1678057" cy="1678057"/>
          </a:xfrm>
          <a:prstGeom prst="rect">
            <a:avLst/>
          </a:prstGeom>
          <a:noFill/>
          <a:ln>
            <a:noFill/>
          </a:ln>
        </p:spPr>
      </p:pic>
      <p:sp>
        <p:nvSpPr>
          <p:cNvPr id="372" name="Google Shape;372;p44"/>
          <p:cNvSpPr txBox="1"/>
          <p:nvPr/>
        </p:nvSpPr>
        <p:spPr>
          <a:xfrm>
            <a:off x="166833" y="32260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cat</a:t>
            </a:r>
            <a:endParaRPr sz="3200" kern="0">
              <a:solidFill>
                <a:srgbClr val="000000"/>
              </a:solidFill>
              <a:latin typeface="Arial"/>
              <a:cs typeface="Arial"/>
              <a:sym typeface="Arial"/>
            </a:endParaRPr>
          </a:p>
        </p:txBody>
      </p:sp>
      <p:sp>
        <p:nvSpPr>
          <p:cNvPr id="373" name="Google Shape;373;p44"/>
          <p:cNvSpPr txBox="1"/>
          <p:nvPr/>
        </p:nvSpPr>
        <p:spPr>
          <a:xfrm>
            <a:off x="166833" y="476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frog</a:t>
            </a:r>
            <a:endParaRPr sz="3200" kern="0">
              <a:solidFill>
                <a:srgbClr val="000000"/>
              </a:solidFill>
              <a:latin typeface="Arial"/>
              <a:cs typeface="Arial"/>
              <a:sym typeface="Arial"/>
            </a:endParaRPr>
          </a:p>
        </p:txBody>
      </p:sp>
      <p:sp>
        <p:nvSpPr>
          <p:cNvPr id="374" name="Google Shape;374;p44"/>
          <p:cNvSpPr txBox="1"/>
          <p:nvPr/>
        </p:nvSpPr>
        <p:spPr>
          <a:xfrm>
            <a:off x="166833" y="399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car</a:t>
            </a:r>
            <a:endParaRPr sz="3200" kern="0">
              <a:solidFill>
                <a:srgbClr val="000000"/>
              </a:solidFill>
              <a:latin typeface="Arial"/>
              <a:cs typeface="Arial"/>
              <a:sym typeface="Arial"/>
            </a:endParaRPr>
          </a:p>
        </p:txBody>
      </p:sp>
      <p:sp>
        <p:nvSpPr>
          <p:cNvPr id="375" name="Google Shape;375;p44"/>
          <p:cNvSpPr txBox="1"/>
          <p:nvPr/>
        </p:nvSpPr>
        <p:spPr>
          <a:xfrm>
            <a:off x="1020733" y="38750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4000" kern="0">
              <a:solidFill>
                <a:srgbClr val="000000"/>
              </a:solidFill>
              <a:latin typeface="Arial"/>
              <a:cs typeface="Arial"/>
              <a:sym typeface="Arial"/>
            </a:endParaRPr>
          </a:p>
        </p:txBody>
      </p:sp>
      <p:sp>
        <p:nvSpPr>
          <p:cNvPr id="376" name="Google Shape;376;p44"/>
          <p:cNvSpPr txBox="1"/>
          <p:nvPr/>
        </p:nvSpPr>
        <p:spPr>
          <a:xfrm>
            <a:off x="2951133" y="3875000"/>
            <a:ext cx="28472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Arial"/>
                <a:cs typeface="Arial"/>
                <a:sym typeface="Arial"/>
              </a:rPr>
              <a:t>2.5	</a:t>
            </a:r>
            <a:r>
              <a:rPr lang="en" sz="4000" b="1" kern="0">
                <a:solidFill>
                  <a:srgbClr val="6AA84F"/>
                </a:solidFill>
                <a:latin typeface="Arial"/>
                <a:cs typeface="Arial"/>
                <a:sym typeface="Arial"/>
              </a:rPr>
              <a:t>5.0</a:t>
            </a:r>
            <a:endParaRPr sz="4000" b="1" kern="0">
              <a:solidFill>
                <a:srgbClr val="6AA84F"/>
              </a:solidFill>
              <a:latin typeface="Arial"/>
              <a:cs typeface="Arial"/>
              <a:sym typeface="Arial"/>
            </a:endParaRPr>
          </a:p>
        </p:txBody>
      </p:sp>
      <p:sp>
        <p:nvSpPr>
          <p:cNvPr id="377" name="Google Shape;377;p44"/>
          <p:cNvSpPr txBox="1"/>
          <p:nvPr/>
        </p:nvSpPr>
        <p:spPr>
          <a:xfrm>
            <a:off x="2951133" y="3163800"/>
            <a:ext cx="44916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1.3	</a:t>
            </a:r>
            <a:r>
              <a:rPr lang="en" sz="4000" kern="0">
                <a:solidFill>
                  <a:srgbClr val="6AA84F"/>
                </a:solidFill>
                <a:latin typeface="Arial"/>
                <a:cs typeface="Arial"/>
                <a:sym typeface="Arial"/>
              </a:rPr>
              <a:t>2.6</a:t>
            </a:r>
            <a:r>
              <a:rPr lang="en" sz="4000" kern="0">
                <a:solidFill>
                  <a:srgbClr val="000000"/>
                </a:solidFill>
                <a:latin typeface="Arial"/>
                <a:cs typeface="Arial"/>
                <a:sym typeface="Arial"/>
              </a:rPr>
              <a:t>		</a:t>
            </a:r>
            <a:endParaRPr sz="4000" kern="0">
              <a:solidFill>
                <a:srgbClr val="000000"/>
              </a:solidFill>
              <a:latin typeface="Arial"/>
              <a:cs typeface="Arial"/>
              <a:sym typeface="Arial"/>
            </a:endParaRPr>
          </a:p>
        </p:txBody>
      </p:sp>
      <p:sp>
        <p:nvSpPr>
          <p:cNvPr id="378" name="Google Shape;378;p44"/>
          <p:cNvSpPr txBox="1"/>
          <p:nvPr/>
        </p:nvSpPr>
        <p:spPr>
          <a:xfrm>
            <a:off x="2951133" y="4586200"/>
            <a:ext cx="27376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2.0	</a:t>
            </a:r>
            <a:r>
              <a:rPr lang="en" sz="4000" kern="0">
                <a:solidFill>
                  <a:srgbClr val="6AA84F"/>
                </a:solidFill>
                <a:latin typeface="Arial"/>
                <a:cs typeface="Arial"/>
                <a:sym typeface="Arial"/>
              </a:rPr>
              <a:t>4.0</a:t>
            </a:r>
            <a:endParaRPr sz="4000" kern="0">
              <a:solidFill>
                <a:srgbClr val="6AA84F"/>
              </a:solidFill>
              <a:latin typeface="Arial"/>
              <a:cs typeface="Arial"/>
              <a:sym typeface="Arial"/>
            </a:endParaRPr>
          </a:p>
        </p:txBody>
      </p:sp>
      <p:pic>
        <p:nvPicPr>
          <p:cNvPr id="379" name="Google Shape;379;p44"/>
          <p:cNvPicPr preferRelativeResize="0"/>
          <p:nvPr/>
        </p:nvPicPr>
        <p:blipFill>
          <a:blip r:embed="rId4">
            <a:alphaModFix/>
          </a:blip>
          <a:stretch>
            <a:fillRect/>
          </a:stretch>
        </p:blipFill>
        <p:spPr>
          <a:xfrm>
            <a:off x="2786168" y="614999"/>
            <a:ext cx="1932233" cy="409067"/>
          </a:xfrm>
          <a:prstGeom prst="rect">
            <a:avLst/>
          </a:prstGeom>
          <a:noFill/>
          <a:ln>
            <a:noFill/>
          </a:ln>
        </p:spPr>
      </p:pic>
      <p:sp>
        <p:nvSpPr>
          <p:cNvPr id="380" name="Google Shape;380;p44"/>
          <p:cNvSpPr txBox="1"/>
          <p:nvPr/>
        </p:nvSpPr>
        <p:spPr>
          <a:xfrm>
            <a:off x="2951136" y="5297400"/>
            <a:ext cx="2847200" cy="52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FF"/>
                </a:solidFill>
                <a:latin typeface="Arial"/>
                <a:cs typeface="Arial"/>
                <a:sym typeface="Arial"/>
              </a:rPr>
              <a:t>0.5	0	</a:t>
            </a:r>
            <a:endParaRPr sz="4000" kern="0">
              <a:solidFill>
                <a:srgbClr val="0000FF"/>
              </a:solidFill>
              <a:latin typeface="Arial"/>
              <a:cs typeface="Arial"/>
              <a:sym typeface="Arial"/>
            </a:endParaRPr>
          </a:p>
        </p:txBody>
      </p:sp>
      <p:sp>
        <p:nvSpPr>
          <p:cNvPr id="381" name="Google Shape;381;p44"/>
          <p:cNvSpPr txBox="1"/>
          <p:nvPr/>
        </p:nvSpPr>
        <p:spPr>
          <a:xfrm>
            <a:off x="131167" y="5397900"/>
            <a:ext cx="16780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Loss:</a:t>
            </a:r>
            <a:endParaRPr sz="3200" kern="0">
              <a:solidFill>
                <a:srgbClr val="000000"/>
              </a:solidFill>
              <a:latin typeface="Arial"/>
              <a:cs typeface="Arial"/>
              <a:sym typeface="Arial"/>
            </a:endParaRPr>
          </a:p>
        </p:txBody>
      </p:sp>
      <p:sp>
        <p:nvSpPr>
          <p:cNvPr id="382" name="Google Shape;382;p44"/>
          <p:cNvSpPr txBox="1"/>
          <p:nvPr/>
        </p:nvSpPr>
        <p:spPr>
          <a:xfrm>
            <a:off x="6716000" y="1084133"/>
            <a:ext cx="4555600" cy="81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An example:</a:t>
            </a: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	What is the loss?</a:t>
            </a:r>
            <a:br>
              <a:rPr lang="en" sz="1867" kern="0">
                <a:solidFill>
                  <a:srgbClr val="000000"/>
                </a:solidFill>
                <a:latin typeface="Arial"/>
                <a:cs typeface="Arial"/>
                <a:sym typeface="Arial"/>
              </a:rPr>
            </a:br>
            <a:br>
              <a:rPr lang="en" sz="1867" kern="0">
                <a:solidFill>
                  <a:srgbClr val="000000"/>
                </a:solidFill>
                <a:latin typeface="Arial"/>
                <a:cs typeface="Arial"/>
                <a:sym typeface="Arial"/>
              </a:rPr>
            </a:br>
            <a:br>
              <a:rPr lang="en" sz="1867" kern="0">
                <a:solidFill>
                  <a:srgbClr val="000000"/>
                </a:solidFill>
                <a:latin typeface="Arial"/>
                <a:cs typeface="Arial"/>
                <a:sym typeface="Arial"/>
              </a:rPr>
            </a:br>
            <a:r>
              <a:rPr lang="en" sz="1867" kern="0">
                <a:solidFill>
                  <a:srgbClr val="000000"/>
                </a:solidFill>
                <a:latin typeface="Arial"/>
                <a:cs typeface="Arial"/>
                <a:sym typeface="Arial"/>
              </a:rPr>
              <a:t>How could we change W to eliminate </a:t>
            </a:r>
            <a:br>
              <a:rPr lang="en" sz="1867" kern="0">
                <a:solidFill>
                  <a:srgbClr val="000000"/>
                </a:solidFill>
                <a:latin typeface="Arial"/>
                <a:cs typeface="Arial"/>
                <a:sym typeface="Arial"/>
              </a:rPr>
            </a:br>
            <a:r>
              <a:rPr lang="en" sz="1867" kern="0">
                <a:solidFill>
                  <a:srgbClr val="000000"/>
                </a:solidFill>
                <a:latin typeface="Arial"/>
                <a:cs typeface="Arial"/>
                <a:sym typeface="Arial"/>
              </a:rPr>
              <a:t>the loss?  </a:t>
            </a:r>
            <a:r>
              <a:rPr lang="en" sz="1867" kern="0">
                <a:solidFill>
                  <a:srgbClr val="6AA84F"/>
                </a:solidFill>
                <a:latin typeface="Arial"/>
                <a:cs typeface="Arial"/>
                <a:sym typeface="Arial"/>
              </a:rPr>
              <a:t>(POLL)</a:t>
            </a:r>
            <a:br>
              <a:rPr lang="en" sz="1867" kern="0">
                <a:solidFill>
                  <a:srgbClr val="6AA84F"/>
                </a:solidFill>
                <a:latin typeface="Arial"/>
                <a:cs typeface="Arial"/>
                <a:sym typeface="Arial"/>
              </a:rPr>
            </a:br>
            <a:br>
              <a:rPr lang="en" sz="1867" kern="0">
                <a:solidFill>
                  <a:srgbClr val="6AA84F"/>
                </a:solidFill>
                <a:latin typeface="Arial"/>
                <a:cs typeface="Arial"/>
                <a:sym typeface="Arial"/>
              </a:rPr>
            </a:br>
            <a:r>
              <a:rPr lang="en" sz="1867" kern="0">
                <a:solidFill>
                  <a:srgbClr val="6AA84F"/>
                </a:solidFill>
                <a:latin typeface="Arial"/>
                <a:cs typeface="Arial"/>
                <a:sym typeface="Arial"/>
              </a:rPr>
              <a:t>Multiply W (and b) by 2!</a:t>
            </a:r>
            <a:endParaRPr sz="1867" kern="0">
              <a:solidFill>
                <a:srgbClr val="6AA84F"/>
              </a:solidFill>
              <a:latin typeface="Arial"/>
              <a:cs typeface="Arial"/>
              <a:sym typeface="Arial"/>
            </a:endParaRPr>
          </a:p>
        </p:txBody>
      </p:sp>
      <p:sp>
        <p:nvSpPr>
          <p:cNvPr id="383" name="Google Shape;383;p44"/>
          <p:cNvSpPr txBox="1"/>
          <p:nvPr/>
        </p:nvSpPr>
        <p:spPr>
          <a:xfrm>
            <a:off x="8763533" y="6201201"/>
            <a:ext cx="698000" cy="65661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667" kern="0">
                <a:solidFill>
                  <a:srgbClr val="FFFFFF"/>
                </a:solidFill>
                <a:latin typeface="Arial"/>
                <a:cs typeface="Arial"/>
                <a:sym typeface="Arial"/>
              </a:rPr>
              <a:t>17</a:t>
            </a:r>
            <a:endParaRPr sz="2667" kern="0">
              <a:solidFill>
                <a:srgbClr val="FFFFFF"/>
              </a:solidFill>
              <a:latin typeface="Arial"/>
              <a:cs typeface="Arial"/>
              <a:sym typeface="Arial"/>
            </a:endParaRPr>
          </a:p>
        </p:txBody>
      </p:sp>
      <p:sp>
        <p:nvSpPr>
          <p:cNvPr id="17" name="TextBox 16">
            <a:extLst>
              <a:ext uri="{FF2B5EF4-FFF2-40B4-BE49-F238E27FC236}">
                <a16:creationId xmlns:a16="http://schemas.microsoft.com/office/drawing/2014/main" id="{B88A7AC3-F032-5A4D-9196-666C1D9EA4FE}"/>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F057-CA57-284A-B1D5-2AA0C763E3F6}"/>
              </a:ext>
            </a:extLst>
          </p:cNvPr>
          <p:cNvSpPr>
            <a:spLocks noGrp="1"/>
          </p:cNvSpPr>
          <p:nvPr>
            <p:ph type="title"/>
          </p:nvPr>
        </p:nvSpPr>
        <p:spPr>
          <a:xfrm>
            <a:off x="1803538" y="182880"/>
            <a:ext cx="8584924" cy="822960"/>
          </a:xfrm>
        </p:spPr>
        <p:txBody>
          <a:bodyPr>
            <a:normAutofit fontScale="90000"/>
          </a:bodyPr>
          <a:lstStyle/>
          <a:p>
            <a:r>
              <a:rPr lang="en-US" b="1" dirty="0"/>
              <a:t>Machine Learning</a:t>
            </a:r>
            <a:r>
              <a:rPr lang="en-US" dirty="0"/>
              <a:t>: Data-Driven Approach</a:t>
            </a:r>
            <a:endParaRPr lang="en-US" b="1" dirty="0"/>
          </a:p>
        </p:txBody>
      </p:sp>
      <p:sp>
        <p:nvSpPr>
          <p:cNvPr id="4" name="Google Shape;256;p30">
            <a:extLst>
              <a:ext uri="{FF2B5EF4-FFF2-40B4-BE49-F238E27FC236}">
                <a16:creationId xmlns:a16="http://schemas.microsoft.com/office/drawing/2014/main" id="{7511A7BA-9568-C547-99A9-3B427CB5AFC0}"/>
              </a:ext>
            </a:extLst>
          </p:cNvPr>
          <p:cNvSpPr txBox="1"/>
          <p:nvPr/>
        </p:nvSpPr>
        <p:spPr>
          <a:xfrm>
            <a:off x="2228100" y="1230381"/>
            <a:ext cx="8040161" cy="1567592"/>
          </a:xfrm>
          <a:prstGeom prst="rect">
            <a:avLst/>
          </a:prstGeom>
          <a:noFill/>
          <a:ln>
            <a:noFill/>
          </a:ln>
        </p:spPr>
        <p:txBody>
          <a:bodyPr spcFirstLastPara="1" wrap="square" lIns="121868" tIns="121868" rIns="121868" bIns="121868" anchor="t" anchorCtr="0">
            <a:noAutofit/>
          </a:bodyPr>
          <a:lstStyle/>
          <a:p>
            <a:pPr marL="609448" marR="0" lvl="0" indent="-507873" algn="l" defTabSz="914400" rtl="0" eaLnBrk="1" fontAlgn="auto" latinLnBrk="0" hangingPunct="1">
              <a:lnSpc>
                <a:spcPct val="100000"/>
              </a:lnSpc>
              <a:spcBef>
                <a:spcPts val="0"/>
              </a:spcBef>
              <a:spcAft>
                <a:spcPts val="0"/>
              </a:spcAft>
              <a:buClrTx/>
              <a:buSzPts val="2400"/>
              <a:buFontTx/>
              <a:buAutoNum type="arabicPeriod"/>
              <a:tabLst/>
              <a:defRPr/>
            </a:pPr>
            <a:r>
              <a:rPr kumimoji="0" lang="en" sz="3199" b="0" i="0" u="none" strike="noStrike" kern="1200" cap="none" spc="0" normalizeH="0" baseline="0" noProof="0" dirty="0">
                <a:ln>
                  <a:noFill/>
                </a:ln>
                <a:solidFill>
                  <a:prstClr val="black"/>
                </a:solidFill>
                <a:effectLst/>
                <a:uLnTx/>
                <a:uFillTx/>
                <a:latin typeface="Arial" panose="020B0604020202020204"/>
                <a:ea typeface="+mn-ea"/>
                <a:cs typeface="+mn-cs"/>
              </a:rPr>
              <a:t>Collect </a:t>
            </a:r>
            <a:r>
              <a:rPr kumimoji="0" lang="en-US" sz="3199" b="0" i="0" u="none" strike="noStrike" kern="1200" cap="none" spc="0" normalizeH="0" baseline="0" noProof="0" dirty="0">
                <a:ln>
                  <a:noFill/>
                </a:ln>
                <a:solidFill>
                  <a:prstClr val="black"/>
                </a:solidFill>
                <a:effectLst/>
                <a:uLnTx/>
                <a:uFillTx/>
                <a:latin typeface="Arial" panose="020B0604020202020204"/>
                <a:ea typeface="+mn-ea"/>
                <a:cs typeface="+mn-cs"/>
              </a:rPr>
              <a:t>a large set of data</a:t>
            </a:r>
          </a:p>
          <a:p>
            <a:pPr marL="609448" marR="0" lvl="0" indent="-507873" algn="l" defTabSz="914400" rtl="0" eaLnBrk="1" fontAlgn="auto" latinLnBrk="0" hangingPunct="1">
              <a:lnSpc>
                <a:spcPct val="100000"/>
              </a:lnSpc>
              <a:spcBef>
                <a:spcPts val="0"/>
              </a:spcBef>
              <a:spcAft>
                <a:spcPts val="0"/>
              </a:spcAft>
              <a:buClrTx/>
              <a:buSzPts val="2400"/>
              <a:buFontTx/>
              <a:buAutoNum type="arabicPeriod"/>
              <a:tabLst/>
              <a:defRPr/>
            </a:pPr>
            <a:r>
              <a:rPr kumimoji="0" lang="en-US" sz="3199" b="0" i="0" u="none" strike="noStrike" kern="1200" cap="none" spc="0" normalizeH="0" baseline="0" noProof="0" dirty="0">
                <a:ln>
                  <a:noFill/>
                </a:ln>
                <a:solidFill>
                  <a:prstClr val="black"/>
                </a:solidFill>
                <a:effectLst/>
                <a:uLnTx/>
                <a:uFillTx/>
                <a:latin typeface="Arial" panose="020B0604020202020204"/>
                <a:ea typeface="+mn-ea"/>
                <a:cs typeface="+mn-cs"/>
              </a:rPr>
              <a:t>Use Machine Learning to train a model</a:t>
            </a:r>
          </a:p>
          <a:p>
            <a:pPr marL="609448" marR="0" lvl="0" indent="-507873" algn="l" defTabSz="914400" rtl="0" eaLnBrk="1" fontAlgn="auto" latinLnBrk="0" hangingPunct="1">
              <a:lnSpc>
                <a:spcPct val="100000"/>
              </a:lnSpc>
              <a:spcBef>
                <a:spcPts val="0"/>
              </a:spcBef>
              <a:spcAft>
                <a:spcPts val="0"/>
              </a:spcAft>
              <a:buClrTx/>
              <a:buSzPts val="2400"/>
              <a:buFontTx/>
              <a:buAutoNum type="arabicPeriod"/>
              <a:tabLst/>
              <a:defRPr/>
            </a:pPr>
            <a:r>
              <a:rPr kumimoji="0" lang="en" sz="3199" b="0" i="0" u="none" strike="noStrike" kern="1200" cap="none" spc="0" normalizeH="0" baseline="0" noProof="0" dirty="0">
                <a:ln>
                  <a:noFill/>
                </a:ln>
                <a:solidFill>
                  <a:prstClr val="black"/>
                </a:solidFill>
                <a:effectLst/>
                <a:uLnTx/>
                <a:uFillTx/>
                <a:latin typeface="Arial" panose="020B0604020202020204"/>
                <a:ea typeface="+mn-ea"/>
                <a:cs typeface="+mn-cs"/>
              </a:rPr>
              <a:t>Evaluate the model on new data</a:t>
            </a:r>
            <a:endParaRPr kumimoji="0" sz="3199"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5" name="Google Shape;257;p30">
            <a:extLst>
              <a:ext uri="{FF2B5EF4-FFF2-40B4-BE49-F238E27FC236}">
                <a16:creationId xmlns:a16="http://schemas.microsoft.com/office/drawing/2014/main" id="{8438466A-14B1-BF42-BF04-C8F1DD5774C9}"/>
              </a:ext>
            </a:extLst>
          </p:cNvPr>
          <p:cNvSpPr txBox="1"/>
          <p:nvPr/>
        </p:nvSpPr>
        <p:spPr>
          <a:xfrm>
            <a:off x="7093248" y="3108082"/>
            <a:ext cx="3295215" cy="641837"/>
          </a:xfrm>
          <a:prstGeom prst="rect">
            <a:avLst/>
          </a:prstGeom>
          <a:noFill/>
          <a:ln>
            <a:noFill/>
          </a:ln>
        </p:spPr>
        <p:txBody>
          <a:bodyPr spcFirstLastPara="1" wrap="square" lIns="121868" tIns="121868" rIns="121868" bIns="121868"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87" b="1" i="0" u="none" strike="noStrike" kern="1200" cap="none" spc="0" normalizeH="0" baseline="0" noProof="0" dirty="0">
                <a:ln>
                  <a:noFill/>
                </a:ln>
                <a:solidFill>
                  <a:prstClr val="black"/>
                </a:solidFill>
                <a:effectLst/>
                <a:uLnTx/>
                <a:uFillTx/>
                <a:latin typeface="Arial" panose="020B0604020202020204"/>
                <a:ea typeface="+mn-ea"/>
                <a:cs typeface="+mn-cs"/>
              </a:rPr>
              <a:t>Example training set</a:t>
            </a:r>
            <a:endParaRPr kumimoji="0" sz="2487"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6" name="Google Shape;258;p30">
            <a:extLst>
              <a:ext uri="{FF2B5EF4-FFF2-40B4-BE49-F238E27FC236}">
                <a16:creationId xmlns:a16="http://schemas.microsoft.com/office/drawing/2014/main" id="{EB75D6F2-DF50-A049-BFA6-AE48FD949555}"/>
              </a:ext>
            </a:extLst>
          </p:cNvPr>
          <p:cNvPicPr preferRelativeResize="0"/>
          <p:nvPr/>
        </p:nvPicPr>
        <p:blipFill>
          <a:blip r:embed="rId2">
            <a:alphaModFix/>
          </a:blip>
          <a:stretch>
            <a:fillRect/>
          </a:stretch>
        </p:blipFill>
        <p:spPr>
          <a:xfrm>
            <a:off x="1620237" y="3261879"/>
            <a:ext cx="4080408" cy="2893380"/>
          </a:xfrm>
          <a:prstGeom prst="rect">
            <a:avLst/>
          </a:prstGeom>
          <a:noFill/>
          <a:ln>
            <a:noFill/>
          </a:ln>
        </p:spPr>
      </p:pic>
      <p:pic>
        <p:nvPicPr>
          <p:cNvPr id="7" name="Google Shape;259;p30">
            <a:extLst>
              <a:ext uri="{FF2B5EF4-FFF2-40B4-BE49-F238E27FC236}">
                <a16:creationId xmlns:a16="http://schemas.microsoft.com/office/drawing/2014/main" id="{754800CE-58DF-C342-92CA-4D370E7EA256}"/>
              </a:ext>
            </a:extLst>
          </p:cNvPr>
          <p:cNvPicPr preferRelativeResize="0"/>
          <p:nvPr/>
        </p:nvPicPr>
        <p:blipFill rotWithShape="1">
          <a:blip r:embed="rId3">
            <a:alphaModFix/>
          </a:blip>
          <a:srcRect b="50037"/>
          <a:stretch/>
        </p:blipFill>
        <p:spPr>
          <a:xfrm>
            <a:off x="6096001" y="3981729"/>
            <a:ext cx="4451349" cy="1645890"/>
          </a:xfrm>
          <a:prstGeom prst="rect">
            <a:avLst/>
          </a:prstGeom>
          <a:noFill/>
          <a:ln>
            <a:noFill/>
          </a:ln>
        </p:spPr>
      </p:pic>
      <p:sp>
        <p:nvSpPr>
          <p:cNvPr id="8" name="TextBox 7">
            <a:extLst>
              <a:ext uri="{FF2B5EF4-FFF2-40B4-BE49-F238E27FC236}">
                <a16:creationId xmlns:a16="http://schemas.microsoft.com/office/drawing/2014/main" id="{03BCC410-689C-614B-872B-0328553F216A}"/>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Arial" panose="020B0604020202020204"/>
                <a:ea typeface="+mn-ea"/>
                <a:cs typeface="+mn-cs"/>
              </a:rPr>
              <a:t>Fouhey</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&amp; J Johnson</a:t>
            </a:r>
          </a:p>
        </p:txBody>
      </p:sp>
    </p:spTree>
    <p:extLst>
      <p:ext uri="{BB962C8B-B14F-4D97-AF65-F5344CB8AC3E}">
        <p14:creationId xmlns:p14="http://schemas.microsoft.com/office/powerpoint/2010/main" val="2249518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cxnSp>
        <p:nvCxnSpPr>
          <p:cNvPr id="388" name="Google Shape;388;p45"/>
          <p:cNvCxnSpPr>
            <a:cxnSpLocks/>
          </p:cNvCxnSpPr>
          <p:nvPr/>
        </p:nvCxnSpPr>
        <p:spPr>
          <a:xfrm>
            <a:off x="0" y="5407333"/>
            <a:ext cx="6141600" cy="0"/>
          </a:xfrm>
          <a:prstGeom prst="straightConnector1">
            <a:avLst/>
          </a:prstGeom>
          <a:noFill/>
          <a:ln w="9525" cap="flat" cmpd="sng">
            <a:solidFill>
              <a:srgbClr val="000000"/>
            </a:solidFill>
            <a:prstDash val="solid"/>
            <a:round/>
            <a:headEnd type="none" w="med" len="med"/>
            <a:tailEnd type="none" w="med" len="med"/>
          </a:ln>
        </p:spPr>
      </p:cxnSp>
      <p:pic>
        <p:nvPicPr>
          <p:cNvPr id="389" name="Google Shape;389;p45"/>
          <p:cNvPicPr preferRelativeResize="0"/>
          <p:nvPr/>
        </p:nvPicPr>
        <p:blipFill>
          <a:blip r:embed="rId3">
            <a:alphaModFix/>
          </a:blip>
          <a:stretch>
            <a:fillRect/>
          </a:stretch>
        </p:blipFill>
        <p:spPr>
          <a:xfrm>
            <a:off x="2610597" y="1415118"/>
            <a:ext cx="1678057" cy="1678057"/>
          </a:xfrm>
          <a:prstGeom prst="rect">
            <a:avLst/>
          </a:prstGeom>
          <a:noFill/>
          <a:ln>
            <a:noFill/>
          </a:ln>
        </p:spPr>
      </p:pic>
      <p:sp>
        <p:nvSpPr>
          <p:cNvPr id="390" name="Google Shape;390;p45"/>
          <p:cNvSpPr txBox="1"/>
          <p:nvPr/>
        </p:nvSpPr>
        <p:spPr>
          <a:xfrm>
            <a:off x="166833" y="32260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cat</a:t>
            </a:r>
            <a:endParaRPr sz="3200" kern="0">
              <a:solidFill>
                <a:srgbClr val="000000"/>
              </a:solidFill>
              <a:latin typeface="Arial"/>
              <a:cs typeface="Arial"/>
              <a:sym typeface="Arial"/>
            </a:endParaRPr>
          </a:p>
        </p:txBody>
      </p:sp>
      <p:sp>
        <p:nvSpPr>
          <p:cNvPr id="391" name="Google Shape;391;p45"/>
          <p:cNvSpPr txBox="1"/>
          <p:nvPr/>
        </p:nvSpPr>
        <p:spPr>
          <a:xfrm>
            <a:off x="166833" y="476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frog</a:t>
            </a:r>
            <a:endParaRPr sz="3200" kern="0">
              <a:solidFill>
                <a:srgbClr val="000000"/>
              </a:solidFill>
              <a:latin typeface="Arial"/>
              <a:cs typeface="Arial"/>
              <a:sym typeface="Arial"/>
            </a:endParaRPr>
          </a:p>
        </p:txBody>
      </p:sp>
      <p:sp>
        <p:nvSpPr>
          <p:cNvPr id="392" name="Google Shape;392;p45"/>
          <p:cNvSpPr txBox="1"/>
          <p:nvPr/>
        </p:nvSpPr>
        <p:spPr>
          <a:xfrm>
            <a:off x="166833" y="399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car</a:t>
            </a:r>
            <a:endParaRPr sz="3200" kern="0">
              <a:solidFill>
                <a:srgbClr val="000000"/>
              </a:solidFill>
              <a:latin typeface="Arial"/>
              <a:cs typeface="Arial"/>
              <a:sym typeface="Arial"/>
            </a:endParaRPr>
          </a:p>
        </p:txBody>
      </p:sp>
      <p:sp>
        <p:nvSpPr>
          <p:cNvPr id="393" name="Google Shape;393;p45"/>
          <p:cNvSpPr txBox="1"/>
          <p:nvPr/>
        </p:nvSpPr>
        <p:spPr>
          <a:xfrm>
            <a:off x="1020733" y="38750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4000" kern="0">
              <a:solidFill>
                <a:srgbClr val="000000"/>
              </a:solidFill>
              <a:latin typeface="Arial"/>
              <a:cs typeface="Arial"/>
              <a:sym typeface="Arial"/>
            </a:endParaRPr>
          </a:p>
        </p:txBody>
      </p:sp>
      <p:sp>
        <p:nvSpPr>
          <p:cNvPr id="394" name="Google Shape;394;p45"/>
          <p:cNvSpPr txBox="1"/>
          <p:nvPr/>
        </p:nvSpPr>
        <p:spPr>
          <a:xfrm>
            <a:off x="2951133" y="3875000"/>
            <a:ext cx="28472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Arial"/>
                <a:cs typeface="Arial"/>
                <a:sym typeface="Arial"/>
              </a:rPr>
              <a:t>2.5	</a:t>
            </a:r>
            <a:r>
              <a:rPr lang="en" sz="4000" b="1" kern="0">
                <a:solidFill>
                  <a:srgbClr val="6AA84F"/>
                </a:solidFill>
                <a:latin typeface="Arial"/>
                <a:cs typeface="Arial"/>
                <a:sym typeface="Arial"/>
              </a:rPr>
              <a:t>5.0</a:t>
            </a:r>
            <a:endParaRPr sz="4000" b="1" kern="0">
              <a:solidFill>
                <a:srgbClr val="6AA84F"/>
              </a:solidFill>
              <a:latin typeface="Arial"/>
              <a:cs typeface="Arial"/>
              <a:sym typeface="Arial"/>
            </a:endParaRPr>
          </a:p>
        </p:txBody>
      </p:sp>
      <p:sp>
        <p:nvSpPr>
          <p:cNvPr id="395" name="Google Shape;395;p45"/>
          <p:cNvSpPr txBox="1"/>
          <p:nvPr/>
        </p:nvSpPr>
        <p:spPr>
          <a:xfrm>
            <a:off x="2951133" y="3163800"/>
            <a:ext cx="44916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1.3	</a:t>
            </a:r>
            <a:r>
              <a:rPr lang="en" sz="4000" kern="0">
                <a:solidFill>
                  <a:srgbClr val="6AA84F"/>
                </a:solidFill>
                <a:latin typeface="Arial"/>
                <a:cs typeface="Arial"/>
                <a:sym typeface="Arial"/>
              </a:rPr>
              <a:t>2.6</a:t>
            </a:r>
            <a:r>
              <a:rPr lang="en" sz="4000" kern="0">
                <a:solidFill>
                  <a:srgbClr val="000000"/>
                </a:solidFill>
                <a:latin typeface="Arial"/>
                <a:cs typeface="Arial"/>
                <a:sym typeface="Arial"/>
              </a:rPr>
              <a:t>		</a:t>
            </a:r>
            <a:endParaRPr sz="4000" kern="0">
              <a:solidFill>
                <a:srgbClr val="000000"/>
              </a:solidFill>
              <a:latin typeface="Arial"/>
              <a:cs typeface="Arial"/>
              <a:sym typeface="Arial"/>
            </a:endParaRPr>
          </a:p>
        </p:txBody>
      </p:sp>
      <p:sp>
        <p:nvSpPr>
          <p:cNvPr id="396" name="Google Shape;396;p45"/>
          <p:cNvSpPr txBox="1"/>
          <p:nvPr/>
        </p:nvSpPr>
        <p:spPr>
          <a:xfrm>
            <a:off x="2951133" y="4586200"/>
            <a:ext cx="27376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2.0	</a:t>
            </a:r>
            <a:r>
              <a:rPr lang="en" sz="4000" kern="0">
                <a:solidFill>
                  <a:srgbClr val="6AA84F"/>
                </a:solidFill>
                <a:latin typeface="Arial"/>
                <a:cs typeface="Arial"/>
                <a:sym typeface="Arial"/>
              </a:rPr>
              <a:t>4.0</a:t>
            </a:r>
            <a:endParaRPr sz="4000" kern="0">
              <a:solidFill>
                <a:srgbClr val="6AA84F"/>
              </a:solidFill>
              <a:latin typeface="Arial"/>
              <a:cs typeface="Arial"/>
              <a:sym typeface="Arial"/>
            </a:endParaRPr>
          </a:p>
        </p:txBody>
      </p:sp>
      <p:pic>
        <p:nvPicPr>
          <p:cNvPr id="397" name="Google Shape;397;p45"/>
          <p:cNvPicPr preferRelativeResize="0"/>
          <p:nvPr/>
        </p:nvPicPr>
        <p:blipFill>
          <a:blip r:embed="rId4">
            <a:alphaModFix/>
          </a:blip>
          <a:stretch>
            <a:fillRect/>
          </a:stretch>
        </p:blipFill>
        <p:spPr>
          <a:xfrm>
            <a:off x="2786168" y="614999"/>
            <a:ext cx="1932233" cy="409067"/>
          </a:xfrm>
          <a:prstGeom prst="rect">
            <a:avLst/>
          </a:prstGeom>
          <a:noFill/>
          <a:ln>
            <a:noFill/>
          </a:ln>
        </p:spPr>
      </p:pic>
      <p:sp>
        <p:nvSpPr>
          <p:cNvPr id="398" name="Google Shape;398;p45"/>
          <p:cNvSpPr txBox="1"/>
          <p:nvPr/>
        </p:nvSpPr>
        <p:spPr>
          <a:xfrm>
            <a:off x="2951136" y="5297400"/>
            <a:ext cx="2847200" cy="52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FF"/>
                </a:solidFill>
                <a:latin typeface="Arial"/>
                <a:cs typeface="Arial"/>
                <a:sym typeface="Arial"/>
              </a:rPr>
              <a:t>0.5	0	</a:t>
            </a:r>
            <a:endParaRPr sz="4000" kern="0">
              <a:solidFill>
                <a:srgbClr val="0000FF"/>
              </a:solidFill>
              <a:latin typeface="Arial"/>
              <a:cs typeface="Arial"/>
              <a:sym typeface="Arial"/>
            </a:endParaRPr>
          </a:p>
        </p:txBody>
      </p:sp>
      <p:sp>
        <p:nvSpPr>
          <p:cNvPr id="399" name="Google Shape;399;p45"/>
          <p:cNvSpPr txBox="1"/>
          <p:nvPr/>
        </p:nvSpPr>
        <p:spPr>
          <a:xfrm>
            <a:off x="131167" y="5397900"/>
            <a:ext cx="16780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Loss:</a:t>
            </a:r>
            <a:endParaRPr sz="3200" kern="0">
              <a:solidFill>
                <a:srgbClr val="000000"/>
              </a:solidFill>
              <a:latin typeface="Arial"/>
              <a:cs typeface="Arial"/>
              <a:sym typeface="Arial"/>
            </a:endParaRPr>
          </a:p>
        </p:txBody>
      </p:sp>
      <p:sp>
        <p:nvSpPr>
          <p:cNvPr id="400" name="Google Shape;400;p45"/>
          <p:cNvSpPr txBox="1"/>
          <p:nvPr/>
        </p:nvSpPr>
        <p:spPr>
          <a:xfrm>
            <a:off x="6716000" y="1084133"/>
            <a:ext cx="4555600" cy="81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An example:</a:t>
            </a: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	What is the loss?</a:t>
            </a:r>
            <a:br>
              <a:rPr lang="en" sz="1867" kern="0">
                <a:solidFill>
                  <a:srgbClr val="000000"/>
                </a:solidFill>
                <a:latin typeface="Arial"/>
                <a:cs typeface="Arial"/>
                <a:sym typeface="Arial"/>
              </a:rPr>
            </a:br>
            <a:br>
              <a:rPr lang="en" sz="1867" kern="0">
                <a:solidFill>
                  <a:srgbClr val="000000"/>
                </a:solidFill>
                <a:latin typeface="Arial"/>
                <a:cs typeface="Arial"/>
                <a:sym typeface="Arial"/>
              </a:rPr>
            </a:br>
            <a:br>
              <a:rPr lang="en" sz="1867" kern="0">
                <a:solidFill>
                  <a:srgbClr val="000000"/>
                </a:solidFill>
                <a:latin typeface="Arial"/>
                <a:cs typeface="Arial"/>
                <a:sym typeface="Arial"/>
              </a:rPr>
            </a:br>
            <a:r>
              <a:rPr lang="en" sz="1867" kern="0">
                <a:solidFill>
                  <a:srgbClr val="000000"/>
                </a:solidFill>
                <a:latin typeface="Arial"/>
                <a:cs typeface="Arial"/>
                <a:sym typeface="Arial"/>
              </a:rPr>
              <a:t>How could we change W to eliminate </a:t>
            </a:r>
            <a:br>
              <a:rPr lang="en" sz="1867" kern="0">
                <a:solidFill>
                  <a:srgbClr val="000000"/>
                </a:solidFill>
                <a:latin typeface="Arial"/>
                <a:cs typeface="Arial"/>
                <a:sym typeface="Arial"/>
              </a:rPr>
            </a:br>
            <a:r>
              <a:rPr lang="en" sz="1867" kern="0">
                <a:solidFill>
                  <a:srgbClr val="000000"/>
                </a:solidFill>
                <a:latin typeface="Arial"/>
                <a:cs typeface="Arial"/>
                <a:sym typeface="Arial"/>
              </a:rPr>
              <a:t>the loss?  </a:t>
            </a:r>
            <a:r>
              <a:rPr lang="en" sz="1867" kern="0">
                <a:solidFill>
                  <a:srgbClr val="6AA84F"/>
                </a:solidFill>
                <a:latin typeface="Arial"/>
                <a:cs typeface="Arial"/>
                <a:sym typeface="Arial"/>
              </a:rPr>
              <a:t>(POLL)</a:t>
            </a:r>
            <a:br>
              <a:rPr lang="en" sz="1867" kern="0">
                <a:solidFill>
                  <a:srgbClr val="6AA84F"/>
                </a:solidFill>
                <a:latin typeface="Arial"/>
                <a:cs typeface="Arial"/>
                <a:sym typeface="Arial"/>
              </a:rPr>
            </a:br>
            <a:br>
              <a:rPr lang="en" sz="1867" kern="0">
                <a:solidFill>
                  <a:srgbClr val="6AA84F"/>
                </a:solidFill>
                <a:latin typeface="Arial"/>
                <a:cs typeface="Arial"/>
                <a:sym typeface="Arial"/>
              </a:rPr>
            </a:br>
            <a:r>
              <a:rPr lang="en" sz="1867" kern="0">
                <a:solidFill>
                  <a:srgbClr val="6AA84F"/>
                </a:solidFill>
                <a:latin typeface="Arial"/>
                <a:cs typeface="Arial"/>
                <a:sym typeface="Arial"/>
              </a:rPr>
              <a:t>Multiply W (and b) by 2!</a:t>
            </a:r>
            <a:br>
              <a:rPr lang="en" sz="1867" kern="0">
                <a:solidFill>
                  <a:srgbClr val="6AA84F"/>
                </a:solidFill>
                <a:latin typeface="Arial"/>
                <a:cs typeface="Arial"/>
                <a:sym typeface="Arial"/>
              </a:rPr>
            </a:br>
            <a:br>
              <a:rPr lang="en" sz="1867" kern="0">
                <a:solidFill>
                  <a:srgbClr val="6AA84F"/>
                </a:solidFill>
                <a:latin typeface="Arial"/>
                <a:cs typeface="Arial"/>
                <a:sym typeface="Arial"/>
              </a:rPr>
            </a:br>
            <a:br>
              <a:rPr lang="en" sz="1867" kern="0">
                <a:solidFill>
                  <a:srgbClr val="6AA84F"/>
                </a:solidFill>
                <a:latin typeface="Arial"/>
                <a:cs typeface="Arial"/>
                <a:sym typeface="Arial"/>
              </a:rPr>
            </a:br>
            <a:r>
              <a:rPr lang="en" sz="1867" kern="0">
                <a:solidFill>
                  <a:srgbClr val="6AA84F"/>
                </a:solidFill>
                <a:latin typeface="Arial"/>
                <a:cs typeface="Arial"/>
                <a:sym typeface="Arial"/>
              </a:rPr>
              <a:t>Wait a minute! Have we done anything useful???</a:t>
            </a:r>
            <a:endParaRPr sz="1867" kern="0">
              <a:solidFill>
                <a:srgbClr val="6AA84F"/>
              </a:solidFill>
              <a:latin typeface="Arial"/>
              <a:cs typeface="Arial"/>
              <a:sym typeface="Arial"/>
            </a:endParaRPr>
          </a:p>
        </p:txBody>
      </p:sp>
      <p:sp>
        <p:nvSpPr>
          <p:cNvPr id="401" name="Google Shape;401;p45"/>
          <p:cNvSpPr txBox="1"/>
          <p:nvPr/>
        </p:nvSpPr>
        <p:spPr>
          <a:xfrm>
            <a:off x="8763533" y="6201201"/>
            <a:ext cx="698000" cy="65661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667" kern="0">
                <a:solidFill>
                  <a:srgbClr val="FFFFFF"/>
                </a:solidFill>
                <a:latin typeface="Arial"/>
                <a:cs typeface="Arial"/>
                <a:sym typeface="Arial"/>
              </a:rPr>
              <a:t>18</a:t>
            </a:r>
            <a:endParaRPr sz="2667" kern="0">
              <a:solidFill>
                <a:srgbClr val="FFFFFF"/>
              </a:solidFill>
              <a:latin typeface="Arial"/>
              <a:cs typeface="Arial"/>
              <a:sym typeface="Arial"/>
            </a:endParaRPr>
          </a:p>
        </p:txBody>
      </p:sp>
      <p:sp>
        <p:nvSpPr>
          <p:cNvPr id="17" name="TextBox 16">
            <a:extLst>
              <a:ext uri="{FF2B5EF4-FFF2-40B4-BE49-F238E27FC236}">
                <a16:creationId xmlns:a16="http://schemas.microsoft.com/office/drawing/2014/main" id="{F1846C75-2CAA-9841-BBD2-BACA4DB552A5}"/>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cxnSp>
        <p:nvCxnSpPr>
          <p:cNvPr id="406" name="Google Shape;406;p46"/>
          <p:cNvCxnSpPr>
            <a:cxnSpLocks/>
          </p:cNvCxnSpPr>
          <p:nvPr/>
        </p:nvCxnSpPr>
        <p:spPr>
          <a:xfrm>
            <a:off x="0" y="5407333"/>
            <a:ext cx="6141600" cy="0"/>
          </a:xfrm>
          <a:prstGeom prst="straightConnector1">
            <a:avLst/>
          </a:prstGeom>
          <a:noFill/>
          <a:ln w="9525" cap="flat" cmpd="sng">
            <a:solidFill>
              <a:srgbClr val="000000"/>
            </a:solidFill>
            <a:prstDash val="solid"/>
            <a:round/>
            <a:headEnd type="none" w="med" len="med"/>
            <a:tailEnd type="none" w="med" len="med"/>
          </a:ln>
        </p:spPr>
      </p:cxnSp>
      <p:pic>
        <p:nvPicPr>
          <p:cNvPr id="407" name="Google Shape;407;p46"/>
          <p:cNvPicPr preferRelativeResize="0"/>
          <p:nvPr/>
        </p:nvPicPr>
        <p:blipFill>
          <a:blip r:embed="rId3">
            <a:alphaModFix/>
          </a:blip>
          <a:stretch>
            <a:fillRect/>
          </a:stretch>
        </p:blipFill>
        <p:spPr>
          <a:xfrm>
            <a:off x="2610597" y="1415118"/>
            <a:ext cx="1678057" cy="1678057"/>
          </a:xfrm>
          <a:prstGeom prst="rect">
            <a:avLst/>
          </a:prstGeom>
          <a:noFill/>
          <a:ln>
            <a:noFill/>
          </a:ln>
        </p:spPr>
      </p:pic>
      <p:sp>
        <p:nvSpPr>
          <p:cNvPr id="408" name="Google Shape;408;p46"/>
          <p:cNvSpPr txBox="1"/>
          <p:nvPr/>
        </p:nvSpPr>
        <p:spPr>
          <a:xfrm>
            <a:off x="166833" y="32260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cat</a:t>
            </a:r>
            <a:endParaRPr sz="3200" kern="0">
              <a:solidFill>
                <a:srgbClr val="000000"/>
              </a:solidFill>
              <a:latin typeface="Arial"/>
              <a:cs typeface="Arial"/>
              <a:sym typeface="Arial"/>
            </a:endParaRPr>
          </a:p>
        </p:txBody>
      </p:sp>
      <p:sp>
        <p:nvSpPr>
          <p:cNvPr id="409" name="Google Shape;409;p46"/>
          <p:cNvSpPr txBox="1"/>
          <p:nvPr/>
        </p:nvSpPr>
        <p:spPr>
          <a:xfrm>
            <a:off x="166833" y="476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frog</a:t>
            </a:r>
            <a:endParaRPr sz="3200" kern="0">
              <a:solidFill>
                <a:srgbClr val="000000"/>
              </a:solidFill>
              <a:latin typeface="Arial"/>
              <a:cs typeface="Arial"/>
              <a:sym typeface="Arial"/>
            </a:endParaRPr>
          </a:p>
        </p:txBody>
      </p:sp>
      <p:sp>
        <p:nvSpPr>
          <p:cNvPr id="410" name="Google Shape;410;p46"/>
          <p:cNvSpPr txBox="1"/>
          <p:nvPr/>
        </p:nvSpPr>
        <p:spPr>
          <a:xfrm>
            <a:off x="166833" y="3998733"/>
            <a:ext cx="1752800" cy="3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car</a:t>
            </a:r>
            <a:endParaRPr sz="3200" kern="0">
              <a:solidFill>
                <a:srgbClr val="000000"/>
              </a:solidFill>
              <a:latin typeface="Arial"/>
              <a:cs typeface="Arial"/>
              <a:sym typeface="Arial"/>
            </a:endParaRPr>
          </a:p>
        </p:txBody>
      </p:sp>
      <p:sp>
        <p:nvSpPr>
          <p:cNvPr id="411" name="Google Shape;411;p46"/>
          <p:cNvSpPr txBox="1"/>
          <p:nvPr/>
        </p:nvSpPr>
        <p:spPr>
          <a:xfrm>
            <a:off x="1020733" y="3875000"/>
            <a:ext cx="16148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4000" kern="0">
              <a:solidFill>
                <a:srgbClr val="000000"/>
              </a:solidFill>
              <a:latin typeface="Arial"/>
              <a:cs typeface="Arial"/>
              <a:sym typeface="Arial"/>
            </a:endParaRPr>
          </a:p>
        </p:txBody>
      </p:sp>
      <p:sp>
        <p:nvSpPr>
          <p:cNvPr id="412" name="Google Shape;412;p46"/>
          <p:cNvSpPr txBox="1"/>
          <p:nvPr/>
        </p:nvSpPr>
        <p:spPr>
          <a:xfrm>
            <a:off x="2951133" y="3875000"/>
            <a:ext cx="28472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000000"/>
                </a:solidFill>
                <a:latin typeface="Arial"/>
                <a:cs typeface="Arial"/>
                <a:sym typeface="Arial"/>
              </a:rPr>
              <a:t>2.5	</a:t>
            </a:r>
            <a:r>
              <a:rPr lang="en" sz="4000" b="1" kern="0">
                <a:solidFill>
                  <a:srgbClr val="6AA84F"/>
                </a:solidFill>
                <a:latin typeface="Arial"/>
                <a:cs typeface="Arial"/>
                <a:sym typeface="Arial"/>
              </a:rPr>
              <a:t>5.0</a:t>
            </a:r>
            <a:endParaRPr sz="4000" b="1" kern="0">
              <a:solidFill>
                <a:srgbClr val="6AA84F"/>
              </a:solidFill>
              <a:latin typeface="Arial"/>
              <a:cs typeface="Arial"/>
              <a:sym typeface="Arial"/>
            </a:endParaRPr>
          </a:p>
        </p:txBody>
      </p:sp>
      <p:sp>
        <p:nvSpPr>
          <p:cNvPr id="413" name="Google Shape;413;p46"/>
          <p:cNvSpPr txBox="1"/>
          <p:nvPr/>
        </p:nvSpPr>
        <p:spPr>
          <a:xfrm>
            <a:off x="2951133" y="3163800"/>
            <a:ext cx="44916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1.3	</a:t>
            </a:r>
            <a:r>
              <a:rPr lang="en" sz="4000" kern="0">
                <a:solidFill>
                  <a:srgbClr val="6AA84F"/>
                </a:solidFill>
                <a:latin typeface="Arial"/>
                <a:cs typeface="Arial"/>
                <a:sym typeface="Arial"/>
              </a:rPr>
              <a:t>2.6</a:t>
            </a:r>
            <a:r>
              <a:rPr lang="en" sz="4000" kern="0">
                <a:solidFill>
                  <a:srgbClr val="000000"/>
                </a:solidFill>
                <a:latin typeface="Arial"/>
                <a:cs typeface="Arial"/>
                <a:sym typeface="Arial"/>
              </a:rPr>
              <a:t>		</a:t>
            </a:r>
            <a:endParaRPr sz="4000" kern="0">
              <a:solidFill>
                <a:srgbClr val="000000"/>
              </a:solidFill>
              <a:latin typeface="Arial"/>
              <a:cs typeface="Arial"/>
              <a:sym typeface="Arial"/>
            </a:endParaRPr>
          </a:p>
        </p:txBody>
      </p:sp>
      <p:sp>
        <p:nvSpPr>
          <p:cNvPr id="414" name="Google Shape;414;p46"/>
          <p:cNvSpPr txBox="1"/>
          <p:nvPr/>
        </p:nvSpPr>
        <p:spPr>
          <a:xfrm>
            <a:off x="2951133" y="4586200"/>
            <a:ext cx="27376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00"/>
                </a:solidFill>
                <a:latin typeface="Arial"/>
                <a:cs typeface="Arial"/>
                <a:sym typeface="Arial"/>
              </a:rPr>
              <a:t>2.0	</a:t>
            </a:r>
            <a:r>
              <a:rPr lang="en" sz="4000" kern="0">
                <a:solidFill>
                  <a:srgbClr val="6AA84F"/>
                </a:solidFill>
                <a:latin typeface="Arial"/>
                <a:cs typeface="Arial"/>
                <a:sym typeface="Arial"/>
              </a:rPr>
              <a:t>4.0</a:t>
            </a:r>
            <a:endParaRPr sz="4000" kern="0">
              <a:solidFill>
                <a:srgbClr val="6AA84F"/>
              </a:solidFill>
              <a:latin typeface="Arial"/>
              <a:cs typeface="Arial"/>
              <a:sym typeface="Arial"/>
            </a:endParaRPr>
          </a:p>
        </p:txBody>
      </p:sp>
      <p:pic>
        <p:nvPicPr>
          <p:cNvPr id="415" name="Google Shape;415;p46"/>
          <p:cNvPicPr preferRelativeResize="0"/>
          <p:nvPr/>
        </p:nvPicPr>
        <p:blipFill>
          <a:blip r:embed="rId4">
            <a:alphaModFix/>
          </a:blip>
          <a:stretch>
            <a:fillRect/>
          </a:stretch>
        </p:blipFill>
        <p:spPr>
          <a:xfrm>
            <a:off x="2786168" y="614999"/>
            <a:ext cx="1932233" cy="409067"/>
          </a:xfrm>
          <a:prstGeom prst="rect">
            <a:avLst/>
          </a:prstGeom>
          <a:noFill/>
          <a:ln>
            <a:noFill/>
          </a:ln>
        </p:spPr>
      </p:pic>
      <p:sp>
        <p:nvSpPr>
          <p:cNvPr id="416" name="Google Shape;416;p46"/>
          <p:cNvSpPr txBox="1"/>
          <p:nvPr/>
        </p:nvSpPr>
        <p:spPr>
          <a:xfrm>
            <a:off x="2951136" y="5297400"/>
            <a:ext cx="2847200" cy="52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kern="0">
                <a:solidFill>
                  <a:srgbClr val="0000FF"/>
                </a:solidFill>
                <a:latin typeface="Arial"/>
                <a:cs typeface="Arial"/>
                <a:sym typeface="Arial"/>
              </a:rPr>
              <a:t>0.5	0	</a:t>
            </a:r>
            <a:endParaRPr sz="4000" kern="0">
              <a:solidFill>
                <a:srgbClr val="0000FF"/>
              </a:solidFill>
              <a:latin typeface="Arial"/>
              <a:cs typeface="Arial"/>
              <a:sym typeface="Arial"/>
            </a:endParaRPr>
          </a:p>
        </p:txBody>
      </p:sp>
      <p:sp>
        <p:nvSpPr>
          <p:cNvPr id="417" name="Google Shape;417;p46"/>
          <p:cNvSpPr txBox="1"/>
          <p:nvPr/>
        </p:nvSpPr>
        <p:spPr>
          <a:xfrm>
            <a:off x="131167" y="5397900"/>
            <a:ext cx="1678000" cy="47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a:solidFill>
                  <a:srgbClr val="000000"/>
                </a:solidFill>
                <a:latin typeface="Arial"/>
                <a:cs typeface="Arial"/>
                <a:sym typeface="Arial"/>
              </a:rPr>
              <a:t>Loss:</a:t>
            </a:r>
            <a:endParaRPr sz="3200" kern="0">
              <a:solidFill>
                <a:srgbClr val="000000"/>
              </a:solidFill>
              <a:latin typeface="Arial"/>
              <a:cs typeface="Arial"/>
              <a:sym typeface="Arial"/>
            </a:endParaRPr>
          </a:p>
        </p:txBody>
      </p:sp>
      <p:sp>
        <p:nvSpPr>
          <p:cNvPr id="418" name="Google Shape;418;p46"/>
          <p:cNvSpPr txBox="1"/>
          <p:nvPr/>
        </p:nvSpPr>
        <p:spPr>
          <a:xfrm>
            <a:off x="6716000" y="615000"/>
            <a:ext cx="4555600" cy="81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An example:</a:t>
            </a: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	What is the loss?</a:t>
            </a:r>
            <a:br>
              <a:rPr lang="en" sz="1867" kern="0">
                <a:solidFill>
                  <a:srgbClr val="000000"/>
                </a:solidFill>
                <a:latin typeface="Arial"/>
                <a:cs typeface="Arial"/>
                <a:sym typeface="Arial"/>
              </a:rPr>
            </a:br>
            <a:br>
              <a:rPr lang="en" sz="1867" kern="0">
                <a:solidFill>
                  <a:srgbClr val="000000"/>
                </a:solidFill>
                <a:latin typeface="Arial"/>
                <a:cs typeface="Arial"/>
                <a:sym typeface="Arial"/>
              </a:rPr>
            </a:br>
            <a:br>
              <a:rPr lang="en" sz="1867" kern="0">
                <a:solidFill>
                  <a:srgbClr val="000000"/>
                </a:solidFill>
                <a:latin typeface="Arial"/>
                <a:cs typeface="Arial"/>
                <a:sym typeface="Arial"/>
              </a:rPr>
            </a:br>
            <a:r>
              <a:rPr lang="en" sz="1867" kern="0">
                <a:solidFill>
                  <a:srgbClr val="000000"/>
                </a:solidFill>
                <a:latin typeface="Arial"/>
                <a:cs typeface="Arial"/>
                <a:sym typeface="Arial"/>
              </a:rPr>
              <a:t>How could we change W to eliminate </a:t>
            </a:r>
            <a:br>
              <a:rPr lang="en" sz="1867" kern="0">
                <a:solidFill>
                  <a:srgbClr val="000000"/>
                </a:solidFill>
                <a:latin typeface="Arial"/>
                <a:cs typeface="Arial"/>
                <a:sym typeface="Arial"/>
              </a:rPr>
            </a:br>
            <a:r>
              <a:rPr lang="en" sz="1867" kern="0">
                <a:solidFill>
                  <a:srgbClr val="000000"/>
                </a:solidFill>
                <a:latin typeface="Arial"/>
                <a:cs typeface="Arial"/>
                <a:sym typeface="Arial"/>
              </a:rPr>
              <a:t>the loss?  </a:t>
            </a:r>
            <a:r>
              <a:rPr lang="en" sz="1867" kern="0">
                <a:solidFill>
                  <a:srgbClr val="6AA84F"/>
                </a:solidFill>
                <a:latin typeface="Arial"/>
                <a:cs typeface="Arial"/>
                <a:sym typeface="Arial"/>
              </a:rPr>
              <a:t>(POLL)</a:t>
            </a:r>
            <a:br>
              <a:rPr lang="en" sz="1867" kern="0">
                <a:solidFill>
                  <a:srgbClr val="6AA84F"/>
                </a:solidFill>
                <a:latin typeface="Arial"/>
                <a:cs typeface="Arial"/>
                <a:sym typeface="Arial"/>
              </a:rPr>
            </a:br>
            <a:br>
              <a:rPr lang="en" sz="1867" kern="0">
                <a:solidFill>
                  <a:srgbClr val="6AA84F"/>
                </a:solidFill>
                <a:latin typeface="Arial"/>
                <a:cs typeface="Arial"/>
                <a:sym typeface="Arial"/>
              </a:rPr>
            </a:br>
            <a:r>
              <a:rPr lang="en" sz="1867" kern="0">
                <a:solidFill>
                  <a:srgbClr val="6AA84F"/>
                </a:solidFill>
                <a:latin typeface="Arial"/>
                <a:cs typeface="Arial"/>
                <a:sym typeface="Arial"/>
              </a:rPr>
              <a:t>Multiply W (and b) by 2!</a:t>
            </a:r>
            <a:br>
              <a:rPr lang="en" sz="1867" kern="0">
                <a:solidFill>
                  <a:srgbClr val="6AA84F"/>
                </a:solidFill>
                <a:latin typeface="Arial"/>
                <a:cs typeface="Arial"/>
                <a:sym typeface="Arial"/>
              </a:rPr>
            </a:br>
            <a:br>
              <a:rPr lang="en" sz="1867" kern="0">
                <a:solidFill>
                  <a:srgbClr val="6AA84F"/>
                </a:solidFill>
                <a:latin typeface="Arial"/>
                <a:cs typeface="Arial"/>
                <a:sym typeface="Arial"/>
              </a:rPr>
            </a:br>
            <a:br>
              <a:rPr lang="en" sz="1867" kern="0">
                <a:solidFill>
                  <a:srgbClr val="6AA84F"/>
                </a:solidFill>
                <a:latin typeface="Arial"/>
                <a:cs typeface="Arial"/>
                <a:sym typeface="Arial"/>
              </a:rPr>
            </a:br>
            <a:r>
              <a:rPr lang="en" sz="1867" kern="0">
                <a:solidFill>
                  <a:srgbClr val="6AA84F"/>
                </a:solidFill>
                <a:latin typeface="Arial"/>
                <a:cs typeface="Arial"/>
                <a:sym typeface="Arial"/>
              </a:rPr>
              <a:t>Wait a minute! Have we done anything useful???</a:t>
            </a:r>
            <a:br>
              <a:rPr lang="en" sz="1867" kern="0">
                <a:solidFill>
                  <a:srgbClr val="6AA84F"/>
                </a:solidFill>
                <a:latin typeface="Arial"/>
                <a:cs typeface="Arial"/>
                <a:sym typeface="Arial"/>
              </a:rPr>
            </a:br>
            <a:br>
              <a:rPr lang="en" sz="1867" kern="0">
                <a:solidFill>
                  <a:srgbClr val="6AA84F"/>
                </a:solidFill>
                <a:latin typeface="Arial"/>
                <a:cs typeface="Arial"/>
                <a:sym typeface="Arial"/>
              </a:rPr>
            </a:br>
            <a:r>
              <a:rPr lang="en" sz="1867" kern="0">
                <a:solidFill>
                  <a:srgbClr val="FF0000"/>
                </a:solidFill>
                <a:latin typeface="Arial"/>
                <a:cs typeface="Arial"/>
                <a:sym typeface="Arial"/>
              </a:rPr>
              <a:t>No!  Any example that used to be wrong is still wrong (on the wrong side of the boundary). Any example that is right is still right (on the correct side of the boundary).</a:t>
            </a:r>
            <a:endParaRPr sz="1867" kern="0">
              <a:solidFill>
                <a:srgbClr val="FF0000"/>
              </a:solidFill>
              <a:latin typeface="Arial"/>
              <a:cs typeface="Arial"/>
              <a:sym typeface="Arial"/>
            </a:endParaRPr>
          </a:p>
        </p:txBody>
      </p:sp>
      <p:sp>
        <p:nvSpPr>
          <p:cNvPr id="419" name="Google Shape;419;p46"/>
          <p:cNvSpPr txBox="1"/>
          <p:nvPr/>
        </p:nvSpPr>
        <p:spPr>
          <a:xfrm>
            <a:off x="8763533" y="6201201"/>
            <a:ext cx="698000" cy="65661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667" kern="0">
                <a:solidFill>
                  <a:srgbClr val="FFFFFF"/>
                </a:solidFill>
                <a:latin typeface="Arial"/>
                <a:cs typeface="Arial"/>
                <a:sym typeface="Arial"/>
              </a:rPr>
              <a:t>19</a:t>
            </a:r>
            <a:endParaRPr sz="2667" kern="0">
              <a:solidFill>
                <a:srgbClr val="FFFFFF"/>
              </a:solidFill>
              <a:latin typeface="Arial"/>
              <a:cs typeface="Arial"/>
              <a:sym typeface="Arial"/>
            </a:endParaRPr>
          </a:p>
        </p:txBody>
      </p:sp>
      <p:sp>
        <p:nvSpPr>
          <p:cNvPr id="17" name="TextBox 16">
            <a:extLst>
              <a:ext uri="{FF2B5EF4-FFF2-40B4-BE49-F238E27FC236}">
                <a16:creationId xmlns:a16="http://schemas.microsoft.com/office/drawing/2014/main" id="{75C4B0B2-86AC-2C44-8F50-6A3A0E23A1F6}"/>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sldNum" idx="12"/>
          </p:nvPr>
        </p:nvSpPr>
        <p:spPr>
          <a:xfrm>
            <a:off x="8569452" y="6223800"/>
            <a:ext cx="731600" cy="524800"/>
          </a:xfrm>
          <a:prstGeom prst="rect">
            <a:avLst/>
          </a:prstGeom>
        </p:spPr>
        <p:txBody>
          <a:bodyPr spcFirstLastPara="1" wrap="square" lIns="121900" tIns="121900" rIns="121900" bIns="121900" anchor="ctr" anchorCtr="0">
            <a:normAutofit fontScale="85000" lnSpcReduction="20000"/>
          </a:bodyPr>
          <a:lstStyle/>
          <a:p>
            <a:pPr defTabSz="1219170">
              <a:buClr>
                <a:srgbClr val="000000"/>
              </a:buClr>
            </a:pPr>
            <a:fld id="{00000000-1234-1234-1234-123412341234}" type="slidenum">
              <a:rPr lang="en" kern="0">
                <a:latin typeface="Arial"/>
                <a:cs typeface="Arial"/>
                <a:sym typeface="Arial"/>
              </a:rPr>
              <a:pPr defTabSz="1219170">
                <a:buClr>
                  <a:srgbClr val="000000"/>
                </a:buClr>
              </a:pPr>
              <a:t>52</a:t>
            </a:fld>
            <a:endParaRPr kern="0">
              <a:latin typeface="Arial"/>
              <a:cs typeface="Arial"/>
              <a:sym typeface="Arial"/>
            </a:endParaRPr>
          </a:p>
        </p:txBody>
      </p:sp>
      <p:pic>
        <p:nvPicPr>
          <p:cNvPr id="425" name="Google Shape;425;p47"/>
          <p:cNvPicPr preferRelativeResize="0"/>
          <p:nvPr/>
        </p:nvPicPr>
        <p:blipFill rotWithShape="1">
          <a:blip r:embed="rId3">
            <a:alphaModFix/>
          </a:blip>
          <a:srcRect r="626"/>
          <a:stretch/>
        </p:blipFill>
        <p:spPr>
          <a:xfrm>
            <a:off x="203200" y="203200"/>
            <a:ext cx="11598597" cy="5817400"/>
          </a:xfrm>
          <a:prstGeom prst="rect">
            <a:avLst/>
          </a:prstGeom>
          <a:noFill/>
          <a:ln>
            <a:noFill/>
          </a:ln>
        </p:spPr>
      </p:pic>
      <p:sp>
        <p:nvSpPr>
          <p:cNvPr id="426" name="Google Shape;426;p47"/>
          <p:cNvSpPr txBox="1"/>
          <p:nvPr/>
        </p:nvSpPr>
        <p:spPr>
          <a:xfrm>
            <a:off x="5754700" y="2913068"/>
            <a:ext cx="4881600" cy="902643"/>
          </a:xfrm>
          <a:prstGeom prst="rect">
            <a:avLst/>
          </a:prstGeom>
          <a:solidFill>
            <a:schemeClr val="lt1"/>
          </a:solidFill>
          <a:ln>
            <a:noFill/>
          </a:ln>
        </p:spPr>
        <p:txBody>
          <a:bodyPr spcFirstLastPara="1" wrap="square" lIns="121900" tIns="121900" rIns="121900" bIns="121900" anchor="t" anchorCtr="0">
            <a:spAutoFit/>
          </a:bodyPr>
          <a:lstStyle/>
          <a:p>
            <a:pPr defTabSz="1219170">
              <a:buClr>
                <a:srgbClr val="000000"/>
              </a:buClr>
            </a:pPr>
            <a:r>
              <a:rPr lang="en" sz="2133" b="1" kern="0">
                <a:solidFill>
                  <a:srgbClr val="000000"/>
                </a:solidFill>
                <a:latin typeface="Arial"/>
                <a:cs typeface="Arial"/>
                <a:sym typeface="Arial"/>
              </a:rPr>
              <a:t>Regularization</a:t>
            </a:r>
            <a:r>
              <a:rPr lang="en" sz="2133" kern="0">
                <a:solidFill>
                  <a:srgbClr val="000000"/>
                </a:solidFill>
                <a:latin typeface="Arial"/>
                <a:cs typeface="Arial"/>
                <a:sym typeface="Arial"/>
              </a:rPr>
              <a:t>: Prevent the model from having too much flexibility.</a:t>
            </a:r>
            <a:endParaRPr sz="2133" kern="0">
              <a:solidFill>
                <a:srgbClr val="000000"/>
              </a:solidFill>
              <a:latin typeface="Arial"/>
              <a:cs typeface="Arial"/>
              <a:sym typeface="Arial"/>
            </a:endParaRPr>
          </a:p>
        </p:txBody>
      </p:sp>
      <p:sp>
        <p:nvSpPr>
          <p:cNvPr id="2" name="Rectangle 1">
            <a:extLst>
              <a:ext uri="{FF2B5EF4-FFF2-40B4-BE49-F238E27FC236}">
                <a16:creationId xmlns:a16="http://schemas.microsoft.com/office/drawing/2014/main" id="{13A79536-4E52-C043-9B18-6830E62004CE}"/>
              </a:ext>
            </a:extLst>
          </p:cNvPr>
          <p:cNvSpPr/>
          <p:nvPr/>
        </p:nvSpPr>
        <p:spPr>
          <a:xfrm>
            <a:off x="6574971" y="4107543"/>
            <a:ext cx="5399315" cy="177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9F8DDB-0C34-DF49-84D1-3C4C8481B108}"/>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BB05-8F9A-8F43-B0FF-40CD5D93C795}"/>
              </a:ext>
            </a:extLst>
          </p:cNvPr>
          <p:cNvSpPr>
            <a:spLocks noGrp="1"/>
          </p:cNvSpPr>
          <p:nvPr>
            <p:ph type="title"/>
          </p:nvPr>
        </p:nvSpPr>
        <p:spPr/>
        <p:txBody>
          <a:bodyPr/>
          <a:lstStyle/>
          <a:p>
            <a:r>
              <a:rPr lang="en-US" dirty="0"/>
              <a:t>Optimization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267601B-1A22-254E-852C-11EF63F34688}"/>
                  </a:ext>
                </a:extLst>
              </p:cNvPr>
              <p:cNvSpPr txBox="1"/>
              <p:nvPr/>
            </p:nvSpPr>
            <p:spPr>
              <a:xfrm>
                <a:off x="7566088" y="1662829"/>
                <a:ext cx="2558393" cy="672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i="1" smtClean="0">
                              <a:latin typeface="Cambria Math" panose="02040503050406030204" pitchFamily="18" charset="0"/>
                            </a:rPr>
                          </m:ctrlPr>
                        </m:funcPr>
                        <m:fName>
                          <m:r>
                            <m:rPr>
                              <m:sty m:val="p"/>
                            </m:rPr>
                            <a:rPr lang="en-US" sz="3200">
                              <a:latin typeface="Cambria Math" panose="02040503050406030204" pitchFamily="18" charset="0"/>
                            </a:rPr>
                            <m:t>arg</m:t>
                          </m:r>
                        </m:fName>
                        <m:e>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panose="02040503050406030204" pitchFamily="18" charset="0"/>
                                    </a:rPr>
                                    <m:t>min</m:t>
                                  </m:r>
                                </m:e>
                                <m:lim>
                                  <m:r>
                                    <a:rPr lang="en-US" sz="3200" b="1" i="1">
                                      <a:latin typeface="Cambria Math" panose="02040503050406030204" pitchFamily="18" charset="0"/>
                                    </a:rPr>
                                    <m:t>𝒘</m:t>
                                  </m:r>
                                  <m:r>
                                    <a:rPr lang="en-US" sz="3200" b="1"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b="0" i="1" smtClean="0">
                                          <a:latin typeface="Cambria Math" panose="02040503050406030204" pitchFamily="18" charset="0"/>
                                        </a:rPr>
                                        <m:t>𝐷</m:t>
                                      </m:r>
                                    </m:sup>
                                  </m:sSup>
                                </m:lim>
                              </m:limLow>
                            </m:fName>
                            <m:e>
                              <m:r>
                                <a:rPr lang="en-US" sz="3200" i="1">
                                  <a:latin typeface="Cambria Math" panose="02040503050406030204" pitchFamily="18" charset="0"/>
                                </a:rPr>
                                <m:t>𝐿</m:t>
                              </m:r>
                              <m:r>
                                <a:rPr lang="en-US" sz="3200" i="1">
                                  <a:latin typeface="Cambria Math" panose="02040503050406030204" pitchFamily="18" charset="0"/>
                                </a:rPr>
                                <m:t>(</m:t>
                              </m:r>
                              <m:r>
                                <a:rPr lang="en-US" sz="3200" b="1" i="1">
                                  <a:latin typeface="Cambria Math" panose="02040503050406030204" pitchFamily="18" charset="0"/>
                                </a:rPr>
                                <m:t>𝒘</m:t>
                              </m:r>
                              <m:r>
                                <a:rPr lang="en-US" sz="3200" i="1">
                                  <a:latin typeface="Cambria Math" panose="02040503050406030204" pitchFamily="18" charset="0"/>
                                </a:rPr>
                                <m:t>)</m:t>
                              </m:r>
                            </m:e>
                          </m:func>
                        </m:e>
                      </m:func>
                    </m:oMath>
                  </m:oMathPara>
                </a14:m>
                <a:endParaRPr lang="en-US" sz="3200" dirty="0"/>
              </a:p>
            </p:txBody>
          </p:sp>
        </mc:Choice>
        <mc:Fallback>
          <p:sp>
            <p:nvSpPr>
              <p:cNvPr id="4" name="TextBox 3">
                <a:extLst>
                  <a:ext uri="{FF2B5EF4-FFF2-40B4-BE49-F238E27FC236}">
                    <a16:creationId xmlns:a16="http://schemas.microsoft.com/office/drawing/2014/main" id="{9267601B-1A22-254E-852C-11EF63F34688}"/>
                  </a:ext>
                </a:extLst>
              </p:cNvPr>
              <p:cNvSpPr txBox="1">
                <a:spLocks noRot="1" noChangeAspect="1" noMove="1" noResize="1" noEditPoints="1" noAdjustHandles="1" noChangeArrowheads="1" noChangeShapeType="1" noTextEdit="1"/>
              </p:cNvSpPr>
              <p:nvPr/>
            </p:nvSpPr>
            <p:spPr>
              <a:xfrm>
                <a:off x="7566088" y="1662829"/>
                <a:ext cx="2558393" cy="672748"/>
              </a:xfrm>
              <a:prstGeom prst="rect">
                <a:avLst/>
              </a:prstGeom>
              <a:blipFill>
                <a:blip r:embed="rId2"/>
                <a:stretch>
                  <a:fillRect l="-2463" t="-1887" r="-4433" b="-1320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C8B950B-EE76-DE47-AB71-D79B2CCA8ACB}"/>
              </a:ext>
            </a:extLst>
          </p:cNvPr>
          <p:cNvSpPr txBox="1"/>
          <p:nvPr/>
        </p:nvSpPr>
        <p:spPr>
          <a:xfrm>
            <a:off x="2035631" y="1460594"/>
            <a:ext cx="5662572" cy="1077218"/>
          </a:xfrm>
          <a:prstGeom prst="rect">
            <a:avLst/>
          </a:prstGeom>
          <a:noFill/>
        </p:spPr>
        <p:txBody>
          <a:bodyPr wrap="square" rtlCol="0">
            <a:spAutoFit/>
          </a:bodyPr>
          <a:lstStyle/>
          <a:p>
            <a:r>
              <a:rPr lang="en-US" sz="3200" dirty="0"/>
              <a:t>Goal: find the </a:t>
            </a:r>
            <a:r>
              <a:rPr lang="en-US" sz="3200" b="1" dirty="0"/>
              <a:t>w </a:t>
            </a:r>
            <a:r>
              <a:rPr lang="en-US" sz="3200" dirty="0"/>
              <a:t>minimizing</a:t>
            </a:r>
            <a:r>
              <a:rPr lang="en-US" sz="3200" b="1" dirty="0"/>
              <a:t> </a:t>
            </a:r>
            <a:r>
              <a:rPr lang="en-US" sz="3200" dirty="0"/>
              <a:t>some loss function L.</a:t>
            </a:r>
            <a:endParaRPr lang="en-US" sz="3200" b="1" dirty="0"/>
          </a:p>
        </p:txBody>
      </p:sp>
      <p:grpSp>
        <p:nvGrpSpPr>
          <p:cNvPr id="6" name="Group 5">
            <a:extLst>
              <a:ext uri="{FF2B5EF4-FFF2-40B4-BE49-F238E27FC236}">
                <a16:creationId xmlns:a16="http://schemas.microsoft.com/office/drawing/2014/main" id="{FCF2C71B-73F2-384F-AE71-0E49D82BFBC8}"/>
              </a:ext>
            </a:extLst>
          </p:cNvPr>
          <p:cNvGrpSpPr/>
          <p:nvPr/>
        </p:nvGrpSpPr>
        <p:grpSpPr>
          <a:xfrm>
            <a:off x="2035631" y="3110281"/>
            <a:ext cx="7750723" cy="2551853"/>
            <a:chOff x="243277" y="3965047"/>
            <a:chExt cx="7750723" cy="2551853"/>
          </a:xfrm>
        </p:grpSpPr>
        <p:grpSp>
          <p:nvGrpSpPr>
            <p:cNvPr id="7" name="Group 6">
              <a:extLst>
                <a:ext uri="{FF2B5EF4-FFF2-40B4-BE49-F238E27FC236}">
                  <a16:creationId xmlns:a16="http://schemas.microsoft.com/office/drawing/2014/main" id="{C43CC6F9-1F1A-D949-A047-95B7D1E3D76D}"/>
                </a:ext>
              </a:extLst>
            </p:cNvPr>
            <p:cNvGrpSpPr/>
            <p:nvPr/>
          </p:nvGrpSpPr>
          <p:grpSpPr>
            <a:xfrm>
              <a:off x="3161138" y="3965047"/>
              <a:ext cx="4832862" cy="2551853"/>
              <a:chOff x="3161138" y="3965047"/>
              <a:chExt cx="4832862" cy="2551853"/>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DEB600-02A8-D348-ACFA-F4120E372C12}"/>
                      </a:ext>
                    </a:extLst>
                  </p:cNvPr>
                  <p:cNvSpPr txBox="1"/>
                  <p:nvPr/>
                </p:nvSpPr>
                <p:spPr>
                  <a:xfrm>
                    <a:off x="3161139" y="3965047"/>
                    <a:ext cx="4832861" cy="75623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a:latin typeface="Cambria Math" panose="02040503050406030204" pitchFamily="18" charset="0"/>
                                </a:rPr>
                              </m:ctrlPr>
                            </m:funcPr>
                            <m:fName>
                              <m:r>
                                <a:rPr lang="en-US">
                                  <a:latin typeface="Cambria Math" panose="02040503050406030204" pitchFamily="18" charset="0"/>
                                </a:rPr>
                                <m:t> </m:t>
                              </m:r>
                            </m:fName>
                            <m:e>
                              <m:func>
                                <m:funcPr>
                                  <m:ctrlPr>
                                    <a:rPr lang="en-US" i="1">
                                      <a:latin typeface="Cambria Math" panose="02040503050406030204" pitchFamily="18" charset="0"/>
                                    </a:rPr>
                                  </m:ctrlPr>
                                </m:funcPr>
                                <m:fName>
                                  <m:r>
                                    <a:rPr lang="en-US" i="1">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𝑾</m:t>
                                      </m:r>
                                    </m:e>
                                  </m:d>
                                  <m:r>
                                    <a:rPr lang="en-US" i="1">
                                      <a:latin typeface="Cambria Math" panose="02040503050406030204" pitchFamily="18" charset="0"/>
                                    </a:rPr>
                                    <m:t>= </m:t>
                                  </m:r>
                                </m:fName>
                                <m:e>
                                  <m:r>
                                    <m:rPr>
                                      <m:brk m:alnAt="23"/>
                                    </m:rPr>
                                    <a:rPr lang="en-US" b="1" i="1">
                                      <a:latin typeface="Cambria Math" panose="02040503050406030204" pitchFamily="18" charset="0"/>
                                    </a:rPr>
                                    <m:t>𝝀</m:t>
                                  </m:r>
                                  <m:sSubSup>
                                    <m:sSubSupPr>
                                      <m:ctrlPr>
                                        <a:rPr lang="en-US" b="1" i="1">
                                          <a:latin typeface="Cambria Math" panose="02040503050406030204" pitchFamily="18" charset="0"/>
                                        </a:rPr>
                                      </m:ctrlPr>
                                    </m:sSubSupPr>
                                    <m:e>
                                      <m:d>
                                        <m:dPr>
                                          <m:begChr m:val="‖"/>
                                          <m:endChr m:val="‖"/>
                                          <m:ctrlPr>
                                            <a:rPr lang="en-US" b="1" i="1">
                                              <a:latin typeface="Cambria Math" panose="02040503050406030204" pitchFamily="18" charset="0"/>
                                            </a:rPr>
                                          </m:ctrlPr>
                                        </m:dPr>
                                        <m:e>
                                          <m:r>
                                            <a:rPr lang="en-US" b="1" i="1">
                                              <a:latin typeface="Cambria Math" panose="02040503050406030204" pitchFamily="18" charset="0"/>
                                            </a:rPr>
                                            <m:t>𝑾</m:t>
                                          </m:r>
                                        </m:e>
                                      </m:d>
                                    </m:e>
                                    <m:sub>
                                      <m:r>
                                        <m:rPr>
                                          <m:brk m:alnAt="23"/>
                                        </m:rPr>
                                        <a:rPr lang="en-US" b="1" i="1">
                                          <a:latin typeface="Cambria Math" panose="02040503050406030204" pitchFamily="18" charset="0"/>
                                        </a:rPr>
                                        <m:t>𝟐</m:t>
                                      </m:r>
                                    </m:sub>
                                    <m:sup>
                                      <m:r>
                                        <m:rPr>
                                          <m:brk m:alnAt="23"/>
                                        </m:rPr>
                                        <a:rPr lang="en-US" b="1" i="1">
                                          <a:latin typeface="Cambria Math" panose="02040503050406030204" pitchFamily="18" charset="0"/>
                                        </a:rPr>
                                        <m:t>𝟐</m:t>
                                      </m:r>
                                    </m:sup>
                                  </m:sSubSup>
                                  <m:r>
                                    <m:rPr>
                                      <m:brk m:alnAt="23"/>
                                    </m:rPr>
                                    <a:rPr lang="en-US" i="1">
                                      <a:latin typeface="Cambria Math" panose="02040503050406030204" pitchFamily="18" charset="0"/>
                                    </a:rPr>
                                    <m:t>+</m:t>
                                  </m:r>
                                  <m:r>
                                    <a:rPr lang="en-US" i="1">
                                      <a:latin typeface="Cambria Math" panose="02040503050406030204" pitchFamily="18" charset="0"/>
                                    </a:rPr>
                                    <m:t> </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𝑊𝑥</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ub>
                                                      </m:sSub>
                                                      <m:r>
                                                        <a:rPr lang="en-US" i="1">
                                                          <a:latin typeface="Cambria Math" panose="02040503050406030204" pitchFamily="18" charset="0"/>
                                                        </a:rPr>
                                                        <m:t>)</m:t>
                                                      </m:r>
                                                    </m:e>
                                                  </m:func>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𝑊𝑥</m:t>
                                                              </m:r>
                                                            </m:e>
                                                          </m:d>
                                                        </m:e>
                                                        <m:sub>
                                                          <m:r>
                                                            <a:rPr lang="en-US" i="1">
                                                              <a:latin typeface="Cambria Math" panose="02040503050406030204" pitchFamily="18" charset="0"/>
                                                            </a:rPr>
                                                            <m:t>𝑘</m:t>
                                                          </m:r>
                                                        </m:sub>
                                                      </m:sSub>
                                                      <m:r>
                                                        <a:rPr lang="en-US" i="1">
                                                          <a:latin typeface="Cambria Math" panose="02040503050406030204" pitchFamily="18" charset="0"/>
                                                        </a:rPr>
                                                        <m:t>))</m:t>
                                                      </m:r>
                                                    </m:e>
                                                  </m:nary>
                                                </m:den>
                                              </m:f>
                                            </m:e>
                                          </m:d>
                                        </m:e>
                                      </m:func>
                                    </m:e>
                                  </m:nary>
                                </m:e>
                              </m:func>
                            </m:e>
                          </m:func>
                        </m:oMath>
                      </m:oMathPara>
                    </a14:m>
                    <a:endParaRPr lang="en-US" dirty="0"/>
                  </a:p>
                </p:txBody>
              </p:sp>
            </mc:Choice>
            <mc:Fallback xmlns="">
              <p:sp>
                <p:nvSpPr>
                  <p:cNvPr id="7" name="TextBox 6">
                    <a:extLst>
                      <a:ext uri="{FF2B5EF4-FFF2-40B4-BE49-F238E27FC236}">
                        <a16:creationId xmlns:a16="http://schemas.microsoft.com/office/drawing/2014/main" id="{FD31065D-68A6-4051-8259-6382B3AFFA28}"/>
                      </a:ext>
                    </a:extLst>
                  </p:cNvPr>
                  <p:cNvSpPr txBox="1">
                    <a:spLocks noRot="1" noChangeAspect="1" noMove="1" noResize="1" noEditPoints="1" noAdjustHandles="1" noChangeArrowheads="1" noChangeShapeType="1" noTextEdit="1"/>
                  </p:cNvSpPr>
                  <p:nvPr/>
                </p:nvSpPr>
                <p:spPr>
                  <a:xfrm>
                    <a:off x="3161139" y="3965047"/>
                    <a:ext cx="4832861"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1BBA6A1-E8A1-7844-A6E4-4321F370C22F}"/>
                      </a:ext>
                    </a:extLst>
                  </p:cNvPr>
                  <p:cNvSpPr txBox="1"/>
                  <p:nvPr/>
                </p:nvSpPr>
                <p:spPr>
                  <a:xfrm>
                    <a:off x="3161138" y="5760667"/>
                    <a:ext cx="339522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a:rPr lang="en-US" i="1">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fName>
                            <m:e>
                              <m:func>
                                <m:funcPr>
                                  <m:ctrlPr>
                                    <a:rPr lang="en-US" i="1">
                                      <a:latin typeface="Cambria Math" panose="02040503050406030204" pitchFamily="18" charset="0"/>
                                    </a:rPr>
                                  </m:ctrlPr>
                                </m:funcPr>
                                <m:fName>
                                  <m:r>
                                    <a:rPr lang="en-US" i="1">
                                      <a:latin typeface="Cambria Math" panose="02040503050406030204" pitchFamily="18" charset="0"/>
                                    </a:rPr>
                                    <m:t>=</m:t>
                                  </m:r>
                                </m:fName>
                                <m:e>
                                  <m:r>
                                    <a:rPr lang="en-US" i="1">
                                      <a:latin typeface="Cambria Math" panose="02040503050406030204" pitchFamily="18" charset="0"/>
                                    </a:rPr>
                                    <m:t>𝜆</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b="1" i="1">
                                              <a:latin typeface="Cambria Math" panose="02040503050406030204" pitchFamily="18" charset="0"/>
                                            </a:rPr>
                                            <m:t>𝒘</m:t>
                                          </m:r>
                                        </m:e>
                                      </m:d>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𝒘</m:t>
                                                  </m:r>
                                                </m:e>
                                                <m:sup>
                                                  <m:r>
                                                    <a:rPr lang="en-US" b="1" i="1">
                                                      <a:latin typeface="Cambria Math" panose="02040503050406030204" pitchFamily="18" charset="0"/>
                                                    </a:rPr>
                                                    <m:t>𝑻</m:t>
                                                  </m:r>
                                                </m:sup>
                                              </m:sSup>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d>
                                        </m:e>
                                        <m:sup>
                                          <m:r>
                                            <a:rPr lang="en-US" i="1">
                                              <a:latin typeface="Cambria Math" panose="02040503050406030204" pitchFamily="18" charset="0"/>
                                            </a:rPr>
                                            <m:t>2</m:t>
                                          </m:r>
                                        </m:sup>
                                      </m:sSup>
                                    </m:e>
                                  </m:nary>
                                </m:e>
                              </m:func>
                            </m:e>
                          </m:func>
                        </m:oMath>
                      </m:oMathPara>
                    </a14:m>
                    <a:endParaRPr lang="en-US" dirty="0"/>
                  </a:p>
                </p:txBody>
              </p:sp>
            </mc:Choice>
            <mc:Fallback>
              <p:sp>
                <p:nvSpPr>
                  <p:cNvPr id="10" name="TextBox 9">
                    <a:extLst>
                      <a:ext uri="{FF2B5EF4-FFF2-40B4-BE49-F238E27FC236}">
                        <a16:creationId xmlns:a16="http://schemas.microsoft.com/office/drawing/2014/main" id="{21BBA6A1-E8A1-7844-A6E4-4321F370C22F}"/>
                      </a:ext>
                    </a:extLst>
                  </p:cNvPr>
                  <p:cNvSpPr txBox="1">
                    <a:spLocks noRot="1" noChangeAspect="1" noMove="1" noResize="1" noEditPoints="1" noAdjustHandles="1" noChangeArrowheads="1" noChangeShapeType="1" noTextEdit="1"/>
                  </p:cNvSpPr>
                  <p:nvPr/>
                </p:nvSpPr>
                <p:spPr>
                  <a:xfrm>
                    <a:off x="3161138" y="5760667"/>
                    <a:ext cx="3395224" cy="756233"/>
                  </a:xfrm>
                  <a:prstGeom prst="rect">
                    <a:avLst/>
                  </a:prstGeom>
                  <a:blipFill>
                    <a:blip r:embed="rId4"/>
                    <a:stretch>
                      <a:fillRect l="-1119" t="-120000"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7D7CF07-9599-6942-AFB5-CFD99BE0CEAC}"/>
                      </a:ext>
                    </a:extLst>
                  </p:cNvPr>
                  <p:cNvSpPr txBox="1"/>
                  <p:nvPr/>
                </p:nvSpPr>
                <p:spPr>
                  <a:xfrm>
                    <a:off x="3161138" y="4862857"/>
                    <a:ext cx="403277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a:rPr lang="en-US" i="1">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i="1">
                                  <a:latin typeface="Cambria Math" panose="02040503050406030204" pitchFamily="18" charset="0"/>
                                </a:rPr>
                                <m:t>=</m:t>
                              </m:r>
                            </m:fName>
                            <m:e>
                              <m:r>
                                <a:rPr lang="en-US" i="1">
                                  <a:latin typeface="Cambria Math" panose="02040503050406030204" pitchFamily="18" charset="0"/>
                                </a:rPr>
                                <m:t>𝐶</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b="1" i="1">
                                          <a:latin typeface="Cambria Math" panose="02040503050406030204" pitchFamily="18" charset="0"/>
                                        </a:rPr>
                                        <m:t>𝒘</m:t>
                                      </m:r>
                                    </m:e>
                                  </m:d>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m:rPr>
                                      <m:sty m:val="p"/>
                                    </m:rPr>
                                    <a:rPr lang="en-US">
                                      <a:latin typeface="Cambria Math" panose="02040503050406030204" pitchFamily="18" charset="0"/>
                                    </a:rPr>
                                    <m:t>max</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0,1−</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d>
                                </m:e>
                              </m:nary>
                            </m:e>
                          </m:func>
                        </m:oMath>
                      </m:oMathPara>
                    </a14:m>
                    <a:endParaRPr lang="en-US" dirty="0"/>
                  </a:p>
                </p:txBody>
              </p:sp>
            </mc:Choice>
            <mc:Fallback>
              <p:sp>
                <p:nvSpPr>
                  <p:cNvPr id="11" name="TextBox 10">
                    <a:extLst>
                      <a:ext uri="{FF2B5EF4-FFF2-40B4-BE49-F238E27FC236}">
                        <a16:creationId xmlns:a16="http://schemas.microsoft.com/office/drawing/2014/main" id="{57D7CF07-9599-6942-AFB5-CFD99BE0CEAC}"/>
                      </a:ext>
                    </a:extLst>
                  </p:cNvPr>
                  <p:cNvSpPr txBox="1">
                    <a:spLocks noRot="1" noChangeAspect="1" noMove="1" noResize="1" noEditPoints="1" noAdjustHandles="1" noChangeArrowheads="1" noChangeShapeType="1" noTextEdit="1"/>
                  </p:cNvSpPr>
                  <p:nvPr/>
                </p:nvSpPr>
                <p:spPr>
                  <a:xfrm>
                    <a:off x="3161138" y="4862857"/>
                    <a:ext cx="4032771" cy="756233"/>
                  </a:xfrm>
                  <a:prstGeom prst="rect">
                    <a:avLst/>
                  </a:prstGeom>
                  <a:blipFill>
                    <a:blip r:embed="rId5"/>
                    <a:stretch>
                      <a:fillRect l="-943" t="-116393" b="-175410"/>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CA9A917C-F889-A440-A8E3-168BB850FC64}"/>
                </a:ext>
              </a:extLst>
            </p:cNvPr>
            <p:cNvSpPr txBox="1"/>
            <p:nvPr/>
          </p:nvSpPr>
          <p:spPr>
            <a:xfrm>
              <a:off x="243277" y="4387190"/>
              <a:ext cx="2917861" cy="954107"/>
            </a:xfrm>
            <a:prstGeom prst="rect">
              <a:avLst/>
            </a:prstGeom>
            <a:noFill/>
          </p:spPr>
          <p:txBody>
            <a:bodyPr wrap="square" rtlCol="0">
              <a:spAutoFit/>
            </a:bodyPr>
            <a:lstStyle/>
            <a:p>
              <a:pPr algn="ctr"/>
              <a:r>
                <a:rPr lang="en-US" sz="2800" dirty="0"/>
                <a:t>Works for lots of different Ls:</a:t>
              </a:r>
            </a:p>
          </p:txBody>
        </p:sp>
      </p:grpSp>
      <p:sp>
        <p:nvSpPr>
          <p:cNvPr id="12" name="TextBox 11">
            <a:extLst>
              <a:ext uri="{FF2B5EF4-FFF2-40B4-BE49-F238E27FC236}">
                <a16:creationId xmlns:a16="http://schemas.microsoft.com/office/drawing/2014/main" id="{4AC8D8AF-5B8D-854D-A878-3A51DE212B60}"/>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019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7C6B-C25D-5D4F-BB80-419EE1A5D29E}"/>
              </a:ext>
            </a:extLst>
          </p:cNvPr>
          <p:cNvSpPr>
            <a:spLocks noGrp="1"/>
          </p:cNvSpPr>
          <p:nvPr>
            <p:ph type="title"/>
          </p:nvPr>
        </p:nvSpPr>
        <p:spPr/>
        <p:txBody>
          <a:bodyPr/>
          <a:lstStyle/>
          <a:p>
            <a:r>
              <a:rPr lang="en-US" dirty="0"/>
              <a:t>Sample Function to Optimize</a:t>
            </a:r>
          </a:p>
        </p:txBody>
      </p:sp>
      <p:pic>
        <p:nvPicPr>
          <p:cNvPr id="12" name="Picture 11">
            <a:extLst>
              <a:ext uri="{FF2B5EF4-FFF2-40B4-BE49-F238E27FC236}">
                <a16:creationId xmlns:a16="http://schemas.microsoft.com/office/drawing/2014/main" id="{F0DC4D65-BC1E-AB42-912A-E20F1F35F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80" y="2036886"/>
            <a:ext cx="4081186" cy="3950263"/>
          </a:xfrm>
          <a:prstGeom prst="rect">
            <a:avLst/>
          </a:prstGeom>
        </p:spPr>
      </p:pic>
      <p:pic>
        <p:nvPicPr>
          <p:cNvPr id="13" name="Picture 12">
            <a:extLst>
              <a:ext uri="{FF2B5EF4-FFF2-40B4-BE49-F238E27FC236}">
                <a16:creationId xmlns:a16="http://schemas.microsoft.com/office/drawing/2014/main" id="{29DC0B50-B48A-1A41-89BC-6187CAF932E8}"/>
              </a:ext>
            </a:extLst>
          </p:cNvPr>
          <p:cNvPicPr>
            <a:picLocks noChangeAspect="1"/>
          </p:cNvPicPr>
          <p:nvPr/>
        </p:nvPicPr>
        <p:blipFill rotWithShape="1">
          <a:blip r:embed="rId3">
            <a:extLst>
              <a:ext uri="{28A0092B-C50C-407E-A947-70E740481C1C}">
                <a14:useLocalDpi xmlns:a14="http://schemas.microsoft.com/office/drawing/2010/main" val="0"/>
              </a:ext>
            </a:extLst>
          </a:blip>
          <a:srcRect l="84759"/>
          <a:stretch/>
        </p:blipFill>
        <p:spPr>
          <a:xfrm>
            <a:off x="8206166" y="2023795"/>
            <a:ext cx="638412" cy="3871161"/>
          </a:xfrm>
          <a:prstGeom prst="rect">
            <a:avLst/>
          </a:prstGeom>
        </p:spPr>
      </p:pic>
      <p:grpSp>
        <p:nvGrpSpPr>
          <p:cNvPr id="14" name="Group 13">
            <a:extLst>
              <a:ext uri="{FF2B5EF4-FFF2-40B4-BE49-F238E27FC236}">
                <a16:creationId xmlns:a16="http://schemas.microsoft.com/office/drawing/2014/main" id="{DA96D0B6-797C-2240-B154-E121D031A7A4}"/>
              </a:ext>
            </a:extLst>
          </p:cNvPr>
          <p:cNvGrpSpPr/>
          <p:nvPr/>
        </p:nvGrpSpPr>
        <p:grpSpPr>
          <a:xfrm>
            <a:off x="4739445" y="2393018"/>
            <a:ext cx="2399251" cy="1140873"/>
            <a:chOff x="2801922" y="2566815"/>
            <a:chExt cx="2399251" cy="1140873"/>
          </a:xfrm>
        </p:grpSpPr>
        <p:cxnSp>
          <p:nvCxnSpPr>
            <p:cNvPr id="15" name="Straight Arrow Connector 14">
              <a:extLst>
                <a:ext uri="{FF2B5EF4-FFF2-40B4-BE49-F238E27FC236}">
                  <a16:creationId xmlns:a16="http://schemas.microsoft.com/office/drawing/2014/main" id="{420139B2-10E6-8147-8FDF-DD57C00DEA74}"/>
                </a:ext>
              </a:extLst>
            </p:cNvPr>
            <p:cNvCxnSpPr>
              <a:cxnSpLocks/>
            </p:cNvCxnSpPr>
            <p:nvPr/>
          </p:nvCxnSpPr>
          <p:spPr>
            <a:xfrm>
              <a:off x="3934435" y="2936147"/>
              <a:ext cx="369114" cy="771541"/>
            </a:xfrm>
            <a:prstGeom prst="straightConnector1">
              <a:avLst/>
            </a:prstGeom>
            <a:ln w="7620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E016F4-B71E-A047-9038-3D59400BE27A}"/>
                </a:ext>
              </a:extLst>
            </p:cNvPr>
            <p:cNvSpPr txBox="1"/>
            <p:nvPr/>
          </p:nvSpPr>
          <p:spPr>
            <a:xfrm>
              <a:off x="2801922" y="2566815"/>
              <a:ext cx="2399251" cy="369332"/>
            </a:xfrm>
            <a:prstGeom prst="rect">
              <a:avLst/>
            </a:prstGeom>
            <a:solidFill>
              <a:schemeClr val="bg1"/>
            </a:solidFill>
            <a:ln w="28575">
              <a:solidFill>
                <a:schemeClr val="tx1"/>
              </a:solidFill>
            </a:ln>
          </p:spPr>
          <p:txBody>
            <a:bodyPr wrap="square" rtlCol="0">
              <a:spAutoFit/>
            </a:bodyPr>
            <a:lstStyle/>
            <a:p>
              <a:r>
                <a:rPr lang="en-US" b="1" dirty="0"/>
                <a:t>Global minimum</a:t>
              </a:r>
            </a:p>
          </p:txBody>
        </p:sp>
      </p:grpSp>
      <p:sp>
        <p:nvSpPr>
          <p:cNvPr id="17" name="TextBox 16">
            <a:extLst>
              <a:ext uri="{FF2B5EF4-FFF2-40B4-BE49-F238E27FC236}">
                <a16:creationId xmlns:a16="http://schemas.microsoft.com/office/drawing/2014/main" id="{F0761432-5994-7448-8C1E-C0F7AE48A01B}"/>
              </a:ext>
            </a:extLst>
          </p:cNvPr>
          <p:cNvSpPr txBox="1"/>
          <p:nvPr/>
        </p:nvSpPr>
        <p:spPr>
          <a:xfrm>
            <a:off x="2505993" y="1207827"/>
            <a:ext cx="7818838" cy="584775"/>
          </a:xfrm>
          <a:prstGeom prst="rect">
            <a:avLst/>
          </a:prstGeom>
          <a:noFill/>
        </p:spPr>
        <p:txBody>
          <a:bodyPr wrap="square" rtlCol="0">
            <a:spAutoFit/>
          </a:bodyPr>
          <a:lstStyle/>
          <a:p>
            <a:pPr algn="ctr"/>
            <a:r>
              <a:rPr lang="en-US" sz="3200" i="1" dirty="0">
                <a:latin typeface="Times New Roman" panose="02020603050405020304" pitchFamily="18" charset="0"/>
                <a:cs typeface="Times New Roman" panose="02020603050405020304" pitchFamily="18" charset="0"/>
              </a:rPr>
              <a:t>f(</a:t>
            </a:r>
            <a:r>
              <a:rPr lang="en-US" sz="3200" i="1" dirty="0" err="1">
                <a:latin typeface="Times New Roman" panose="02020603050405020304" pitchFamily="18" charset="0"/>
                <a:cs typeface="Times New Roman" panose="02020603050405020304" pitchFamily="18" charset="0"/>
              </a:rPr>
              <a:t>x,y</a:t>
            </a:r>
            <a:r>
              <a:rPr lang="en-US" sz="3200" i="1" dirty="0">
                <a:latin typeface="Times New Roman" panose="02020603050405020304" pitchFamily="18" charset="0"/>
                <a:cs typeface="Times New Roman" panose="02020603050405020304" pitchFamily="18" charset="0"/>
              </a:rPr>
              <a:t>) = (x+2y-7)</a:t>
            </a:r>
            <a:r>
              <a:rPr lang="en-US" sz="3200" i="1" baseline="30000" dirty="0">
                <a:latin typeface="Times New Roman" panose="02020603050405020304" pitchFamily="18" charset="0"/>
                <a:cs typeface="Times New Roman" panose="02020603050405020304" pitchFamily="18" charset="0"/>
              </a:rPr>
              <a:t>2</a:t>
            </a:r>
            <a:r>
              <a:rPr lang="en-US" sz="3200" i="1" dirty="0">
                <a:latin typeface="Times New Roman" panose="02020603050405020304" pitchFamily="18" charset="0"/>
                <a:cs typeface="Times New Roman" panose="02020603050405020304" pitchFamily="18" charset="0"/>
              </a:rPr>
              <a:t> + (2x+y-5)</a:t>
            </a:r>
            <a:r>
              <a:rPr lang="en-US" sz="3200" i="1" baseline="30000" dirty="0">
                <a:latin typeface="Times New Roman" panose="02020603050405020304" pitchFamily="18" charset="0"/>
                <a:cs typeface="Times New Roman" panose="02020603050405020304" pitchFamily="18" charset="0"/>
              </a:rPr>
              <a:t>2</a:t>
            </a:r>
          </a:p>
        </p:txBody>
      </p:sp>
      <p:sp>
        <p:nvSpPr>
          <p:cNvPr id="18" name="TextBox 17">
            <a:extLst>
              <a:ext uri="{FF2B5EF4-FFF2-40B4-BE49-F238E27FC236}">
                <a16:creationId xmlns:a16="http://schemas.microsoft.com/office/drawing/2014/main" id="{FC78CB2E-7C43-FE4D-9EA7-93A933EFFF4B}"/>
              </a:ext>
            </a:extLst>
          </p:cNvPr>
          <p:cNvSpPr txBox="1"/>
          <p:nvPr/>
        </p:nvSpPr>
        <p:spPr>
          <a:xfrm>
            <a:off x="1524000" y="4676358"/>
            <a:ext cx="2753140" cy="1815882"/>
          </a:xfrm>
          <a:prstGeom prst="rect">
            <a:avLst/>
          </a:prstGeom>
          <a:noFill/>
        </p:spPr>
        <p:txBody>
          <a:bodyPr wrap="square" rtlCol="0">
            <a:spAutoFit/>
          </a:bodyPr>
          <a:lstStyle/>
          <a:p>
            <a:r>
              <a:rPr lang="en-US" sz="2800" b="1" dirty="0">
                <a:solidFill>
                  <a:srgbClr val="C00000"/>
                </a:solidFill>
              </a:rPr>
              <a:t>Warning</a:t>
            </a:r>
            <a:r>
              <a:rPr lang="en-US" sz="2800" dirty="0">
                <a:solidFill>
                  <a:srgbClr val="C00000"/>
                </a:solidFill>
              </a:rPr>
              <a:t>: This is 2D, intuition may not generalize to high dimension</a:t>
            </a:r>
          </a:p>
        </p:txBody>
      </p:sp>
      <p:sp>
        <p:nvSpPr>
          <p:cNvPr id="11" name="TextBox 10">
            <a:extLst>
              <a:ext uri="{FF2B5EF4-FFF2-40B4-BE49-F238E27FC236}">
                <a16:creationId xmlns:a16="http://schemas.microsoft.com/office/drawing/2014/main" id="{F93F6C7D-E7EB-5348-A705-ABDF9D5EAC02}"/>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11561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0AA8-3ED3-2944-BBE3-AC40EEB49D4A}"/>
              </a:ext>
            </a:extLst>
          </p:cNvPr>
          <p:cNvSpPr>
            <a:spLocks noGrp="1"/>
          </p:cNvSpPr>
          <p:nvPr>
            <p:ph type="title"/>
          </p:nvPr>
        </p:nvSpPr>
        <p:spPr/>
        <p:txBody>
          <a:bodyPr/>
          <a:lstStyle/>
          <a:p>
            <a:r>
              <a:rPr lang="en-US" dirty="0"/>
              <a:t>Optimization: A Caveat</a:t>
            </a:r>
          </a:p>
        </p:txBody>
      </p:sp>
      <p:pic>
        <p:nvPicPr>
          <p:cNvPr id="4" name="Picture 3">
            <a:extLst>
              <a:ext uri="{FF2B5EF4-FFF2-40B4-BE49-F238E27FC236}">
                <a16:creationId xmlns:a16="http://schemas.microsoft.com/office/drawing/2014/main" id="{18B4EC2D-47B8-4541-9A2E-7F29CC1B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506" y="2432992"/>
            <a:ext cx="2787505" cy="2698083"/>
          </a:xfrm>
          <a:prstGeom prst="rect">
            <a:avLst/>
          </a:prstGeom>
        </p:spPr>
      </p:pic>
      <p:sp>
        <p:nvSpPr>
          <p:cNvPr id="5" name="TextBox 4">
            <a:extLst>
              <a:ext uri="{FF2B5EF4-FFF2-40B4-BE49-F238E27FC236}">
                <a16:creationId xmlns:a16="http://schemas.microsoft.com/office/drawing/2014/main" id="{05BAB03C-5305-514B-9AE6-2FE3AEAB93CF}"/>
              </a:ext>
            </a:extLst>
          </p:cNvPr>
          <p:cNvSpPr txBox="1"/>
          <p:nvPr/>
        </p:nvSpPr>
        <p:spPr>
          <a:xfrm>
            <a:off x="4689010" y="2432991"/>
            <a:ext cx="586154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point in the picture is a function evaluation</a:t>
            </a:r>
          </a:p>
          <a:p>
            <a:pPr marL="457200" indent="-457200">
              <a:buFont typeface="Arial" panose="020B0604020202020204" pitchFamily="34" charset="0"/>
              <a:buChar char="•"/>
            </a:pPr>
            <a:r>
              <a:rPr lang="en-US" sz="2800" dirty="0"/>
              <a:t>Here it takes microseconds – so we can easily see the answer</a:t>
            </a:r>
          </a:p>
          <a:p>
            <a:pPr marL="457200" indent="-457200">
              <a:buFont typeface="Arial" panose="020B0604020202020204" pitchFamily="34" charset="0"/>
              <a:buChar char="•"/>
            </a:pPr>
            <a:r>
              <a:rPr lang="en-US" sz="2800" dirty="0"/>
              <a:t>Functions we want to optimize may take hours to evaluate</a:t>
            </a:r>
          </a:p>
        </p:txBody>
      </p:sp>
      <p:sp>
        <p:nvSpPr>
          <p:cNvPr id="6" name="TextBox 5">
            <a:extLst>
              <a:ext uri="{FF2B5EF4-FFF2-40B4-BE49-F238E27FC236}">
                <a16:creationId xmlns:a16="http://schemas.microsoft.com/office/drawing/2014/main" id="{888A8899-1B1E-8146-B60F-998B91667CE6}"/>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702458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65;p78">
            <a:extLst>
              <a:ext uri="{FF2B5EF4-FFF2-40B4-BE49-F238E27FC236}">
                <a16:creationId xmlns:a16="http://schemas.microsoft.com/office/drawing/2014/main" id="{865B9BFD-63B3-C348-A687-C88C4292749F}"/>
              </a:ext>
            </a:extLst>
          </p:cNvPr>
          <p:cNvPicPr preferRelativeResize="0"/>
          <p:nvPr/>
        </p:nvPicPr>
        <p:blipFill>
          <a:blip r:embed="rId2">
            <a:alphaModFix/>
          </a:blip>
          <a:stretch>
            <a:fillRect/>
          </a:stretch>
        </p:blipFill>
        <p:spPr>
          <a:xfrm>
            <a:off x="1271557" y="422146"/>
            <a:ext cx="9648886" cy="6013707"/>
          </a:xfrm>
          <a:prstGeom prst="rect">
            <a:avLst/>
          </a:prstGeom>
          <a:noFill/>
          <a:ln>
            <a:noFill/>
          </a:ln>
        </p:spPr>
      </p:pic>
      <p:sp>
        <p:nvSpPr>
          <p:cNvPr id="9" name="TextBox 8">
            <a:extLst>
              <a:ext uri="{FF2B5EF4-FFF2-40B4-BE49-F238E27FC236}">
                <a16:creationId xmlns:a16="http://schemas.microsoft.com/office/drawing/2014/main" id="{736E3CE7-64D4-924B-BDD2-431122EEBD3B}"/>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extLst>
      <p:ext uri="{BB962C8B-B14F-4D97-AF65-F5344CB8AC3E}">
        <p14:creationId xmlns:p14="http://schemas.microsoft.com/office/powerpoint/2010/main" val="3650528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865;p78">
            <a:extLst>
              <a:ext uri="{FF2B5EF4-FFF2-40B4-BE49-F238E27FC236}">
                <a16:creationId xmlns:a16="http://schemas.microsoft.com/office/drawing/2014/main" id="{F578C121-0BE2-174B-AEE6-A3FFEF4E62D1}"/>
              </a:ext>
            </a:extLst>
          </p:cNvPr>
          <p:cNvPicPr preferRelativeResize="0"/>
          <p:nvPr/>
        </p:nvPicPr>
        <p:blipFill>
          <a:blip r:embed="rId2">
            <a:alphaModFix/>
          </a:blip>
          <a:stretch>
            <a:fillRect/>
          </a:stretch>
        </p:blipFill>
        <p:spPr>
          <a:xfrm>
            <a:off x="1271557" y="422146"/>
            <a:ext cx="9648886" cy="6013707"/>
          </a:xfrm>
          <a:prstGeom prst="rect">
            <a:avLst/>
          </a:prstGeom>
          <a:noFill/>
          <a:ln>
            <a:noFill/>
          </a:ln>
        </p:spPr>
      </p:pic>
      <p:sp>
        <p:nvSpPr>
          <p:cNvPr id="9" name="Freeform 8"/>
          <p:cNvSpPr/>
          <p:nvPr/>
        </p:nvSpPr>
        <p:spPr>
          <a:xfrm>
            <a:off x="3528174" y="3812074"/>
            <a:ext cx="3261054" cy="1823979"/>
          </a:xfrm>
          <a:custGeom>
            <a:avLst/>
            <a:gdLst>
              <a:gd name="connsiteX0" fmla="*/ 0 w 3173506"/>
              <a:gd name="connsiteY0" fmla="*/ 1775012 h 1775012"/>
              <a:gd name="connsiteX1" fmla="*/ 654424 w 3173506"/>
              <a:gd name="connsiteY1" fmla="*/ 1362635 h 1775012"/>
              <a:gd name="connsiteX2" fmla="*/ 1497106 w 3173506"/>
              <a:gd name="connsiteY2" fmla="*/ 1748118 h 1775012"/>
              <a:gd name="connsiteX3" fmla="*/ 2142565 w 3173506"/>
              <a:gd name="connsiteY3" fmla="*/ 1775012 h 1775012"/>
              <a:gd name="connsiteX4" fmla="*/ 2456329 w 3173506"/>
              <a:gd name="connsiteY4" fmla="*/ 1685365 h 1775012"/>
              <a:gd name="connsiteX5" fmla="*/ 2169459 w 3173506"/>
              <a:gd name="connsiteY5" fmla="*/ 1631576 h 1775012"/>
              <a:gd name="connsiteX6" fmla="*/ 1855694 w 3173506"/>
              <a:gd name="connsiteY6" fmla="*/ 1497106 h 1775012"/>
              <a:gd name="connsiteX7" fmla="*/ 2151529 w 3173506"/>
              <a:gd name="connsiteY7" fmla="*/ 1290918 h 1775012"/>
              <a:gd name="connsiteX8" fmla="*/ 2554941 w 3173506"/>
              <a:gd name="connsiteY8" fmla="*/ 1102659 h 1775012"/>
              <a:gd name="connsiteX9" fmla="*/ 2501153 w 3173506"/>
              <a:gd name="connsiteY9" fmla="*/ 914400 h 1775012"/>
              <a:gd name="connsiteX10" fmla="*/ 2294965 w 3173506"/>
              <a:gd name="connsiteY10" fmla="*/ 753035 h 1775012"/>
              <a:gd name="connsiteX11" fmla="*/ 2160494 w 3173506"/>
              <a:gd name="connsiteY11" fmla="*/ 582706 h 1775012"/>
              <a:gd name="connsiteX12" fmla="*/ 2438400 w 3173506"/>
              <a:gd name="connsiteY12" fmla="*/ 519953 h 1775012"/>
              <a:gd name="connsiteX13" fmla="*/ 2716306 w 3173506"/>
              <a:gd name="connsiteY13" fmla="*/ 403412 h 1775012"/>
              <a:gd name="connsiteX14" fmla="*/ 2922494 w 3173506"/>
              <a:gd name="connsiteY14" fmla="*/ 215153 h 1775012"/>
              <a:gd name="connsiteX15" fmla="*/ 3173506 w 3173506"/>
              <a:gd name="connsiteY15" fmla="*/ 0 h 1775012"/>
              <a:gd name="connsiteX16" fmla="*/ 3173506 w 3173506"/>
              <a:gd name="connsiteY16" fmla="*/ 0 h 177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73506" h="1775012">
                <a:moveTo>
                  <a:pt x="0" y="1775012"/>
                </a:moveTo>
                <a:lnTo>
                  <a:pt x="654424" y="1362635"/>
                </a:lnTo>
                <a:lnTo>
                  <a:pt x="1497106" y="1748118"/>
                </a:lnTo>
                <a:lnTo>
                  <a:pt x="2142565" y="1775012"/>
                </a:lnTo>
                <a:lnTo>
                  <a:pt x="2456329" y="1685365"/>
                </a:lnTo>
                <a:lnTo>
                  <a:pt x="2169459" y="1631576"/>
                </a:lnTo>
                <a:lnTo>
                  <a:pt x="1855694" y="1497106"/>
                </a:lnTo>
                <a:lnTo>
                  <a:pt x="2151529" y="1290918"/>
                </a:lnTo>
                <a:lnTo>
                  <a:pt x="2554941" y="1102659"/>
                </a:lnTo>
                <a:lnTo>
                  <a:pt x="2501153" y="914400"/>
                </a:lnTo>
                <a:lnTo>
                  <a:pt x="2294965" y="753035"/>
                </a:lnTo>
                <a:lnTo>
                  <a:pt x="2160494" y="582706"/>
                </a:lnTo>
                <a:lnTo>
                  <a:pt x="2438400" y="519953"/>
                </a:lnTo>
                <a:lnTo>
                  <a:pt x="2716306" y="403412"/>
                </a:lnTo>
                <a:lnTo>
                  <a:pt x="2922494" y="215153"/>
                </a:lnTo>
                <a:lnTo>
                  <a:pt x="3173506" y="0"/>
                </a:lnTo>
                <a:lnTo>
                  <a:pt x="3173506" y="0"/>
                </a:lnTo>
              </a:path>
            </a:pathLst>
          </a:custGeom>
          <a:noFill/>
          <a:ln w="635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Google Shape;872;p79">
            <a:extLst>
              <a:ext uri="{FF2B5EF4-FFF2-40B4-BE49-F238E27FC236}">
                <a16:creationId xmlns:a16="http://schemas.microsoft.com/office/drawing/2014/main" id="{AFCCF788-CC6E-B64F-806D-17ACCC20E03A}"/>
              </a:ext>
            </a:extLst>
          </p:cNvPr>
          <p:cNvPicPr preferRelativeResize="0"/>
          <p:nvPr/>
        </p:nvPicPr>
        <p:blipFill>
          <a:blip r:embed="rId3">
            <a:alphaModFix/>
          </a:blip>
          <a:stretch>
            <a:fillRect/>
          </a:stretch>
        </p:blipFill>
        <p:spPr>
          <a:xfrm>
            <a:off x="2665010" y="4941224"/>
            <a:ext cx="863164" cy="1094729"/>
          </a:xfrm>
          <a:prstGeom prst="rect">
            <a:avLst/>
          </a:prstGeom>
          <a:noFill/>
          <a:ln>
            <a:noFill/>
          </a:ln>
        </p:spPr>
      </p:pic>
      <p:sp>
        <p:nvSpPr>
          <p:cNvPr id="13" name="TextBox 12">
            <a:extLst>
              <a:ext uri="{FF2B5EF4-FFF2-40B4-BE49-F238E27FC236}">
                <a16:creationId xmlns:a16="http://schemas.microsoft.com/office/drawing/2014/main" id="{A7C9C9DB-054F-0E42-A29B-24D74E2B78E5}"/>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extLst>
      <p:ext uri="{BB962C8B-B14F-4D97-AF65-F5344CB8AC3E}">
        <p14:creationId xmlns:p14="http://schemas.microsoft.com/office/powerpoint/2010/main" val="2703685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AED0-B160-434B-90D0-6919DA16F6BF}"/>
              </a:ext>
            </a:extLst>
          </p:cNvPr>
          <p:cNvSpPr>
            <a:spLocks noGrp="1"/>
          </p:cNvSpPr>
          <p:nvPr>
            <p:ph type="title"/>
          </p:nvPr>
        </p:nvSpPr>
        <p:spPr/>
        <p:txBody>
          <a:bodyPr/>
          <a:lstStyle/>
          <a:p>
            <a:r>
              <a:rPr lang="en-US" dirty="0"/>
              <a:t>Idea #1A: Grid Search</a:t>
            </a:r>
          </a:p>
        </p:txBody>
      </p:sp>
      <p:sp>
        <p:nvSpPr>
          <p:cNvPr id="4" name="Content Placeholder 2">
            <a:extLst>
              <a:ext uri="{FF2B5EF4-FFF2-40B4-BE49-F238E27FC236}">
                <a16:creationId xmlns:a16="http://schemas.microsoft.com/office/drawing/2014/main" id="{CCA1100D-CFAA-3A4E-8DA0-77EDFAF7C65A}"/>
              </a:ext>
            </a:extLst>
          </p:cNvPr>
          <p:cNvSpPr txBox="1">
            <a:spLocks/>
          </p:cNvSpPr>
          <p:nvPr/>
        </p:nvSpPr>
        <p:spPr>
          <a:xfrm>
            <a:off x="2152650" y="1587089"/>
            <a:ext cx="78867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#systematically try things</a:t>
            </a:r>
          </a:p>
          <a:p>
            <a:pPr marL="0" indent="0">
              <a:buNone/>
            </a:pPr>
            <a:r>
              <a:rPr lang="en-US"/>
              <a:t>best, bestScore = None, Inf</a:t>
            </a:r>
          </a:p>
          <a:p>
            <a:pPr marL="0" indent="0">
              <a:buNone/>
            </a:pPr>
            <a:r>
              <a:rPr lang="en-US"/>
              <a:t>for dim1Value in dim1Values:</a:t>
            </a:r>
          </a:p>
          <a:p>
            <a:pPr marL="0" indent="0">
              <a:buNone/>
            </a:pPr>
            <a:r>
              <a:rPr lang="en-US"/>
              <a:t>	….</a:t>
            </a:r>
          </a:p>
          <a:p>
            <a:pPr marL="0" indent="0">
              <a:buNone/>
            </a:pPr>
            <a:r>
              <a:rPr lang="en-US"/>
              <a:t>	for dimNValue in dimNValues:</a:t>
            </a:r>
          </a:p>
          <a:p>
            <a:pPr marL="0" indent="0">
              <a:buNone/>
            </a:pPr>
            <a:r>
              <a:rPr lang="en-US"/>
              <a:t>		</a:t>
            </a:r>
            <a:r>
              <a:rPr lang="en-US" b="1"/>
              <a:t>w</a:t>
            </a:r>
            <a:r>
              <a:rPr lang="en-US"/>
              <a:t> = [dim1Value, …, dimNValue]</a:t>
            </a:r>
          </a:p>
          <a:p>
            <a:pPr marL="0" indent="0">
              <a:buNone/>
            </a:pPr>
            <a:r>
              <a:rPr lang="en-US"/>
              <a:t>		if L(</a:t>
            </a:r>
            <a:r>
              <a:rPr lang="en-US" b="1"/>
              <a:t>w</a:t>
            </a:r>
            <a:r>
              <a:rPr lang="en-US"/>
              <a:t>) &lt; bestScore:</a:t>
            </a:r>
          </a:p>
          <a:p>
            <a:pPr marL="0" indent="0">
              <a:buNone/>
            </a:pPr>
            <a:r>
              <a:rPr lang="en-US"/>
              <a:t>			best, bestScore = </a:t>
            </a:r>
            <a:r>
              <a:rPr lang="en-US" b="1"/>
              <a:t>w</a:t>
            </a:r>
            <a:r>
              <a:rPr lang="en-US"/>
              <a:t>, L(</a:t>
            </a:r>
            <a:r>
              <a:rPr lang="en-US" b="1"/>
              <a:t>w</a:t>
            </a:r>
            <a:r>
              <a:rPr lang="en-US"/>
              <a:t>)</a:t>
            </a:r>
          </a:p>
          <a:p>
            <a:pPr marL="0" indent="0">
              <a:buNone/>
            </a:pPr>
            <a:r>
              <a:rPr lang="en-US"/>
              <a:t>return best</a:t>
            </a:r>
          </a:p>
          <a:p>
            <a:pPr marL="0" indent="0">
              <a:buNone/>
            </a:pPr>
            <a:endParaRPr lang="en-US"/>
          </a:p>
          <a:p>
            <a:pPr marL="0" indent="0">
              <a:buNone/>
            </a:pPr>
            <a:endParaRPr lang="en-US" dirty="0"/>
          </a:p>
        </p:txBody>
      </p:sp>
      <p:sp>
        <p:nvSpPr>
          <p:cNvPr id="5" name="TextBox 4">
            <a:extLst>
              <a:ext uri="{FF2B5EF4-FFF2-40B4-BE49-F238E27FC236}">
                <a16:creationId xmlns:a16="http://schemas.microsoft.com/office/drawing/2014/main" id="{B9DEAFDC-2E66-4B49-BACF-13AB3ADDDA0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9638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D75E-5E71-E84E-9808-7C7DBED8D5F0}"/>
              </a:ext>
            </a:extLst>
          </p:cNvPr>
          <p:cNvSpPr>
            <a:spLocks noGrp="1"/>
          </p:cNvSpPr>
          <p:nvPr>
            <p:ph type="title"/>
          </p:nvPr>
        </p:nvSpPr>
        <p:spPr/>
        <p:txBody>
          <a:bodyPr/>
          <a:lstStyle/>
          <a:p>
            <a:r>
              <a:rPr lang="en-US" dirty="0"/>
              <a:t>Idea #1A: Grid Search</a:t>
            </a:r>
          </a:p>
        </p:txBody>
      </p:sp>
      <p:pic>
        <p:nvPicPr>
          <p:cNvPr id="4" name="Picture 3">
            <a:extLst>
              <a:ext uri="{FF2B5EF4-FFF2-40B4-BE49-F238E27FC236}">
                <a16:creationId xmlns:a16="http://schemas.microsoft.com/office/drawing/2014/main" id="{12DC292D-DEDE-B54D-8424-F251E1958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9971" y="990658"/>
            <a:ext cx="5432059" cy="5257800"/>
          </a:xfrm>
          <a:prstGeom prst="rect">
            <a:avLst/>
          </a:prstGeom>
        </p:spPr>
      </p:pic>
      <p:sp>
        <p:nvSpPr>
          <p:cNvPr id="5" name="TextBox 4">
            <a:extLst>
              <a:ext uri="{FF2B5EF4-FFF2-40B4-BE49-F238E27FC236}">
                <a16:creationId xmlns:a16="http://schemas.microsoft.com/office/drawing/2014/main" id="{22FF0BB2-0840-D14B-82F6-1DD41F947156}"/>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171233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2E65-0335-FD48-A8B8-E899FFB19B12}"/>
              </a:ext>
            </a:extLst>
          </p:cNvPr>
          <p:cNvSpPr>
            <a:spLocks noGrp="1"/>
          </p:cNvSpPr>
          <p:nvPr>
            <p:ph type="title"/>
          </p:nvPr>
        </p:nvSpPr>
        <p:spPr/>
        <p:txBody>
          <a:bodyPr/>
          <a:lstStyle/>
          <a:p>
            <a:r>
              <a:rPr lang="en-US" dirty="0"/>
              <a:t>ML Problems in Vision</a:t>
            </a:r>
          </a:p>
        </p:txBody>
      </p:sp>
      <p:sp>
        <p:nvSpPr>
          <p:cNvPr id="4" name="TextBox 3">
            <a:extLst>
              <a:ext uri="{FF2B5EF4-FFF2-40B4-BE49-F238E27FC236}">
                <a16:creationId xmlns:a16="http://schemas.microsoft.com/office/drawing/2014/main" id="{0313C7AD-F513-6343-907C-E6FE61F03DDE}"/>
              </a:ext>
            </a:extLst>
          </p:cNvPr>
          <p:cNvSpPr txBox="1"/>
          <p:nvPr/>
        </p:nvSpPr>
        <p:spPr>
          <a:xfrm>
            <a:off x="67841" y="6581001"/>
            <a:ext cx="3048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Slide adapted from J. Hays</a:t>
            </a:r>
          </a:p>
        </p:txBody>
      </p:sp>
      <p:sp>
        <p:nvSpPr>
          <p:cNvPr id="5" name="TextBox 4">
            <a:extLst>
              <a:ext uri="{FF2B5EF4-FFF2-40B4-BE49-F238E27FC236}">
                <a16:creationId xmlns:a16="http://schemas.microsoft.com/office/drawing/2014/main" id="{07D8B19F-A699-3342-B687-3FFB4F685B4F}"/>
              </a:ext>
            </a:extLst>
          </p:cNvPr>
          <p:cNvSpPr txBox="1"/>
          <p:nvPr/>
        </p:nvSpPr>
        <p:spPr>
          <a:xfrm>
            <a:off x="4227480" y="1405059"/>
            <a:ext cx="258609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Supervised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mn-cs"/>
              </a:rPr>
              <a:t>Inputs+Labels</a:t>
            </a: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a:t>
            </a:r>
          </a:p>
        </p:txBody>
      </p:sp>
      <p:sp>
        <p:nvSpPr>
          <p:cNvPr id="6" name="TextBox 5">
            <a:extLst>
              <a:ext uri="{FF2B5EF4-FFF2-40B4-BE49-F238E27FC236}">
                <a16:creationId xmlns:a16="http://schemas.microsoft.com/office/drawing/2014/main" id="{395DA87A-36DC-4346-8472-7528756E27CE}"/>
              </a:ext>
            </a:extLst>
          </p:cNvPr>
          <p:cNvSpPr txBox="1"/>
          <p:nvPr/>
        </p:nvSpPr>
        <p:spPr>
          <a:xfrm>
            <a:off x="6910588" y="1405059"/>
            <a:ext cx="263127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Unsupervised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(Just Data)</a:t>
            </a:r>
          </a:p>
        </p:txBody>
      </p:sp>
      <p:sp>
        <p:nvSpPr>
          <p:cNvPr id="7" name="TextBox 6">
            <a:extLst>
              <a:ext uri="{FF2B5EF4-FFF2-40B4-BE49-F238E27FC236}">
                <a16:creationId xmlns:a16="http://schemas.microsoft.com/office/drawing/2014/main" id="{2BEB3D63-1DC5-7846-9B49-39613456B57A}"/>
              </a:ext>
            </a:extLst>
          </p:cNvPr>
          <p:cNvSpPr txBox="1"/>
          <p:nvPr/>
        </p:nvSpPr>
        <p:spPr>
          <a:xfrm>
            <a:off x="2240213" y="2636824"/>
            <a:ext cx="175125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Discrete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Output</a:t>
            </a:r>
          </a:p>
        </p:txBody>
      </p:sp>
      <p:sp>
        <p:nvSpPr>
          <p:cNvPr id="8" name="TextBox 7">
            <a:extLst>
              <a:ext uri="{FF2B5EF4-FFF2-40B4-BE49-F238E27FC236}">
                <a16:creationId xmlns:a16="http://schemas.microsoft.com/office/drawing/2014/main" id="{0BF08F40-5133-834F-BF50-9B20B5DB2966}"/>
              </a:ext>
            </a:extLst>
          </p:cNvPr>
          <p:cNvSpPr txBox="1"/>
          <p:nvPr/>
        </p:nvSpPr>
        <p:spPr>
          <a:xfrm>
            <a:off x="2152650" y="4540003"/>
            <a:ext cx="192638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Continuous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Output</a:t>
            </a:r>
          </a:p>
        </p:txBody>
      </p:sp>
      <p:sp>
        <p:nvSpPr>
          <p:cNvPr id="9" name="TextBox 8">
            <a:extLst>
              <a:ext uri="{FF2B5EF4-FFF2-40B4-BE49-F238E27FC236}">
                <a16:creationId xmlns:a16="http://schemas.microsoft.com/office/drawing/2014/main" id="{C61018E2-B290-9D42-868E-038563CE4036}"/>
              </a:ext>
            </a:extLst>
          </p:cNvPr>
          <p:cNvSpPr txBox="1"/>
          <p:nvPr/>
        </p:nvSpPr>
        <p:spPr>
          <a:xfrm>
            <a:off x="4299036" y="2636824"/>
            <a:ext cx="244298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Classification/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Categorization</a:t>
            </a:r>
          </a:p>
        </p:txBody>
      </p:sp>
      <p:sp>
        <p:nvSpPr>
          <p:cNvPr id="10" name="TextBox 9">
            <a:extLst>
              <a:ext uri="{FF2B5EF4-FFF2-40B4-BE49-F238E27FC236}">
                <a16:creationId xmlns:a16="http://schemas.microsoft.com/office/drawing/2014/main" id="{BE3A083E-73DF-3D43-9332-78703026A64C}"/>
              </a:ext>
            </a:extLst>
          </p:cNvPr>
          <p:cNvSpPr txBox="1"/>
          <p:nvPr/>
        </p:nvSpPr>
        <p:spPr>
          <a:xfrm>
            <a:off x="4299036" y="4724669"/>
            <a:ext cx="244298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Regression</a:t>
            </a:r>
          </a:p>
        </p:txBody>
      </p:sp>
      <p:sp>
        <p:nvSpPr>
          <p:cNvPr id="11" name="TextBox 10">
            <a:extLst>
              <a:ext uri="{FF2B5EF4-FFF2-40B4-BE49-F238E27FC236}">
                <a16:creationId xmlns:a16="http://schemas.microsoft.com/office/drawing/2014/main" id="{F637671B-ACFF-1A4B-87C9-3FF97D602EC5}"/>
              </a:ext>
            </a:extLst>
          </p:cNvPr>
          <p:cNvSpPr txBox="1"/>
          <p:nvPr/>
        </p:nvSpPr>
        <p:spPr>
          <a:xfrm>
            <a:off x="7115777" y="2821489"/>
            <a:ext cx="22208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Clustering</a:t>
            </a:r>
          </a:p>
        </p:txBody>
      </p:sp>
      <p:sp>
        <p:nvSpPr>
          <p:cNvPr id="12" name="TextBox 11">
            <a:extLst>
              <a:ext uri="{FF2B5EF4-FFF2-40B4-BE49-F238E27FC236}">
                <a16:creationId xmlns:a16="http://schemas.microsoft.com/office/drawing/2014/main" id="{19D76B8A-4A12-1044-8C18-D2289E5EC023}"/>
              </a:ext>
            </a:extLst>
          </p:cNvPr>
          <p:cNvSpPr txBox="1"/>
          <p:nvPr/>
        </p:nvSpPr>
        <p:spPr>
          <a:xfrm>
            <a:off x="7004731" y="4540003"/>
            <a:ext cx="244298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Dimensionality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Reduction</a:t>
            </a:r>
          </a:p>
        </p:txBody>
      </p:sp>
      <p:sp>
        <p:nvSpPr>
          <p:cNvPr id="13" name="TextBox 12">
            <a:extLst>
              <a:ext uri="{FF2B5EF4-FFF2-40B4-BE49-F238E27FC236}">
                <a16:creationId xmlns:a16="http://schemas.microsoft.com/office/drawing/2014/main" id="{0E6B6AC3-0092-B847-881E-75853F0D1488}"/>
              </a:ext>
            </a:extLst>
          </p:cNvPr>
          <p:cNvSpPr txBox="1"/>
          <p:nvPr/>
        </p:nvSpPr>
        <p:spPr>
          <a:xfrm>
            <a:off x="4357093" y="3467821"/>
            <a:ext cx="233910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9646"/>
                </a:solidFill>
                <a:effectLst/>
                <a:uLnTx/>
                <a:uFillTx/>
                <a:latin typeface="Arial" panose="020B0604020202020204"/>
                <a:ea typeface="+mn-ea"/>
                <a:cs typeface="+mn-cs"/>
              </a:rPr>
              <a:t>(Object detection,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9646"/>
                </a:solidFill>
                <a:effectLst/>
                <a:uLnTx/>
                <a:uFillTx/>
                <a:latin typeface="Arial" panose="020B0604020202020204"/>
                <a:ea typeface="+mn-ea"/>
                <a:cs typeface="+mn-cs"/>
              </a:rPr>
              <a:t>image segmentation)</a:t>
            </a:r>
          </a:p>
        </p:txBody>
      </p:sp>
      <p:sp>
        <p:nvSpPr>
          <p:cNvPr id="14" name="TextBox 13">
            <a:extLst>
              <a:ext uri="{FF2B5EF4-FFF2-40B4-BE49-F238E27FC236}">
                <a16:creationId xmlns:a16="http://schemas.microsoft.com/office/drawing/2014/main" id="{63D4C40C-1F26-BD48-B95A-EFC4D0194AF1}"/>
              </a:ext>
            </a:extLst>
          </p:cNvPr>
          <p:cNvSpPr txBox="1"/>
          <p:nvPr/>
        </p:nvSpPr>
        <p:spPr>
          <a:xfrm>
            <a:off x="4542662" y="5129775"/>
            <a:ext cx="193726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9646"/>
                </a:solidFill>
                <a:effectLst/>
                <a:uLnTx/>
                <a:uFillTx/>
                <a:latin typeface="Arial" panose="020B0604020202020204"/>
                <a:ea typeface="+mn-ea"/>
                <a:cs typeface="+mn-cs"/>
              </a:rPr>
              <a:t>(stereo disparity,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9646"/>
                </a:solidFill>
                <a:effectLst/>
                <a:uLnTx/>
                <a:uFillTx/>
                <a:latin typeface="Arial" panose="020B0604020202020204"/>
                <a:ea typeface="+mn-ea"/>
                <a:cs typeface="+mn-cs"/>
              </a:rPr>
              <a:t>optical flow)</a:t>
            </a:r>
          </a:p>
        </p:txBody>
      </p:sp>
      <p:sp>
        <p:nvSpPr>
          <p:cNvPr id="15" name="Rectangle 14">
            <a:extLst>
              <a:ext uri="{FF2B5EF4-FFF2-40B4-BE49-F238E27FC236}">
                <a16:creationId xmlns:a16="http://schemas.microsoft.com/office/drawing/2014/main" id="{6AD2C26F-43F8-C84D-8F56-EBC3F4FA4A82}"/>
              </a:ext>
            </a:extLst>
          </p:cNvPr>
          <p:cNvSpPr/>
          <p:nvPr/>
        </p:nvSpPr>
        <p:spPr>
          <a:xfrm>
            <a:off x="4227480" y="1161143"/>
            <a:ext cx="2683108" cy="5050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0713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CCAB4-63E7-294C-AEE9-65A5652ED7F2}"/>
              </a:ext>
            </a:extLst>
          </p:cNvPr>
          <p:cNvSpPr>
            <a:spLocks noGrp="1"/>
          </p:cNvSpPr>
          <p:nvPr>
            <p:ph type="title"/>
          </p:nvPr>
        </p:nvSpPr>
        <p:spPr/>
        <p:txBody>
          <a:bodyPr/>
          <a:lstStyle/>
          <a:p>
            <a:r>
              <a:rPr lang="en-US" dirty="0"/>
              <a:t>Idea #1A: Grid Search</a:t>
            </a:r>
          </a:p>
        </p:txBody>
      </p:sp>
      <p:sp>
        <p:nvSpPr>
          <p:cNvPr id="4" name="TextBox 3">
            <a:extLst>
              <a:ext uri="{FF2B5EF4-FFF2-40B4-BE49-F238E27FC236}">
                <a16:creationId xmlns:a16="http://schemas.microsoft.com/office/drawing/2014/main" id="{C12FC39C-7545-C24C-B45E-4722ED3A3884}"/>
              </a:ext>
            </a:extLst>
          </p:cNvPr>
          <p:cNvSpPr txBox="1"/>
          <p:nvPr/>
        </p:nvSpPr>
        <p:spPr>
          <a:xfrm>
            <a:off x="1668998" y="1879530"/>
            <a:ext cx="4365369" cy="1815882"/>
          </a:xfrm>
          <a:prstGeom prst="rect">
            <a:avLst/>
          </a:prstGeom>
          <a:noFill/>
        </p:spPr>
        <p:txBody>
          <a:bodyPr wrap="square" rtlCol="0">
            <a:spAutoFit/>
          </a:bodyPr>
          <a:lstStyle/>
          <a:p>
            <a:pPr algn="ctr"/>
            <a:r>
              <a:rPr lang="en-US" sz="2800" b="1" dirty="0">
                <a:solidFill>
                  <a:schemeClr val="accent6"/>
                </a:solidFill>
              </a:rPr>
              <a:t>Pros</a:t>
            </a:r>
            <a:r>
              <a:rPr lang="en-US" sz="2800" dirty="0">
                <a:solidFill>
                  <a:schemeClr val="accent6"/>
                </a:solidFill>
              </a:rPr>
              <a:t>:</a:t>
            </a:r>
          </a:p>
          <a:p>
            <a:pPr marL="514350" indent="-514350">
              <a:buFont typeface="+mj-lt"/>
              <a:buAutoNum type="arabicPeriod"/>
            </a:pPr>
            <a:r>
              <a:rPr lang="en-US" sz="2800" dirty="0"/>
              <a:t>Super simple</a:t>
            </a:r>
          </a:p>
          <a:p>
            <a:pPr marL="514350" indent="-514350">
              <a:buFont typeface="+mj-lt"/>
              <a:buAutoNum type="arabicPeriod"/>
            </a:pPr>
            <a:r>
              <a:rPr lang="en-US" sz="2800" dirty="0"/>
              <a:t>Only requires being able to evaluate model</a:t>
            </a:r>
          </a:p>
        </p:txBody>
      </p:sp>
      <p:sp>
        <p:nvSpPr>
          <p:cNvPr id="5" name="TextBox 4">
            <a:extLst>
              <a:ext uri="{FF2B5EF4-FFF2-40B4-BE49-F238E27FC236}">
                <a16:creationId xmlns:a16="http://schemas.microsoft.com/office/drawing/2014/main" id="{EA7C0A0A-CA67-ED47-8B1C-7D2BFD212372}"/>
              </a:ext>
            </a:extLst>
          </p:cNvPr>
          <p:cNvSpPr txBox="1"/>
          <p:nvPr/>
        </p:nvSpPr>
        <p:spPr>
          <a:xfrm>
            <a:off x="6157637" y="1879531"/>
            <a:ext cx="4365369" cy="1384995"/>
          </a:xfrm>
          <a:prstGeom prst="rect">
            <a:avLst/>
          </a:prstGeom>
          <a:noFill/>
        </p:spPr>
        <p:txBody>
          <a:bodyPr wrap="square" rtlCol="0">
            <a:spAutoFit/>
          </a:bodyPr>
          <a:lstStyle/>
          <a:p>
            <a:pPr algn="ctr"/>
            <a:r>
              <a:rPr lang="en-US" sz="2800" b="1" dirty="0">
                <a:solidFill>
                  <a:srgbClr val="C00000"/>
                </a:solidFill>
              </a:rPr>
              <a:t>Cons</a:t>
            </a:r>
            <a:r>
              <a:rPr lang="en-US" sz="2800" dirty="0">
                <a:solidFill>
                  <a:srgbClr val="C00000"/>
                </a:solidFill>
              </a:rPr>
              <a:t>:</a:t>
            </a:r>
          </a:p>
          <a:p>
            <a:pPr marL="514350" indent="-514350">
              <a:buFont typeface="+mj-lt"/>
              <a:buAutoNum type="arabicPeriod"/>
            </a:pPr>
            <a:r>
              <a:rPr lang="en-US" sz="2800" dirty="0"/>
              <a:t>Scales horribly to high dimensional spaces</a:t>
            </a:r>
          </a:p>
        </p:txBody>
      </p:sp>
      <p:sp>
        <p:nvSpPr>
          <p:cNvPr id="6" name="TextBox 5">
            <a:extLst>
              <a:ext uri="{FF2B5EF4-FFF2-40B4-BE49-F238E27FC236}">
                <a16:creationId xmlns:a16="http://schemas.microsoft.com/office/drawing/2014/main" id="{62A12F8A-063D-AA41-8D2C-04190BEABE77}"/>
              </a:ext>
            </a:extLst>
          </p:cNvPr>
          <p:cNvSpPr txBox="1"/>
          <p:nvPr/>
        </p:nvSpPr>
        <p:spPr>
          <a:xfrm>
            <a:off x="1668997" y="4298377"/>
            <a:ext cx="8854008" cy="584775"/>
          </a:xfrm>
          <a:prstGeom prst="rect">
            <a:avLst/>
          </a:prstGeom>
          <a:noFill/>
        </p:spPr>
        <p:txBody>
          <a:bodyPr wrap="square" rtlCol="0">
            <a:spAutoFit/>
          </a:bodyPr>
          <a:lstStyle/>
          <a:p>
            <a:pPr algn="ctr"/>
            <a:r>
              <a:rPr lang="en-US" sz="3200" dirty="0"/>
              <a:t>Complexity: </a:t>
            </a:r>
            <a:r>
              <a:rPr lang="en-US" sz="3200" dirty="0" err="1"/>
              <a:t>samplesPerDim</a:t>
            </a:r>
            <a:r>
              <a:rPr lang="en-US" sz="3200" baseline="30000" dirty="0" err="1"/>
              <a:t>numberOfDims</a:t>
            </a:r>
            <a:endParaRPr lang="en-US" sz="3200" baseline="30000" dirty="0"/>
          </a:p>
        </p:txBody>
      </p:sp>
      <p:sp>
        <p:nvSpPr>
          <p:cNvPr id="7" name="TextBox 6">
            <a:extLst>
              <a:ext uri="{FF2B5EF4-FFF2-40B4-BE49-F238E27FC236}">
                <a16:creationId xmlns:a16="http://schemas.microsoft.com/office/drawing/2014/main" id="{1C927B0A-86E9-B34A-A9F6-68B94A436008}"/>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42376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901C-E979-DF4A-A2E3-A496A20B857E}"/>
              </a:ext>
            </a:extLst>
          </p:cNvPr>
          <p:cNvSpPr>
            <a:spLocks noGrp="1"/>
          </p:cNvSpPr>
          <p:nvPr>
            <p:ph type="title"/>
          </p:nvPr>
        </p:nvSpPr>
        <p:spPr/>
        <p:txBody>
          <a:bodyPr/>
          <a:lstStyle/>
          <a:p>
            <a:r>
              <a:rPr lang="en-US" dirty="0"/>
              <a:t>Option #1B: Random Search</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DCBFD0BB-F5CA-C349-BE33-9C6D0E1A5622}"/>
                  </a:ext>
                </a:extLst>
              </p:cNvPr>
              <p:cNvSpPr txBox="1">
                <a:spLocks/>
              </p:cNvSpPr>
              <p:nvPr/>
            </p:nvSpPr>
            <p:spPr>
              <a:xfrm>
                <a:off x="2152650" y="15175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#Do random stuff RANSAC Style</a:t>
                </a:r>
              </a:p>
              <a:p>
                <a:pPr marL="0" indent="0">
                  <a:buNone/>
                </a:pPr>
                <a:r>
                  <a:rPr lang="en-US" dirty="0"/>
                  <a:t>best, </a:t>
                </a:r>
                <a:r>
                  <a:rPr lang="en-US" dirty="0" err="1"/>
                  <a:t>bestScore</a:t>
                </a:r>
                <a:r>
                  <a:rPr lang="en-US" dirty="0"/>
                  <a:t> = None, Inf</a:t>
                </a:r>
              </a:p>
              <a:p>
                <a:pPr marL="0" indent="0">
                  <a:buNone/>
                </a:pPr>
                <a:r>
                  <a:rPr lang="en-US" dirty="0"/>
                  <a:t>for </a:t>
                </a:r>
                <a:r>
                  <a:rPr lang="en-US" dirty="0" err="1"/>
                  <a:t>iter</a:t>
                </a:r>
                <a:r>
                  <a:rPr lang="en-US" dirty="0"/>
                  <a:t> in range(</a:t>
                </a:r>
                <a:r>
                  <a:rPr lang="en-US" dirty="0" err="1"/>
                  <a:t>numIters</a:t>
                </a:r>
                <a:r>
                  <a:rPr lang="en-US" dirty="0"/>
                  <a:t>):</a:t>
                </a:r>
              </a:p>
              <a:p>
                <a:pPr marL="0" indent="0">
                  <a:buNone/>
                </a:pPr>
                <a:r>
                  <a:rPr lang="en-US" b="1" dirty="0"/>
                  <a:t>	w </a:t>
                </a:r>
                <a:r>
                  <a:rPr lang="en-US" dirty="0"/>
                  <a:t>= random(N,1) #sample</a:t>
                </a:r>
              </a:p>
              <a:p>
                <a:pPr marL="0" indent="0">
                  <a:buNone/>
                </a:pPr>
                <a:r>
                  <a:rPr lang="en-US" dirty="0"/>
                  <a:t>	score =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oMath>
                </a14:m>
                <a:r>
                  <a:rPr lang="en-US" dirty="0"/>
                  <a:t> #evaluate</a:t>
                </a:r>
              </a:p>
              <a:p>
                <a:pPr marL="0" indent="0">
                  <a:buNone/>
                </a:pPr>
                <a:r>
                  <a:rPr lang="en-US" dirty="0"/>
                  <a:t>	if score &lt; </a:t>
                </a:r>
                <a:r>
                  <a:rPr lang="en-US" dirty="0" err="1"/>
                  <a:t>bestScore</a:t>
                </a:r>
                <a:r>
                  <a:rPr lang="en-US" dirty="0"/>
                  <a:t>:</a:t>
                </a:r>
              </a:p>
              <a:p>
                <a:pPr marL="0" indent="0">
                  <a:buNone/>
                </a:pPr>
                <a:r>
                  <a:rPr lang="en-US" dirty="0"/>
                  <a:t>		best, </a:t>
                </a:r>
                <a:r>
                  <a:rPr lang="en-US" dirty="0" err="1"/>
                  <a:t>bestScore</a:t>
                </a:r>
                <a:r>
                  <a:rPr lang="en-US" dirty="0"/>
                  <a:t> = </a:t>
                </a:r>
                <a:r>
                  <a:rPr lang="en-US" b="1" dirty="0"/>
                  <a:t>w</a:t>
                </a:r>
                <a:r>
                  <a:rPr lang="en-US" dirty="0"/>
                  <a:t>, score</a:t>
                </a:r>
              </a:p>
              <a:p>
                <a:pPr marL="0" indent="0">
                  <a:buNone/>
                </a:pPr>
                <a:r>
                  <a:rPr lang="en-US" dirty="0"/>
                  <a:t>return best</a:t>
                </a:r>
              </a:p>
            </p:txBody>
          </p:sp>
        </mc:Choice>
        <mc:Fallback>
          <p:sp>
            <p:nvSpPr>
              <p:cNvPr id="4" name="Content Placeholder 2">
                <a:extLst>
                  <a:ext uri="{FF2B5EF4-FFF2-40B4-BE49-F238E27FC236}">
                    <a16:creationId xmlns:a16="http://schemas.microsoft.com/office/drawing/2014/main" id="{DCBFD0BB-F5CA-C349-BE33-9C6D0E1A5622}"/>
                  </a:ext>
                </a:extLst>
              </p:cNvPr>
              <p:cNvSpPr txBox="1">
                <a:spLocks noRot="1" noChangeAspect="1" noMove="1" noResize="1" noEditPoints="1" noAdjustHandles="1" noChangeArrowheads="1" noChangeShapeType="1" noTextEdit="1"/>
              </p:cNvSpPr>
              <p:nvPr/>
            </p:nvSpPr>
            <p:spPr>
              <a:xfrm>
                <a:off x="2152650" y="1517513"/>
                <a:ext cx="7886700" cy="4351338"/>
              </a:xfrm>
              <a:prstGeom prst="rect">
                <a:avLst/>
              </a:prstGeom>
              <a:blipFill>
                <a:blip r:embed="rId2"/>
                <a:stretch>
                  <a:fillRect l="-1608"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65EE53E-D592-C54D-AA49-F4F89B26BA33}"/>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26197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BF42-9E6E-A547-BFB3-E381D52946DF}"/>
              </a:ext>
            </a:extLst>
          </p:cNvPr>
          <p:cNvSpPr>
            <a:spLocks noGrp="1"/>
          </p:cNvSpPr>
          <p:nvPr>
            <p:ph type="title"/>
          </p:nvPr>
        </p:nvSpPr>
        <p:spPr/>
        <p:txBody>
          <a:bodyPr/>
          <a:lstStyle/>
          <a:p>
            <a:r>
              <a:rPr lang="en-US" dirty="0"/>
              <a:t>Option #1B: Random Search</a:t>
            </a:r>
          </a:p>
        </p:txBody>
      </p:sp>
      <p:pic>
        <p:nvPicPr>
          <p:cNvPr id="4" name="Picture 3">
            <a:extLst>
              <a:ext uri="{FF2B5EF4-FFF2-40B4-BE49-F238E27FC236}">
                <a16:creationId xmlns:a16="http://schemas.microsoft.com/office/drawing/2014/main" id="{FAA64322-E440-C34B-AB15-BB89EEADA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9971" y="1020475"/>
            <a:ext cx="5432059" cy="5257800"/>
          </a:xfrm>
          <a:prstGeom prst="rect">
            <a:avLst/>
          </a:prstGeom>
        </p:spPr>
      </p:pic>
      <p:sp>
        <p:nvSpPr>
          <p:cNvPr id="5" name="TextBox 4">
            <a:extLst>
              <a:ext uri="{FF2B5EF4-FFF2-40B4-BE49-F238E27FC236}">
                <a16:creationId xmlns:a16="http://schemas.microsoft.com/office/drawing/2014/main" id="{D6B375AD-BC43-C14A-860D-23E5983B1499}"/>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437606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F82F2-3821-564B-9D35-DAC09EF1D18B}"/>
              </a:ext>
            </a:extLst>
          </p:cNvPr>
          <p:cNvSpPr>
            <a:spLocks noGrp="1"/>
          </p:cNvSpPr>
          <p:nvPr>
            <p:ph type="title"/>
          </p:nvPr>
        </p:nvSpPr>
        <p:spPr/>
        <p:txBody>
          <a:bodyPr/>
          <a:lstStyle/>
          <a:p>
            <a:r>
              <a:rPr lang="en-US" dirty="0"/>
              <a:t>Option #1B: Random Search</a:t>
            </a:r>
          </a:p>
        </p:txBody>
      </p:sp>
      <p:sp>
        <p:nvSpPr>
          <p:cNvPr id="4" name="TextBox 3">
            <a:extLst>
              <a:ext uri="{FF2B5EF4-FFF2-40B4-BE49-F238E27FC236}">
                <a16:creationId xmlns:a16="http://schemas.microsoft.com/office/drawing/2014/main" id="{56416E60-BA85-4E4F-A77D-D0BD8C987D20}"/>
              </a:ext>
            </a:extLst>
          </p:cNvPr>
          <p:cNvSpPr txBox="1"/>
          <p:nvPr/>
        </p:nvSpPr>
        <p:spPr>
          <a:xfrm>
            <a:off x="1668998" y="1203677"/>
            <a:ext cx="4365369" cy="2246769"/>
          </a:xfrm>
          <a:prstGeom prst="rect">
            <a:avLst/>
          </a:prstGeom>
          <a:noFill/>
        </p:spPr>
        <p:txBody>
          <a:bodyPr wrap="square" rtlCol="0">
            <a:spAutoFit/>
          </a:bodyPr>
          <a:lstStyle/>
          <a:p>
            <a:pPr algn="ctr"/>
            <a:r>
              <a:rPr lang="en-US" sz="2800" b="1" dirty="0">
                <a:solidFill>
                  <a:schemeClr val="accent6"/>
                </a:solidFill>
              </a:rPr>
              <a:t>Pros</a:t>
            </a:r>
            <a:r>
              <a:rPr lang="en-US" sz="2800" dirty="0">
                <a:solidFill>
                  <a:schemeClr val="accent6"/>
                </a:solidFill>
              </a:rPr>
              <a:t>:</a:t>
            </a:r>
          </a:p>
          <a:p>
            <a:pPr marL="514350" indent="-514350">
              <a:buFont typeface="+mj-lt"/>
              <a:buAutoNum type="arabicPeriod"/>
            </a:pPr>
            <a:r>
              <a:rPr lang="en-US" sz="2800" dirty="0"/>
              <a:t>Super simple</a:t>
            </a:r>
          </a:p>
          <a:p>
            <a:pPr marL="514350" indent="-514350">
              <a:buFont typeface="+mj-lt"/>
              <a:buAutoNum type="arabicPeriod"/>
            </a:pPr>
            <a:r>
              <a:rPr lang="en-US" sz="2800" dirty="0"/>
              <a:t>Only requires being able to sample model and evaluate it</a:t>
            </a:r>
          </a:p>
        </p:txBody>
      </p:sp>
      <p:sp>
        <p:nvSpPr>
          <p:cNvPr id="5" name="TextBox 4">
            <a:extLst>
              <a:ext uri="{FF2B5EF4-FFF2-40B4-BE49-F238E27FC236}">
                <a16:creationId xmlns:a16="http://schemas.microsoft.com/office/drawing/2014/main" id="{86A7400F-6078-9B49-B217-9D78B746367F}"/>
              </a:ext>
            </a:extLst>
          </p:cNvPr>
          <p:cNvSpPr txBox="1"/>
          <p:nvPr/>
        </p:nvSpPr>
        <p:spPr>
          <a:xfrm>
            <a:off x="6157637" y="1203677"/>
            <a:ext cx="4365369" cy="2246769"/>
          </a:xfrm>
          <a:prstGeom prst="rect">
            <a:avLst/>
          </a:prstGeom>
          <a:noFill/>
        </p:spPr>
        <p:txBody>
          <a:bodyPr wrap="square" rtlCol="0">
            <a:spAutoFit/>
          </a:bodyPr>
          <a:lstStyle/>
          <a:p>
            <a:pPr algn="ctr"/>
            <a:r>
              <a:rPr lang="en-US" sz="2800" b="1" dirty="0">
                <a:solidFill>
                  <a:srgbClr val="C00000"/>
                </a:solidFill>
              </a:rPr>
              <a:t>Cons</a:t>
            </a:r>
            <a:r>
              <a:rPr lang="en-US" sz="2800" dirty="0">
                <a:solidFill>
                  <a:srgbClr val="C00000"/>
                </a:solidFill>
              </a:rPr>
              <a:t>:</a:t>
            </a:r>
          </a:p>
          <a:p>
            <a:pPr marL="514350" indent="-514350">
              <a:buFont typeface="+mj-lt"/>
              <a:buAutoNum type="arabicPeriod"/>
            </a:pPr>
            <a:r>
              <a:rPr lang="en-US" sz="2800" dirty="0"/>
              <a:t>Slow –throwing darts at high dimensional dart board</a:t>
            </a:r>
          </a:p>
          <a:p>
            <a:pPr marL="514350" indent="-514350">
              <a:buFont typeface="+mj-lt"/>
              <a:buAutoNum type="arabicPeriod"/>
            </a:pPr>
            <a:r>
              <a:rPr lang="en-US" sz="2800" dirty="0"/>
              <a:t>Might miss something</a:t>
            </a:r>
          </a:p>
        </p:txBody>
      </p:sp>
      <p:grpSp>
        <p:nvGrpSpPr>
          <p:cNvPr id="6" name="Group 5">
            <a:extLst>
              <a:ext uri="{FF2B5EF4-FFF2-40B4-BE49-F238E27FC236}">
                <a16:creationId xmlns:a16="http://schemas.microsoft.com/office/drawing/2014/main" id="{159296DF-A9F1-5E46-A920-61E761B88B76}"/>
              </a:ext>
            </a:extLst>
          </p:cNvPr>
          <p:cNvGrpSpPr/>
          <p:nvPr/>
        </p:nvGrpSpPr>
        <p:grpSpPr>
          <a:xfrm>
            <a:off x="1523999" y="4169337"/>
            <a:ext cx="8347046" cy="1991664"/>
            <a:chOff x="-1" y="4656350"/>
            <a:chExt cx="8347046" cy="1991664"/>
          </a:xfrm>
        </p:grpSpPr>
        <p:sp>
          <p:nvSpPr>
            <p:cNvPr id="7" name="TextBox 6">
              <a:extLst>
                <a:ext uri="{FF2B5EF4-FFF2-40B4-BE49-F238E27FC236}">
                  <a16:creationId xmlns:a16="http://schemas.microsoft.com/office/drawing/2014/main" id="{5FE806D0-F77A-944D-AFC2-D8B2A7F3A4DB}"/>
                </a:ext>
              </a:extLst>
            </p:cNvPr>
            <p:cNvSpPr txBox="1"/>
            <p:nvPr/>
          </p:nvSpPr>
          <p:spPr>
            <a:xfrm>
              <a:off x="-1" y="5001411"/>
              <a:ext cx="3028425" cy="523220"/>
            </a:xfrm>
            <a:prstGeom prst="rect">
              <a:avLst/>
            </a:prstGeom>
            <a:noFill/>
          </p:spPr>
          <p:txBody>
            <a:bodyPr wrap="square" rtlCol="0">
              <a:spAutoFit/>
            </a:bodyPr>
            <a:lstStyle/>
            <a:p>
              <a:pPr algn="r"/>
              <a:r>
                <a:rPr lang="en-US" sz="2800" dirty="0"/>
                <a:t>Good parameters</a:t>
              </a:r>
            </a:p>
          </p:txBody>
        </p:sp>
        <p:sp>
          <p:nvSpPr>
            <p:cNvPr id="8" name="TextBox 7">
              <a:extLst>
                <a:ext uri="{FF2B5EF4-FFF2-40B4-BE49-F238E27FC236}">
                  <a16:creationId xmlns:a16="http://schemas.microsoft.com/office/drawing/2014/main" id="{E578B9AC-82E7-F449-AA1D-F3FADA36DE20}"/>
                </a:ext>
              </a:extLst>
            </p:cNvPr>
            <p:cNvSpPr txBox="1"/>
            <p:nvPr/>
          </p:nvSpPr>
          <p:spPr>
            <a:xfrm>
              <a:off x="-1" y="5616963"/>
              <a:ext cx="3028425" cy="523220"/>
            </a:xfrm>
            <a:prstGeom prst="rect">
              <a:avLst/>
            </a:prstGeom>
            <a:noFill/>
          </p:spPr>
          <p:txBody>
            <a:bodyPr wrap="square" rtlCol="0">
              <a:spAutoFit/>
            </a:bodyPr>
            <a:lstStyle/>
            <a:p>
              <a:pPr algn="r"/>
              <a:r>
                <a:rPr lang="en-US" sz="2800" dirty="0"/>
                <a:t>All parameters</a:t>
              </a:r>
            </a:p>
          </p:txBody>
        </p:sp>
        <p:grpSp>
          <p:nvGrpSpPr>
            <p:cNvPr id="9" name="Group 8">
              <a:extLst>
                <a:ext uri="{FF2B5EF4-FFF2-40B4-BE49-F238E27FC236}">
                  <a16:creationId xmlns:a16="http://schemas.microsoft.com/office/drawing/2014/main" id="{713053C6-73F4-2940-A629-2FB2B83E6D03}"/>
                </a:ext>
              </a:extLst>
            </p:cNvPr>
            <p:cNvGrpSpPr/>
            <p:nvPr/>
          </p:nvGrpSpPr>
          <p:grpSpPr>
            <a:xfrm>
              <a:off x="3028425" y="4656350"/>
              <a:ext cx="5318620" cy="1991664"/>
              <a:chOff x="3028425" y="4656350"/>
              <a:chExt cx="5318620" cy="1991664"/>
            </a:xfrm>
          </p:grpSpPr>
          <p:grpSp>
            <p:nvGrpSpPr>
              <p:cNvPr id="10" name="Group 9">
                <a:extLst>
                  <a:ext uri="{FF2B5EF4-FFF2-40B4-BE49-F238E27FC236}">
                    <a16:creationId xmlns:a16="http://schemas.microsoft.com/office/drawing/2014/main" id="{ED50942D-C066-8F48-B484-834F7D3446BB}"/>
                  </a:ext>
                </a:extLst>
              </p:cNvPr>
              <p:cNvGrpSpPr/>
              <p:nvPr/>
            </p:nvGrpSpPr>
            <p:grpSpPr>
              <a:xfrm>
                <a:off x="3028425" y="5878573"/>
                <a:ext cx="5318620" cy="769441"/>
                <a:chOff x="2793532" y="5323550"/>
                <a:chExt cx="5318620" cy="769441"/>
              </a:xfrm>
            </p:grpSpPr>
            <p:cxnSp>
              <p:nvCxnSpPr>
                <p:cNvPr id="14" name="Straight Arrow Connector 13">
                  <a:extLst>
                    <a:ext uri="{FF2B5EF4-FFF2-40B4-BE49-F238E27FC236}">
                      <a16:creationId xmlns:a16="http://schemas.microsoft.com/office/drawing/2014/main" id="{440B19EC-C96C-F24A-9F22-26D99DA089E2}"/>
                    </a:ext>
                  </a:extLst>
                </p:cNvPr>
                <p:cNvCxnSpPr/>
                <p:nvPr/>
              </p:nvCxnSpPr>
              <p:spPr>
                <a:xfrm>
                  <a:off x="2952924" y="5323550"/>
                  <a:ext cx="4882393" cy="0"/>
                </a:xfrm>
                <a:prstGeom prst="straightConnector1">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CFA07D0-BC72-F049-9481-9FA377ADCF08}"/>
                    </a:ext>
                  </a:extLst>
                </p:cNvPr>
                <p:cNvSpPr txBox="1"/>
                <p:nvPr/>
              </p:nvSpPr>
              <p:spPr>
                <a:xfrm>
                  <a:off x="2793532" y="5508216"/>
                  <a:ext cx="318781" cy="584775"/>
                </a:xfrm>
                <a:prstGeom prst="rect">
                  <a:avLst/>
                </a:prstGeom>
                <a:noFill/>
              </p:spPr>
              <p:txBody>
                <a:bodyPr wrap="square" rtlCol="0">
                  <a:spAutoFit/>
                </a:bodyPr>
                <a:lstStyle/>
                <a:p>
                  <a:r>
                    <a:rPr lang="en-US" sz="3200" dirty="0"/>
                    <a:t>0</a:t>
                  </a:r>
                </a:p>
              </p:txBody>
            </p:sp>
            <p:sp>
              <p:nvSpPr>
                <p:cNvPr id="16" name="TextBox 15">
                  <a:extLst>
                    <a:ext uri="{FF2B5EF4-FFF2-40B4-BE49-F238E27FC236}">
                      <a16:creationId xmlns:a16="http://schemas.microsoft.com/office/drawing/2014/main" id="{F1D48299-9F4E-4149-B5BA-F0637AC24F4C}"/>
                    </a:ext>
                  </a:extLst>
                </p:cNvPr>
                <p:cNvSpPr txBox="1"/>
                <p:nvPr/>
              </p:nvSpPr>
              <p:spPr>
                <a:xfrm>
                  <a:off x="7675926" y="5417336"/>
                  <a:ext cx="436226" cy="584775"/>
                </a:xfrm>
                <a:prstGeom prst="rect">
                  <a:avLst/>
                </a:prstGeom>
                <a:noFill/>
              </p:spPr>
              <p:txBody>
                <a:bodyPr wrap="square" rtlCol="0">
                  <a:spAutoFit/>
                </a:bodyPr>
                <a:lstStyle/>
                <a:p>
                  <a:r>
                    <a:rPr lang="en-US" sz="3200" dirty="0"/>
                    <a:t>1</a:t>
                  </a:r>
                </a:p>
              </p:txBody>
            </p:sp>
          </p:grpSp>
          <p:grpSp>
            <p:nvGrpSpPr>
              <p:cNvPr id="11" name="Group 10">
                <a:extLst>
                  <a:ext uri="{FF2B5EF4-FFF2-40B4-BE49-F238E27FC236}">
                    <a16:creationId xmlns:a16="http://schemas.microsoft.com/office/drawing/2014/main" id="{3F94C1A9-CA41-A348-A461-19C63568DB93}"/>
                  </a:ext>
                </a:extLst>
              </p:cNvPr>
              <p:cNvGrpSpPr/>
              <p:nvPr/>
            </p:nvGrpSpPr>
            <p:grpSpPr>
              <a:xfrm>
                <a:off x="3187815" y="4656350"/>
                <a:ext cx="1174460" cy="606671"/>
                <a:chOff x="3322039" y="4433051"/>
                <a:chExt cx="1174460" cy="606671"/>
              </a:xfrm>
            </p:grpSpPr>
            <p:cxnSp>
              <p:nvCxnSpPr>
                <p:cNvPr id="12" name="Straight Arrow Connector 11">
                  <a:extLst>
                    <a:ext uri="{FF2B5EF4-FFF2-40B4-BE49-F238E27FC236}">
                      <a16:creationId xmlns:a16="http://schemas.microsoft.com/office/drawing/2014/main" id="{16CAA4C9-4014-5742-A88C-A60CF37B96F4}"/>
                    </a:ext>
                  </a:extLst>
                </p:cNvPr>
                <p:cNvCxnSpPr>
                  <a:cxnSpLocks/>
                </p:cNvCxnSpPr>
                <p:nvPr/>
              </p:nvCxnSpPr>
              <p:spPr>
                <a:xfrm>
                  <a:off x="3322039" y="5039722"/>
                  <a:ext cx="1174460" cy="0"/>
                </a:xfrm>
                <a:prstGeom prst="straightConnector1">
                  <a:avLst/>
                </a:prstGeom>
                <a:ln w="57150">
                  <a:solidFill>
                    <a:schemeClr val="accent6">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1FD7EF-69D8-CD4B-8283-E8E44F55A0CF}"/>
                    </a:ext>
                  </a:extLst>
                </p:cNvPr>
                <p:cNvSpPr txBox="1"/>
                <p:nvPr/>
              </p:nvSpPr>
              <p:spPr>
                <a:xfrm>
                  <a:off x="3691156" y="4433051"/>
                  <a:ext cx="436226" cy="584775"/>
                </a:xfrm>
                <a:prstGeom prst="rect">
                  <a:avLst/>
                </a:prstGeom>
                <a:noFill/>
              </p:spPr>
              <p:txBody>
                <a:bodyPr wrap="square" rtlCol="0">
                  <a:spAutoFit/>
                </a:bodyPr>
                <a:lstStyle/>
                <a:p>
                  <a:r>
                    <a:rPr lang="el-GR" sz="3200" dirty="0"/>
                    <a:t>ε</a:t>
                  </a:r>
                  <a:endParaRPr lang="en-US" sz="3200" dirty="0"/>
                </a:p>
              </p:txBody>
            </p:sp>
          </p:grpSp>
        </p:grpSp>
      </p:grpSp>
      <p:sp>
        <p:nvSpPr>
          <p:cNvPr id="17" name="TextBox 16">
            <a:extLst>
              <a:ext uri="{FF2B5EF4-FFF2-40B4-BE49-F238E27FC236}">
                <a16:creationId xmlns:a16="http://schemas.microsoft.com/office/drawing/2014/main" id="{AEFA9EC9-DE06-9048-A4C1-FD89506B3F03}"/>
              </a:ext>
            </a:extLst>
          </p:cNvPr>
          <p:cNvSpPr txBox="1"/>
          <p:nvPr/>
        </p:nvSpPr>
        <p:spPr>
          <a:xfrm>
            <a:off x="6674845" y="3672855"/>
            <a:ext cx="3418249" cy="1077218"/>
          </a:xfrm>
          <a:prstGeom prst="rect">
            <a:avLst/>
          </a:prstGeom>
          <a:noFill/>
        </p:spPr>
        <p:txBody>
          <a:bodyPr wrap="square" rtlCol="0">
            <a:spAutoFit/>
          </a:bodyPr>
          <a:lstStyle/>
          <a:p>
            <a:pPr algn="ctr"/>
            <a:r>
              <a:rPr lang="en-US" sz="3200" dirty="0"/>
              <a:t>P(all correct) = </a:t>
            </a:r>
          </a:p>
          <a:p>
            <a:pPr algn="ctr"/>
            <a:r>
              <a:rPr lang="el-GR" sz="3200" dirty="0"/>
              <a:t>ε</a:t>
            </a:r>
            <a:r>
              <a:rPr lang="en-US" sz="3200" baseline="30000" dirty="0"/>
              <a:t>N</a:t>
            </a:r>
          </a:p>
        </p:txBody>
      </p:sp>
      <p:sp>
        <p:nvSpPr>
          <p:cNvPr id="18" name="TextBox 17">
            <a:extLst>
              <a:ext uri="{FF2B5EF4-FFF2-40B4-BE49-F238E27FC236}">
                <a16:creationId xmlns:a16="http://schemas.microsoft.com/office/drawing/2014/main" id="{8E8295D2-5868-994C-B74A-EAF5F7E9E000}"/>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85542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862F-397C-A346-AFCA-A7A7993CC147}"/>
              </a:ext>
            </a:extLst>
          </p:cNvPr>
          <p:cNvSpPr>
            <a:spLocks noGrp="1"/>
          </p:cNvSpPr>
          <p:nvPr>
            <p:ph type="title"/>
          </p:nvPr>
        </p:nvSpPr>
        <p:spPr/>
        <p:txBody>
          <a:bodyPr/>
          <a:lstStyle/>
          <a:p>
            <a:r>
              <a:rPr lang="en-US" dirty="0"/>
              <a:t>When To Use Options 1A / 1B?</a:t>
            </a:r>
          </a:p>
        </p:txBody>
      </p:sp>
      <p:sp>
        <p:nvSpPr>
          <p:cNvPr id="4" name="Content Placeholder 2">
            <a:extLst>
              <a:ext uri="{FF2B5EF4-FFF2-40B4-BE49-F238E27FC236}">
                <a16:creationId xmlns:a16="http://schemas.microsoft.com/office/drawing/2014/main" id="{5DCE6CFE-9D98-FC47-B00F-AFD09053C494}"/>
              </a:ext>
            </a:extLst>
          </p:cNvPr>
          <p:cNvSpPr txBox="1">
            <a:spLocks/>
          </p:cNvSpPr>
          <p:nvPr/>
        </p:nvSpPr>
        <p:spPr>
          <a:xfrm>
            <a:off x="2152650" y="1656662"/>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Use these when</a:t>
            </a:r>
          </a:p>
          <a:p>
            <a:r>
              <a:rPr lang="en-US" dirty="0"/>
              <a:t>Number of dimensions small, space bounded</a:t>
            </a:r>
          </a:p>
          <a:p>
            <a:r>
              <a:rPr lang="en-US" dirty="0"/>
              <a:t>Objective is impossible to analyze</a:t>
            </a:r>
          </a:p>
          <a:p>
            <a:pPr marL="0" indent="0">
              <a:buNone/>
            </a:pPr>
            <a:endParaRPr lang="en-US" dirty="0"/>
          </a:p>
          <a:p>
            <a:pPr marL="0" indent="0">
              <a:buNone/>
            </a:pPr>
            <a:r>
              <a:rPr lang="en-US" dirty="0"/>
              <a:t>Random search is arguably more effective; grid search makes it easy to systematically test something (people love certainty)</a:t>
            </a:r>
          </a:p>
          <a:p>
            <a:endParaRPr lang="en-US" dirty="0"/>
          </a:p>
          <a:p>
            <a:pPr marL="0" indent="0">
              <a:buNone/>
            </a:pPr>
            <a:endParaRPr lang="en-US" dirty="0"/>
          </a:p>
        </p:txBody>
      </p:sp>
      <p:sp>
        <p:nvSpPr>
          <p:cNvPr id="5" name="TextBox 4">
            <a:extLst>
              <a:ext uri="{FF2B5EF4-FFF2-40B4-BE49-F238E27FC236}">
                <a16:creationId xmlns:a16="http://schemas.microsoft.com/office/drawing/2014/main" id="{3DF0C992-431A-8F4F-9095-47A074708AA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30017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Idea #2: Follow the slope</a:t>
            </a:r>
          </a:p>
        </p:txBody>
      </p:sp>
      <p:pic>
        <p:nvPicPr>
          <p:cNvPr id="8" name="Google Shape;865;p78">
            <a:extLst>
              <a:ext uri="{FF2B5EF4-FFF2-40B4-BE49-F238E27FC236}">
                <a16:creationId xmlns:a16="http://schemas.microsoft.com/office/drawing/2014/main" id="{66EC3FE1-C9F9-3A48-834C-A9257492E84D}"/>
              </a:ext>
            </a:extLst>
          </p:cNvPr>
          <p:cNvPicPr preferRelativeResize="0"/>
          <p:nvPr/>
        </p:nvPicPr>
        <p:blipFill>
          <a:blip r:embed="rId2">
            <a:alphaModFix/>
          </a:blip>
          <a:stretch>
            <a:fillRect/>
          </a:stretch>
        </p:blipFill>
        <p:spPr>
          <a:xfrm>
            <a:off x="1542921" y="889728"/>
            <a:ext cx="9106157" cy="5675449"/>
          </a:xfrm>
          <a:prstGeom prst="rect">
            <a:avLst/>
          </a:prstGeom>
          <a:noFill/>
          <a:ln>
            <a:noFill/>
          </a:ln>
        </p:spPr>
      </p:pic>
      <p:pic>
        <p:nvPicPr>
          <p:cNvPr id="9" name="Google Shape;872;p79">
            <a:extLst>
              <a:ext uri="{FF2B5EF4-FFF2-40B4-BE49-F238E27FC236}">
                <a16:creationId xmlns:a16="http://schemas.microsoft.com/office/drawing/2014/main" id="{8734C9F0-3205-E549-A87F-D434BD38F3E7}"/>
              </a:ext>
            </a:extLst>
          </p:cNvPr>
          <p:cNvPicPr preferRelativeResize="0"/>
          <p:nvPr/>
        </p:nvPicPr>
        <p:blipFill>
          <a:blip r:embed="rId3">
            <a:alphaModFix/>
          </a:blip>
          <a:stretch>
            <a:fillRect/>
          </a:stretch>
        </p:blipFill>
        <p:spPr>
          <a:xfrm>
            <a:off x="2258610" y="4757431"/>
            <a:ext cx="863164" cy="1094729"/>
          </a:xfrm>
          <a:prstGeom prst="rect">
            <a:avLst/>
          </a:prstGeom>
          <a:noFill/>
          <a:ln>
            <a:noFill/>
          </a:ln>
        </p:spPr>
      </p:pic>
      <p:cxnSp>
        <p:nvCxnSpPr>
          <p:cNvPr id="11" name="Straight Arrow Connector 10">
            <a:extLst>
              <a:ext uri="{FF2B5EF4-FFF2-40B4-BE49-F238E27FC236}">
                <a16:creationId xmlns:a16="http://schemas.microsoft.com/office/drawing/2014/main" id="{514D4813-1AED-CD4A-9682-39EEFB92EE33}"/>
              </a:ext>
            </a:extLst>
          </p:cNvPr>
          <p:cNvCxnSpPr/>
          <p:nvPr/>
        </p:nvCxnSpPr>
        <p:spPr>
          <a:xfrm>
            <a:off x="3222171" y="5471886"/>
            <a:ext cx="754743" cy="2467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5644D2E-1870-994A-8EE3-CC2CF005A958}"/>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 originally developed by A </a:t>
            </a:r>
            <a:r>
              <a:rPr lang="en-US" sz="1200" kern="0" dirty="0" err="1">
                <a:solidFill>
                  <a:sysClr val="windowText" lastClr="000000"/>
                </a:solidFill>
              </a:rPr>
              <a:t>Karpathy</a:t>
            </a:r>
            <a:r>
              <a:rPr lang="en-US" sz="1200" kern="0" dirty="0">
                <a:solidFill>
                  <a:sysClr val="windowText" lastClr="000000"/>
                </a:solidFill>
              </a:rPr>
              <a:t>, J Johnson, Fei-Fei L</a:t>
            </a:r>
          </a:p>
        </p:txBody>
      </p:sp>
    </p:spTree>
    <p:extLst>
      <p:ext uri="{BB962C8B-B14F-4D97-AF65-F5344CB8AC3E}">
        <p14:creationId xmlns:p14="http://schemas.microsoft.com/office/powerpoint/2010/main" val="109278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BE87-0097-CD4A-94F5-A21267F07628}"/>
              </a:ext>
            </a:extLst>
          </p:cNvPr>
          <p:cNvSpPr>
            <a:spLocks noGrp="1"/>
          </p:cNvSpPr>
          <p:nvPr>
            <p:ph type="title"/>
          </p:nvPr>
        </p:nvSpPr>
        <p:spPr/>
        <p:txBody>
          <a:bodyPr/>
          <a:lstStyle/>
          <a:p>
            <a:r>
              <a:rPr lang="en-US" dirty="0"/>
              <a:t>Idea #2: Follow the slope</a:t>
            </a:r>
          </a:p>
        </p:txBody>
      </p:sp>
      <p:pic>
        <p:nvPicPr>
          <p:cNvPr id="5" name="Picture 4">
            <a:extLst>
              <a:ext uri="{FF2B5EF4-FFF2-40B4-BE49-F238E27FC236}">
                <a16:creationId xmlns:a16="http://schemas.microsoft.com/office/drawing/2014/main" id="{A04562FE-7C94-DC43-A821-C5843EC30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825" y="1149688"/>
            <a:ext cx="5432059" cy="5257800"/>
          </a:xfrm>
          <a:prstGeom prst="rect">
            <a:avLst/>
          </a:prstGeom>
        </p:spPr>
      </p:pic>
      <p:pic>
        <p:nvPicPr>
          <p:cNvPr id="6" name="Picture 5">
            <a:extLst>
              <a:ext uri="{FF2B5EF4-FFF2-40B4-BE49-F238E27FC236}">
                <a16:creationId xmlns:a16="http://schemas.microsoft.com/office/drawing/2014/main" id="{90DA3B99-AE45-0C46-BB4B-A0C8BDDABBF3}"/>
              </a:ext>
            </a:extLst>
          </p:cNvPr>
          <p:cNvPicPr>
            <a:picLocks noChangeAspect="1"/>
          </p:cNvPicPr>
          <p:nvPr/>
        </p:nvPicPr>
        <p:blipFill rotWithShape="1">
          <a:blip r:embed="rId3">
            <a:extLst>
              <a:ext uri="{28A0092B-C50C-407E-A947-70E740481C1C}">
                <a14:useLocalDpi xmlns:a14="http://schemas.microsoft.com/office/drawing/2010/main" val="0"/>
              </a:ext>
            </a:extLst>
          </a:blip>
          <a:srcRect l="84759"/>
          <a:stretch/>
        </p:blipFill>
        <p:spPr>
          <a:xfrm>
            <a:off x="9818274" y="1149688"/>
            <a:ext cx="849726" cy="5152516"/>
          </a:xfrm>
          <a:prstGeom prst="rect">
            <a:avLst/>
          </a:prstGeom>
        </p:spPr>
      </p:pic>
      <p:sp>
        <p:nvSpPr>
          <p:cNvPr id="7" name="TextBox 6">
            <a:extLst>
              <a:ext uri="{FF2B5EF4-FFF2-40B4-BE49-F238E27FC236}">
                <a16:creationId xmlns:a16="http://schemas.microsoft.com/office/drawing/2014/main" id="{12A38861-5DC8-C144-9763-57441650F9EA}"/>
              </a:ext>
            </a:extLst>
          </p:cNvPr>
          <p:cNvSpPr txBox="1"/>
          <p:nvPr/>
        </p:nvSpPr>
        <p:spPr>
          <a:xfrm>
            <a:off x="1591112" y="1236258"/>
            <a:ext cx="2816824" cy="1077218"/>
          </a:xfrm>
          <a:prstGeom prst="rect">
            <a:avLst/>
          </a:prstGeom>
          <a:solidFill>
            <a:schemeClr val="bg1"/>
          </a:solidFill>
          <a:ln w="28575">
            <a:solidFill>
              <a:schemeClr val="tx1"/>
            </a:solidFill>
          </a:ln>
        </p:spPr>
        <p:txBody>
          <a:bodyPr wrap="square" rtlCol="0">
            <a:spAutoFit/>
          </a:bodyPr>
          <a:lstStyle/>
          <a:p>
            <a:pPr algn="ctr"/>
            <a:r>
              <a:rPr lang="en-US" sz="3200" dirty="0"/>
              <a:t>Arrows:</a:t>
            </a:r>
          </a:p>
          <a:p>
            <a:pPr algn="ctr"/>
            <a:r>
              <a:rPr lang="en-US" sz="3200" dirty="0"/>
              <a:t> </a:t>
            </a:r>
            <a:r>
              <a:rPr lang="en-US" sz="3200" b="1" dirty="0"/>
              <a:t>gradient</a:t>
            </a:r>
          </a:p>
        </p:txBody>
      </p:sp>
      <p:sp>
        <p:nvSpPr>
          <p:cNvPr id="8" name="TextBox 7">
            <a:extLst>
              <a:ext uri="{FF2B5EF4-FFF2-40B4-BE49-F238E27FC236}">
                <a16:creationId xmlns:a16="http://schemas.microsoft.com/office/drawing/2014/main" id="{AB5E6C67-13C6-6748-8267-BBE495752915}"/>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164993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1465-99AB-A643-97CB-53B5D8A7C529}"/>
              </a:ext>
            </a:extLst>
          </p:cNvPr>
          <p:cNvSpPr>
            <a:spLocks noGrp="1"/>
          </p:cNvSpPr>
          <p:nvPr>
            <p:ph type="title"/>
          </p:nvPr>
        </p:nvSpPr>
        <p:spPr/>
        <p:txBody>
          <a:bodyPr/>
          <a:lstStyle/>
          <a:p>
            <a:r>
              <a:rPr lang="en-US" dirty="0"/>
              <a:t>Idea #2: Follow the slope</a:t>
            </a:r>
          </a:p>
        </p:txBody>
      </p:sp>
      <p:pic>
        <p:nvPicPr>
          <p:cNvPr id="5" name="Picture 4">
            <a:extLst>
              <a:ext uri="{FF2B5EF4-FFF2-40B4-BE49-F238E27FC236}">
                <a16:creationId xmlns:a16="http://schemas.microsoft.com/office/drawing/2014/main" id="{59EC1247-F4CE-CE45-B985-E77314A444C3}"/>
              </a:ext>
            </a:extLst>
          </p:cNvPr>
          <p:cNvPicPr>
            <a:picLocks noChangeAspect="1"/>
          </p:cNvPicPr>
          <p:nvPr/>
        </p:nvPicPr>
        <p:blipFill rotWithShape="1">
          <a:blip r:embed="rId2">
            <a:extLst>
              <a:ext uri="{28A0092B-C50C-407E-A947-70E740481C1C}">
                <a14:useLocalDpi xmlns:a14="http://schemas.microsoft.com/office/drawing/2010/main" val="0"/>
              </a:ext>
            </a:extLst>
          </a:blip>
          <a:srcRect l="84759"/>
          <a:stretch/>
        </p:blipFill>
        <p:spPr>
          <a:xfrm>
            <a:off x="9818274" y="1149688"/>
            <a:ext cx="849726" cy="5152516"/>
          </a:xfrm>
          <a:prstGeom prst="rect">
            <a:avLst/>
          </a:prstGeom>
        </p:spPr>
      </p:pic>
      <p:pic>
        <p:nvPicPr>
          <p:cNvPr id="6" name="Picture 5">
            <a:extLst>
              <a:ext uri="{FF2B5EF4-FFF2-40B4-BE49-F238E27FC236}">
                <a16:creationId xmlns:a16="http://schemas.microsoft.com/office/drawing/2014/main" id="{C9E05DA6-38D1-D544-A172-2E5811B05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825" y="1149688"/>
            <a:ext cx="5432059" cy="5257800"/>
          </a:xfrm>
          <a:prstGeom prst="rect">
            <a:avLst/>
          </a:prstGeom>
        </p:spPr>
      </p:pic>
      <p:sp>
        <p:nvSpPr>
          <p:cNvPr id="7" name="TextBox 6">
            <a:extLst>
              <a:ext uri="{FF2B5EF4-FFF2-40B4-BE49-F238E27FC236}">
                <a16:creationId xmlns:a16="http://schemas.microsoft.com/office/drawing/2014/main" id="{BDD3E6C2-10A4-F846-9A2C-3F706FE8698D}"/>
              </a:ext>
            </a:extLst>
          </p:cNvPr>
          <p:cNvSpPr txBox="1"/>
          <p:nvPr/>
        </p:nvSpPr>
        <p:spPr>
          <a:xfrm>
            <a:off x="1591112" y="1236259"/>
            <a:ext cx="2816824" cy="2554545"/>
          </a:xfrm>
          <a:prstGeom prst="rect">
            <a:avLst/>
          </a:prstGeom>
          <a:solidFill>
            <a:schemeClr val="bg1"/>
          </a:solidFill>
          <a:ln w="28575">
            <a:solidFill>
              <a:schemeClr val="tx1"/>
            </a:solidFill>
          </a:ln>
        </p:spPr>
        <p:txBody>
          <a:bodyPr wrap="square" rtlCol="0">
            <a:spAutoFit/>
          </a:bodyPr>
          <a:lstStyle/>
          <a:p>
            <a:pPr algn="ctr"/>
            <a:r>
              <a:rPr lang="en-US" sz="3200" dirty="0"/>
              <a:t>Arrows:</a:t>
            </a:r>
          </a:p>
          <a:p>
            <a:pPr algn="ctr"/>
            <a:r>
              <a:rPr lang="en-US" sz="3200" dirty="0"/>
              <a:t> </a:t>
            </a:r>
            <a:r>
              <a:rPr lang="en-US" sz="3200" b="1" dirty="0"/>
              <a:t>gradient</a:t>
            </a:r>
            <a:r>
              <a:rPr lang="en-US" sz="3200" dirty="0"/>
              <a:t> </a:t>
            </a:r>
            <a:r>
              <a:rPr lang="en-US" sz="3200" b="1" dirty="0"/>
              <a:t>direction</a:t>
            </a:r>
            <a:r>
              <a:rPr lang="en-US" sz="3200" dirty="0"/>
              <a:t> </a:t>
            </a:r>
          </a:p>
          <a:p>
            <a:pPr algn="ctr"/>
            <a:r>
              <a:rPr lang="en-US" sz="3200" dirty="0"/>
              <a:t>(scaled to unit length)</a:t>
            </a:r>
          </a:p>
        </p:txBody>
      </p:sp>
      <p:sp>
        <p:nvSpPr>
          <p:cNvPr id="8" name="TextBox 7">
            <a:extLst>
              <a:ext uri="{FF2B5EF4-FFF2-40B4-BE49-F238E27FC236}">
                <a16:creationId xmlns:a16="http://schemas.microsoft.com/office/drawing/2014/main" id="{4683C2F0-9774-D04D-9FC4-77ADD73382A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977879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0597-7E5E-E145-A4C9-C4A97CD25629}"/>
              </a:ext>
            </a:extLst>
          </p:cNvPr>
          <p:cNvSpPr>
            <a:spLocks noGrp="1"/>
          </p:cNvSpPr>
          <p:nvPr>
            <p:ph type="title"/>
          </p:nvPr>
        </p:nvSpPr>
        <p:spPr/>
        <p:txBody>
          <a:bodyPr/>
          <a:lstStyle/>
          <a:p>
            <a:r>
              <a:rPr lang="en-US" dirty="0"/>
              <a:t>Idea #2: Follow the slope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C4C481D-3367-2E48-97FD-9AE84DEF0810}"/>
                  </a:ext>
                </a:extLst>
              </p:cNvPr>
              <p:cNvSpPr txBox="1"/>
              <p:nvPr/>
            </p:nvSpPr>
            <p:spPr>
              <a:xfrm>
                <a:off x="5846439" y="1392604"/>
                <a:ext cx="2387064" cy="640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arg</m:t>
                          </m:r>
                        </m:fName>
                        <m:e>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panose="02040503050406030204" pitchFamily="18" charset="0"/>
                                    </a:rPr>
                                    <m:t>min</m:t>
                                  </m:r>
                                </m:e>
                                <m:lim>
                                  <m:r>
                                    <a:rPr lang="en-US" sz="3200" b="1" i="1">
                                      <a:latin typeface="Cambria Math" panose="02040503050406030204" pitchFamily="18" charset="0"/>
                                    </a:rPr>
                                    <m:t>𝒘</m:t>
                                  </m:r>
                                </m:lim>
                              </m:limLow>
                            </m:fName>
                            <m:e>
                              <m:r>
                                <a:rPr lang="en-US" sz="3200" i="1">
                                  <a:latin typeface="Cambria Math" panose="02040503050406030204" pitchFamily="18" charset="0"/>
                                </a:rPr>
                                <m:t>𝐿</m:t>
                              </m:r>
                              <m:r>
                                <a:rPr lang="en-US" sz="3200" i="1">
                                  <a:latin typeface="Cambria Math" panose="02040503050406030204" pitchFamily="18" charset="0"/>
                                </a:rPr>
                                <m:t>(</m:t>
                              </m:r>
                              <m:r>
                                <a:rPr lang="en-US" sz="3200" b="1" i="1">
                                  <a:latin typeface="Cambria Math" panose="02040503050406030204" pitchFamily="18" charset="0"/>
                                </a:rPr>
                                <m:t>𝒘</m:t>
                              </m:r>
                              <m:r>
                                <a:rPr lang="en-US" sz="3200" i="1">
                                  <a:latin typeface="Cambria Math" panose="02040503050406030204" pitchFamily="18" charset="0"/>
                                </a:rPr>
                                <m:t>)</m:t>
                              </m:r>
                            </m:e>
                          </m:func>
                        </m:e>
                      </m:func>
                    </m:oMath>
                  </m:oMathPara>
                </a14:m>
                <a:endParaRPr lang="en-US" sz="3200" dirty="0"/>
              </a:p>
            </p:txBody>
          </p:sp>
        </mc:Choice>
        <mc:Fallback>
          <p:sp>
            <p:nvSpPr>
              <p:cNvPr id="5" name="TextBox 4">
                <a:extLst>
                  <a:ext uri="{FF2B5EF4-FFF2-40B4-BE49-F238E27FC236}">
                    <a16:creationId xmlns:a16="http://schemas.microsoft.com/office/drawing/2014/main" id="{5C4C481D-3367-2E48-97FD-9AE84DEF0810}"/>
                  </a:ext>
                </a:extLst>
              </p:cNvPr>
              <p:cNvSpPr txBox="1">
                <a:spLocks noRot="1" noChangeAspect="1" noMove="1" noResize="1" noEditPoints="1" noAdjustHandles="1" noChangeArrowheads="1" noChangeShapeType="1" noTextEdit="1"/>
              </p:cNvSpPr>
              <p:nvPr/>
            </p:nvSpPr>
            <p:spPr>
              <a:xfrm>
                <a:off x="5846439" y="1392604"/>
                <a:ext cx="2387064" cy="640560"/>
              </a:xfrm>
              <a:prstGeom prst="rect">
                <a:avLst/>
              </a:prstGeom>
              <a:blipFill>
                <a:blip r:embed="rId2"/>
                <a:stretch>
                  <a:fillRect l="-3175" t="-1923" r="-5291" b="-961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7B1728D-7255-CF40-A32F-C2EE7F218005}"/>
              </a:ext>
            </a:extLst>
          </p:cNvPr>
          <p:cNvGrpSpPr/>
          <p:nvPr/>
        </p:nvGrpSpPr>
        <p:grpSpPr>
          <a:xfrm>
            <a:off x="1683391" y="1974495"/>
            <a:ext cx="7943699" cy="1396473"/>
            <a:chOff x="159390" y="2203092"/>
            <a:chExt cx="7943699" cy="139647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6E7EA2-5F1C-DD44-ACB0-73D74EAC2419}"/>
                    </a:ext>
                  </a:extLst>
                </p:cNvPr>
                <p:cNvSpPr txBox="1"/>
                <p:nvPr/>
              </p:nvSpPr>
              <p:spPr>
                <a:xfrm>
                  <a:off x="4322439" y="2203092"/>
                  <a:ext cx="3780650" cy="1396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m:t>
                            </m:r>
                          </m:e>
                          <m:sub>
                            <m:r>
                              <a:rPr lang="en-US" sz="3200" b="1" i="1">
                                <a:latin typeface="Cambria Math" panose="02040503050406030204" pitchFamily="18" charset="0"/>
                              </a:rPr>
                              <m:t>𝒘</m:t>
                            </m:r>
                          </m:sub>
                        </m:sSub>
                        <m:r>
                          <a:rPr lang="en-US" sz="3200" i="1">
                            <a:latin typeface="Cambria Math" panose="02040503050406030204" pitchFamily="18" charset="0"/>
                          </a:rPr>
                          <m:t>𝐿</m:t>
                        </m:r>
                        <m:d>
                          <m:dPr>
                            <m:ctrlPr>
                              <a:rPr lang="en-US" sz="3200" i="1">
                                <a:latin typeface="Cambria Math" panose="02040503050406030204" pitchFamily="18" charset="0"/>
                              </a:rPr>
                            </m:ctrlPr>
                          </m:dPr>
                          <m:e>
                            <m:r>
                              <a:rPr lang="en-US" sz="3200" b="1" i="1">
                                <a:latin typeface="Cambria Math" panose="02040503050406030204" pitchFamily="18" charset="0"/>
                              </a:rPr>
                              <m:t>𝒘</m:t>
                            </m:r>
                          </m:e>
                        </m:d>
                        <m:r>
                          <a:rPr lang="en-US" sz="3200" b="1" i="1">
                            <a:latin typeface="Cambria Math" panose="02040503050406030204" pitchFamily="18" charset="0"/>
                          </a:rPr>
                          <m:t>=</m:t>
                        </m:r>
                        <m:d>
                          <m:dPr>
                            <m:begChr m:val="["/>
                            <m:endChr m:val="]"/>
                            <m:ctrlPr>
                              <a:rPr lang="en-US" sz="3200" b="1" i="1">
                                <a:latin typeface="Cambria Math" panose="02040503050406030204" pitchFamily="18" charset="0"/>
                              </a:rPr>
                            </m:ctrlPr>
                          </m:dPr>
                          <m:e>
                            <m:m>
                              <m:mPr>
                                <m:mcs>
                                  <m:mc>
                                    <m:mcPr>
                                      <m:count m:val="1"/>
                                      <m:mcJc m:val="center"/>
                                    </m:mcPr>
                                  </m:mc>
                                </m:mcs>
                                <m:ctrlPr>
                                  <a:rPr lang="en-US" sz="3200" b="1" i="1">
                                    <a:latin typeface="Cambria Math" panose="02040503050406030204" pitchFamily="18" charset="0"/>
                                  </a:rPr>
                                </m:ctrlPr>
                              </m:mPr>
                              <m:mr>
                                <m:e>
                                  <m:r>
                                    <a:rPr lang="en-US" sz="3200" i="1">
                                      <a:latin typeface="Cambria Math" panose="02040503050406030204" pitchFamily="18" charset="0"/>
                                    </a:rPr>
                                    <m:t>𝜕</m:t>
                                  </m:r>
                                  <m:r>
                                    <a:rPr lang="en-US" sz="3200" i="1">
                                      <a:latin typeface="Cambria Math" panose="02040503050406030204" pitchFamily="18" charset="0"/>
                                    </a:rPr>
                                    <m:t>𝐿</m:t>
                                  </m:r>
                                  <m:r>
                                    <a:rPr lang="en-US" sz="3200" i="1">
                                      <a:latin typeface="Cambria Math" panose="02040503050406030204" pitchFamily="18" charset="0"/>
                                    </a:rPr>
                                    <m:t>/</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𝒙</m:t>
                                      </m:r>
                                    </m:e>
                                    <m:sub>
                                      <m:r>
                                        <a:rPr lang="en-US" sz="3200" i="1">
                                          <a:latin typeface="Cambria Math" panose="02040503050406030204" pitchFamily="18" charset="0"/>
                                        </a:rPr>
                                        <m:t>1</m:t>
                                      </m:r>
                                    </m:sub>
                                  </m:sSub>
                                </m:e>
                              </m:mr>
                              <m:mr>
                                <m:e>
                                  <m:r>
                                    <a:rPr lang="en-US" sz="3200" b="1" i="1">
                                      <a:latin typeface="Cambria Math" panose="02040503050406030204" pitchFamily="18" charset="0"/>
                                    </a:rPr>
                                    <m:t>⋮</m:t>
                                  </m:r>
                                </m:e>
                              </m:mr>
                              <m:mr>
                                <m:e>
                                  <m:r>
                                    <a:rPr lang="en-US" sz="3200" i="1">
                                      <a:latin typeface="Cambria Math" panose="02040503050406030204" pitchFamily="18" charset="0"/>
                                    </a:rPr>
                                    <m:t>𝜕</m:t>
                                  </m:r>
                                  <m:r>
                                    <a:rPr lang="en-US" sz="3200" i="1">
                                      <a:latin typeface="Cambria Math" panose="02040503050406030204" pitchFamily="18" charset="0"/>
                                    </a:rPr>
                                    <m:t>𝐿</m:t>
                                  </m:r>
                                  <m:r>
                                    <a:rPr lang="en-US" sz="3200" i="1">
                                      <a:latin typeface="Cambria Math" panose="02040503050406030204" pitchFamily="18" charset="0"/>
                                    </a:rPr>
                                    <m:t>/</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𝒙</m:t>
                                      </m:r>
                                    </m:e>
                                    <m:sub>
                                      <m:r>
                                        <a:rPr lang="en-US" sz="3200" i="1">
                                          <a:latin typeface="Cambria Math" panose="02040503050406030204" pitchFamily="18" charset="0"/>
                                        </a:rPr>
                                        <m:t>𝑁</m:t>
                                      </m:r>
                                    </m:sub>
                                  </m:sSub>
                                </m:e>
                              </m:mr>
                            </m:m>
                          </m:e>
                        </m:d>
                      </m:oMath>
                    </m:oMathPara>
                  </a14:m>
                  <a:endParaRPr lang="en-US" sz="3200" dirty="0"/>
                </a:p>
              </p:txBody>
            </p:sp>
          </mc:Choice>
          <mc:Fallback xmlns="">
            <p:sp>
              <p:nvSpPr>
                <p:cNvPr id="6" name="TextBox 5">
                  <a:extLst>
                    <a:ext uri="{FF2B5EF4-FFF2-40B4-BE49-F238E27FC236}">
                      <a16:creationId xmlns:a16="http://schemas.microsoft.com/office/drawing/2014/main" id="{D05DD1D1-3957-40BD-9CC2-07DE823A2CB0}"/>
                    </a:ext>
                  </a:extLst>
                </p:cNvPr>
                <p:cNvSpPr txBox="1">
                  <a:spLocks noRot="1" noChangeAspect="1" noMove="1" noResize="1" noEditPoints="1" noAdjustHandles="1" noChangeArrowheads="1" noChangeShapeType="1" noTextEdit="1"/>
                </p:cNvSpPr>
                <p:nvPr/>
              </p:nvSpPr>
              <p:spPr>
                <a:xfrm>
                  <a:off x="4322439" y="2203092"/>
                  <a:ext cx="3780650" cy="139647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D020C92-7696-3341-935F-EDE137997725}"/>
                </a:ext>
              </a:extLst>
            </p:cNvPr>
            <p:cNvSpPr txBox="1"/>
            <p:nvPr/>
          </p:nvSpPr>
          <p:spPr>
            <a:xfrm>
              <a:off x="159390" y="2454303"/>
              <a:ext cx="3959603" cy="954107"/>
            </a:xfrm>
            <a:prstGeom prst="rect">
              <a:avLst/>
            </a:prstGeom>
            <a:noFill/>
          </p:spPr>
          <p:txBody>
            <a:bodyPr wrap="square" rtlCol="0">
              <a:spAutoFit/>
            </a:bodyPr>
            <a:lstStyle/>
            <a:p>
              <a:pPr algn="r"/>
              <a:r>
                <a:rPr lang="en-US" sz="2800" b="1" dirty="0"/>
                <a:t>What’s the geometric interpretation of:</a:t>
              </a:r>
            </a:p>
          </p:txBody>
        </p:sp>
      </p:grpSp>
      <p:sp>
        <p:nvSpPr>
          <p:cNvPr id="9" name="TextBox 8">
            <a:extLst>
              <a:ext uri="{FF2B5EF4-FFF2-40B4-BE49-F238E27FC236}">
                <a16:creationId xmlns:a16="http://schemas.microsoft.com/office/drawing/2014/main" id="{6777B83F-E59D-F94E-87CA-B5E43033A0F0}"/>
              </a:ext>
            </a:extLst>
          </p:cNvPr>
          <p:cNvSpPr txBox="1"/>
          <p:nvPr/>
        </p:nvSpPr>
        <p:spPr>
          <a:xfrm>
            <a:off x="3671484" y="1451274"/>
            <a:ext cx="1971511" cy="523220"/>
          </a:xfrm>
          <a:prstGeom prst="rect">
            <a:avLst/>
          </a:prstGeom>
          <a:noFill/>
        </p:spPr>
        <p:txBody>
          <a:bodyPr wrap="square" rtlCol="0">
            <a:spAutoFit/>
          </a:bodyPr>
          <a:lstStyle/>
          <a:p>
            <a:pPr algn="r"/>
            <a:r>
              <a:rPr lang="en-US" sz="2800" dirty="0"/>
              <a:t>Want:</a:t>
            </a:r>
          </a:p>
        </p:txBody>
      </p:sp>
      <p:grpSp>
        <p:nvGrpSpPr>
          <p:cNvPr id="10" name="Group 9">
            <a:extLst>
              <a:ext uri="{FF2B5EF4-FFF2-40B4-BE49-F238E27FC236}">
                <a16:creationId xmlns:a16="http://schemas.microsoft.com/office/drawing/2014/main" id="{2309599F-DCBE-E74E-9F1C-A4A32CD18DE7}"/>
              </a:ext>
            </a:extLst>
          </p:cNvPr>
          <p:cNvGrpSpPr/>
          <p:nvPr/>
        </p:nvGrpSpPr>
        <p:grpSpPr>
          <a:xfrm>
            <a:off x="1968356" y="3707617"/>
            <a:ext cx="8255291" cy="1990520"/>
            <a:chOff x="444355" y="3936215"/>
            <a:chExt cx="8255291" cy="1990520"/>
          </a:xfrm>
        </p:grpSpPr>
        <p:sp>
          <p:nvSpPr>
            <p:cNvPr id="11" name="TextBox 10">
              <a:extLst>
                <a:ext uri="{FF2B5EF4-FFF2-40B4-BE49-F238E27FC236}">
                  <a16:creationId xmlns:a16="http://schemas.microsoft.com/office/drawing/2014/main" id="{BFEF1108-C3B2-FA4A-A9B6-45E03CA81660}"/>
                </a:ext>
              </a:extLst>
            </p:cNvPr>
            <p:cNvSpPr txBox="1"/>
            <p:nvPr/>
          </p:nvSpPr>
          <p:spPr>
            <a:xfrm>
              <a:off x="444355" y="3936215"/>
              <a:ext cx="8255291" cy="523220"/>
            </a:xfrm>
            <a:prstGeom prst="rect">
              <a:avLst/>
            </a:prstGeom>
            <a:noFill/>
          </p:spPr>
          <p:txBody>
            <a:bodyPr wrap="square" rtlCol="0">
              <a:spAutoFit/>
            </a:bodyPr>
            <a:lstStyle/>
            <a:p>
              <a:pPr algn="ctr"/>
              <a:r>
                <a:rPr lang="en-US" sz="2800" b="1" dirty="0"/>
                <a:t>Which is bigger (for small </a:t>
              </a:r>
              <a:r>
                <a:rPr lang="el-GR" sz="2800" b="1" dirty="0">
                  <a:latin typeface="Arial" panose="020B0604020202020204" pitchFamily="34" charset="0"/>
                  <a:cs typeface="Arial" panose="020B0604020202020204" pitchFamily="34" charset="0"/>
                </a:rPr>
                <a:t>α</a:t>
              </a:r>
              <a:r>
                <a:rPr lang="en-US" sz="2800" b="1" dirty="0">
                  <a:latin typeface="Arial" panose="020B0604020202020204" pitchFamily="34" charset="0"/>
                  <a:cs typeface="Arial" panose="020B0604020202020204" pitchFamily="34" charset="0"/>
                </a:rPr>
                <a:t>)</a:t>
              </a:r>
              <a:r>
                <a:rPr lang="en-US" sz="2800" b="1" dirty="0"/>
                <a:t>?</a:t>
              </a:r>
            </a:p>
          </p:txBody>
        </p:sp>
        <p:grpSp>
          <p:nvGrpSpPr>
            <p:cNvPr id="12" name="Group 11">
              <a:extLst>
                <a:ext uri="{FF2B5EF4-FFF2-40B4-BE49-F238E27FC236}">
                  <a16:creationId xmlns:a16="http://schemas.microsoft.com/office/drawing/2014/main" id="{8189F21E-8CA4-644B-9181-0C1211D38F0E}"/>
                </a:ext>
              </a:extLst>
            </p:cNvPr>
            <p:cNvGrpSpPr/>
            <p:nvPr/>
          </p:nvGrpSpPr>
          <p:grpSpPr>
            <a:xfrm>
              <a:off x="2195540" y="4669495"/>
              <a:ext cx="5088333" cy="1257240"/>
              <a:chOff x="2195540" y="4669495"/>
              <a:chExt cx="5088333" cy="125724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CAE4478-E08B-9041-89A1-45E0C5CF9218}"/>
                      </a:ext>
                    </a:extLst>
                  </p:cNvPr>
                  <p:cNvSpPr txBox="1"/>
                  <p:nvPr/>
                </p:nvSpPr>
                <p:spPr>
                  <a:xfrm>
                    <a:off x="2195540" y="5082863"/>
                    <a:ext cx="9958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𝐿</m:t>
                          </m:r>
                          <m:d>
                            <m:dPr>
                              <m:ctrlPr>
                                <a:rPr lang="en-US" sz="3200" i="1">
                                  <a:latin typeface="Cambria Math" panose="02040503050406030204" pitchFamily="18" charset="0"/>
                                </a:rPr>
                              </m:ctrlPr>
                            </m:dPr>
                            <m:e>
                              <m:r>
                                <a:rPr lang="en-US" sz="3200" b="1" i="1">
                                  <a:latin typeface="Cambria Math" panose="02040503050406030204" pitchFamily="18" charset="0"/>
                                </a:rPr>
                                <m:t>𝒘</m:t>
                              </m:r>
                            </m:e>
                          </m:d>
                        </m:oMath>
                      </m:oMathPara>
                    </a14:m>
                    <a:endParaRPr lang="en-US" sz="3200" dirty="0"/>
                  </a:p>
                </p:txBody>
              </p:sp>
            </mc:Choice>
            <mc:Fallback xmlns="">
              <p:sp>
                <p:nvSpPr>
                  <p:cNvPr id="13" name="TextBox 12">
                    <a:extLst>
                      <a:ext uri="{FF2B5EF4-FFF2-40B4-BE49-F238E27FC236}">
                        <a16:creationId xmlns:a16="http://schemas.microsoft.com/office/drawing/2014/main" id="{CB89FC70-FFF4-43F3-8016-FD85DEC82965}"/>
                      </a:ext>
                    </a:extLst>
                  </p:cNvPr>
                  <p:cNvSpPr txBox="1">
                    <a:spLocks noRot="1" noChangeAspect="1" noMove="1" noResize="1" noEditPoints="1" noAdjustHandles="1" noChangeArrowheads="1" noChangeShapeType="1" noTextEdit="1"/>
                  </p:cNvSpPr>
                  <p:nvPr/>
                </p:nvSpPr>
                <p:spPr>
                  <a:xfrm>
                    <a:off x="2195540" y="5082863"/>
                    <a:ext cx="99584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0F9A26-3C22-E04D-8842-90F50EDE1D5D}"/>
                      </a:ext>
                    </a:extLst>
                  </p:cNvPr>
                  <p:cNvSpPr txBox="1"/>
                  <p:nvPr/>
                </p:nvSpPr>
                <p:spPr>
                  <a:xfrm>
                    <a:off x="4152182" y="5082864"/>
                    <a:ext cx="31316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𝐿</m:t>
                          </m:r>
                          <m:d>
                            <m:dPr>
                              <m:ctrlPr>
                                <a:rPr lang="en-US" sz="3200" i="1">
                                  <a:latin typeface="Cambria Math" panose="02040503050406030204" pitchFamily="18" charset="0"/>
                                </a:rPr>
                              </m:ctrlPr>
                            </m:dPr>
                            <m:e>
                              <m:r>
                                <a:rPr lang="en-US" sz="3200" b="1" i="1">
                                  <a:latin typeface="Cambria Math" panose="02040503050406030204" pitchFamily="18" charset="0"/>
                                </a:rPr>
                                <m:t>𝒘</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𝛼</m:t>
                                  </m:r>
                                  <m:r>
                                    <m:rPr>
                                      <m:sty m:val="p"/>
                                    </m:rPr>
                                    <a:rPr lang="en-US" sz="3200">
                                      <a:latin typeface="Cambria Math" panose="02040503050406030204" pitchFamily="18" charset="0"/>
                                    </a:rPr>
                                    <m:t>∇</m:t>
                                  </m:r>
                                </m:e>
                                <m:sub>
                                  <m:r>
                                    <a:rPr lang="en-US" sz="3200" b="1" i="1">
                                      <a:latin typeface="Cambria Math" panose="02040503050406030204" pitchFamily="18" charset="0"/>
                                    </a:rPr>
                                    <m:t>𝒘</m:t>
                                  </m:r>
                                </m:sub>
                              </m:sSub>
                              <m:r>
                                <a:rPr lang="en-US" sz="3200" i="1">
                                  <a:latin typeface="Cambria Math" panose="02040503050406030204" pitchFamily="18" charset="0"/>
                                </a:rPr>
                                <m:t>𝐿</m:t>
                              </m:r>
                              <m:r>
                                <a:rPr lang="en-US" sz="3200" i="1">
                                  <a:latin typeface="Cambria Math" panose="02040503050406030204" pitchFamily="18" charset="0"/>
                                </a:rPr>
                                <m:t>(</m:t>
                              </m:r>
                              <m:r>
                                <a:rPr lang="en-US" sz="3200" b="1" i="1">
                                  <a:latin typeface="Cambria Math" panose="02040503050406030204" pitchFamily="18" charset="0"/>
                                </a:rPr>
                                <m:t>𝒘</m:t>
                              </m:r>
                              <m:r>
                                <a:rPr lang="en-US" sz="3200" i="1">
                                  <a:latin typeface="Cambria Math" panose="02040503050406030204" pitchFamily="18" charset="0"/>
                                </a:rPr>
                                <m:t>)</m:t>
                              </m:r>
                            </m:e>
                          </m:d>
                        </m:oMath>
                      </m:oMathPara>
                    </a14:m>
                    <a:endParaRPr lang="en-US" sz="3200" dirty="0"/>
                  </a:p>
                </p:txBody>
              </p:sp>
            </mc:Choice>
            <mc:Fallback xmlns="">
              <p:sp>
                <p:nvSpPr>
                  <p:cNvPr id="14" name="TextBox 13">
                    <a:extLst>
                      <a:ext uri="{FF2B5EF4-FFF2-40B4-BE49-F238E27FC236}">
                        <a16:creationId xmlns:a16="http://schemas.microsoft.com/office/drawing/2014/main" id="{AF456F8F-524E-42D6-88C0-CFAF4AA3A352}"/>
                      </a:ext>
                    </a:extLst>
                  </p:cNvPr>
                  <p:cNvSpPr txBox="1">
                    <a:spLocks noRot="1" noChangeAspect="1" noMove="1" noResize="1" noEditPoints="1" noAdjustHandles="1" noChangeArrowheads="1" noChangeShapeType="1" noTextEdit="1"/>
                  </p:cNvSpPr>
                  <p:nvPr/>
                </p:nvSpPr>
                <p:spPr>
                  <a:xfrm>
                    <a:off x="4152182" y="5082864"/>
                    <a:ext cx="3131691" cy="492443"/>
                  </a:xfrm>
                  <a:prstGeom prst="rect">
                    <a:avLst/>
                  </a:prstGeom>
                  <a:blipFill>
                    <a:blip r:embed="rId5"/>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381D607F-D33A-9645-8A2C-56B4937B3E9C}"/>
                  </a:ext>
                </a:extLst>
              </p:cNvPr>
              <p:cNvGrpSpPr/>
              <p:nvPr/>
            </p:nvGrpSpPr>
            <p:grpSpPr>
              <a:xfrm>
                <a:off x="3418704" y="4669495"/>
                <a:ext cx="594715" cy="1257240"/>
                <a:chOff x="3810293" y="4669495"/>
                <a:chExt cx="594715" cy="125724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0ACFCB8-DEE6-6F40-844D-BE90D26BBB3F}"/>
                        </a:ext>
                      </a:extLst>
                    </p:cNvPr>
                    <p:cNvSpPr txBox="1"/>
                    <p:nvPr/>
                  </p:nvSpPr>
                  <p:spPr>
                    <a:xfrm>
                      <a:off x="3810293" y="4669495"/>
                      <a:ext cx="5947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m:t>
                            </m:r>
                          </m:oMath>
                        </m:oMathPara>
                      </a14:m>
                      <a:endParaRPr lang="en-US" sz="3200" dirty="0"/>
                    </a:p>
                  </p:txBody>
                </p:sp>
              </mc:Choice>
              <mc:Fallback xmlns="">
                <p:sp>
                  <p:nvSpPr>
                    <p:cNvPr id="15" name="TextBox 14">
                      <a:extLst>
                        <a:ext uri="{FF2B5EF4-FFF2-40B4-BE49-F238E27FC236}">
                          <a16:creationId xmlns:a16="http://schemas.microsoft.com/office/drawing/2014/main" id="{ED415CF3-3F42-4202-B4AB-2095E90F8813}"/>
                        </a:ext>
                      </a:extLst>
                    </p:cNvPr>
                    <p:cNvSpPr txBox="1">
                      <a:spLocks noRot="1" noChangeAspect="1" noMove="1" noResize="1" noEditPoints="1" noAdjustHandles="1" noChangeArrowheads="1" noChangeShapeType="1" noTextEdit="1"/>
                    </p:cNvSpPr>
                    <p:nvPr/>
                  </p:nvSpPr>
                  <p:spPr>
                    <a:xfrm>
                      <a:off x="3810293" y="4669495"/>
                      <a:ext cx="594715" cy="4924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4757D84-43D4-D94D-AB20-CEB57FD066A6}"/>
                        </a:ext>
                      </a:extLst>
                    </p:cNvPr>
                    <p:cNvSpPr txBox="1"/>
                    <p:nvPr/>
                  </p:nvSpPr>
                  <p:spPr>
                    <a:xfrm>
                      <a:off x="3810293" y="5434292"/>
                      <a:ext cx="5947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&gt;?</m:t>
                            </m:r>
                          </m:oMath>
                        </m:oMathPara>
                      </a14:m>
                      <a:endParaRPr lang="en-US" sz="3200" dirty="0"/>
                    </a:p>
                  </p:txBody>
                </p:sp>
              </mc:Choice>
              <mc:Fallback xmlns="">
                <p:sp>
                  <p:nvSpPr>
                    <p:cNvPr id="16" name="TextBox 15">
                      <a:extLst>
                        <a:ext uri="{FF2B5EF4-FFF2-40B4-BE49-F238E27FC236}">
                          <a16:creationId xmlns:a16="http://schemas.microsoft.com/office/drawing/2014/main" id="{E98CDC6E-535E-4B0C-82C9-B44CAC91961B}"/>
                        </a:ext>
                      </a:extLst>
                    </p:cNvPr>
                    <p:cNvSpPr txBox="1">
                      <a:spLocks noRot="1" noChangeAspect="1" noMove="1" noResize="1" noEditPoints="1" noAdjustHandles="1" noChangeArrowheads="1" noChangeShapeType="1" noTextEdit="1"/>
                    </p:cNvSpPr>
                    <p:nvPr/>
                  </p:nvSpPr>
                  <p:spPr>
                    <a:xfrm>
                      <a:off x="3810293" y="5434292"/>
                      <a:ext cx="594715" cy="492443"/>
                    </a:xfrm>
                    <a:prstGeom prst="rect">
                      <a:avLst/>
                    </a:prstGeom>
                    <a:blipFill>
                      <a:blip r:embed="rId7"/>
                      <a:stretch>
                        <a:fillRect/>
                      </a:stretch>
                    </a:blipFill>
                  </p:spPr>
                  <p:txBody>
                    <a:bodyPr/>
                    <a:lstStyle/>
                    <a:p>
                      <a:r>
                        <a:rPr lang="en-US">
                          <a:noFill/>
                        </a:rPr>
                        <a:t> </a:t>
                      </a:r>
                    </a:p>
                  </p:txBody>
                </p:sp>
              </mc:Fallback>
            </mc:AlternateContent>
          </p:grpSp>
        </p:grpSp>
      </p:grpSp>
      <p:sp>
        <p:nvSpPr>
          <p:cNvPr id="18" name="TextBox 17">
            <a:extLst>
              <a:ext uri="{FF2B5EF4-FFF2-40B4-BE49-F238E27FC236}">
                <a16:creationId xmlns:a16="http://schemas.microsoft.com/office/drawing/2014/main" id="{B49015CA-3046-2044-AE28-A3337C9A4EE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41339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8ABF-A760-7A40-9DC1-FB66081DBF96}"/>
              </a:ext>
            </a:extLst>
          </p:cNvPr>
          <p:cNvSpPr>
            <a:spLocks noGrp="1"/>
          </p:cNvSpPr>
          <p:nvPr>
            <p:ph type="title"/>
          </p:nvPr>
        </p:nvSpPr>
        <p:spPr/>
        <p:txBody>
          <a:bodyPr/>
          <a:lstStyle/>
          <a:p>
            <a:r>
              <a:rPr lang="en-US" dirty="0"/>
              <a:t>Idea #2: Follow the slope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5C25871-2639-F940-B713-AB2B71B7806E}"/>
                  </a:ext>
                </a:extLst>
              </p:cNvPr>
              <p:cNvSpPr txBox="1"/>
              <p:nvPr/>
            </p:nvSpPr>
            <p:spPr>
              <a:xfrm>
                <a:off x="2262231" y="3045204"/>
                <a:ext cx="8922840" cy="2554545"/>
              </a:xfrm>
              <a:prstGeom prst="rect">
                <a:avLst/>
              </a:prstGeom>
              <a:noFill/>
            </p:spPr>
            <p:txBody>
              <a:bodyPr wrap="square" rtlCol="0">
                <a:spAutoFit/>
              </a:bodyPr>
              <a:lstStyle/>
              <a:p>
                <a:r>
                  <a:rPr lang="en-US" sz="3200" b="1" dirty="0"/>
                  <a:t>w0</a:t>
                </a:r>
                <a:r>
                  <a:rPr lang="en-US" sz="3200" dirty="0"/>
                  <a:t> = </a:t>
                </a:r>
                <a:r>
                  <a:rPr lang="en-US" sz="3200" i="1" dirty="0"/>
                  <a:t>initialize</a:t>
                </a:r>
                <a:r>
                  <a:rPr lang="en-US" sz="3200" b="1" dirty="0"/>
                  <a:t>()</a:t>
                </a:r>
                <a:r>
                  <a:rPr lang="en-US" sz="3200" dirty="0"/>
                  <a:t> #initialize</a:t>
                </a:r>
                <a:endParaRPr lang="en-US" sz="3200" b="1" dirty="0"/>
              </a:p>
              <a:p>
                <a:r>
                  <a:rPr lang="en-US" sz="3200" dirty="0"/>
                  <a:t>for </a:t>
                </a:r>
                <a:r>
                  <a:rPr lang="en-US" sz="3200" dirty="0" err="1"/>
                  <a:t>iter</a:t>
                </a:r>
                <a:r>
                  <a:rPr lang="en-US" sz="3200" dirty="0"/>
                  <a:t> in range(</a:t>
                </a:r>
                <a:r>
                  <a:rPr lang="en-US" sz="3200" dirty="0" err="1"/>
                  <a:t>numIters</a:t>
                </a:r>
                <a:r>
                  <a:rPr lang="en-US" sz="3200" dirty="0"/>
                  <a:t>):</a:t>
                </a:r>
              </a:p>
              <a:p>
                <a:r>
                  <a:rPr lang="en-US" sz="3200" dirty="0"/>
                  <a:t>	</a:t>
                </a:r>
                <a:r>
                  <a:rPr lang="en-US" sz="3200" b="1" dirty="0"/>
                  <a:t>g</a:t>
                </a:r>
                <a:r>
                  <a:rPr lang="en-US" sz="3200" dirty="0"/>
                  <a:t> =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m:t>
                        </m:r>
                      </m:e>
                      <m:sub>
                        <m:r>
                          <a:rPr lang="en-US" sz="3200" b="1" i="1">
                            <a:latin typeface="Cambria Math" panose="02040503050406030204" pitchFamily="18" charset="0"/>
                          </a:rPr>
                          <m:t>𝒘</m:t>
                        </m:r>
                      </m:sub>
                    </m:sSub>
                    <m:r>
                      <a:rPr lang="en-US" sz="3200" i="1">
                        <a:latin typeface="Cambria Math" panose="02040503050406030204" pitchFamily="18" charset="0"/>
                      </a:rPr>
                      <m:t>𝐿</m:t>
                    </m:r>
                    <m:d>
                      <m:dPr>
                        <m:ctrlPr>
                          <a:rPr lang="en-US" sz="3200" i="1">
                            <a:latin typeface="Cambria Math" panose="02040503050406030204" pitchFamily="18" charset="0"/>
                          </a:rPr>
                        </m:ctrlPr>
                      </m:dPr>
                      <m:e>
                        <m:r>
                          <a:rPr lang="en-US" sz="3200" b="1" i="1">
                            <a:latin typeface="Cambria Math" panose="02040503050406030204" pitchFamily="18" charset="0"/>
                          </a:rPr>
                          <m:t>𝒘</m:t>
                        </m:r>
                      </m:e>
                    </m:d>
                  </m:oMath>
                </a14:m>
                <a:r>
                  <a:rPr lang="en-US" sz="3200" dirty="0">
                    <a:latin typeface="+mj-lt"/>
                  </a:rPr>
                  <a:t>                           </a:t>
                </a:r>
                <a:r>
                  <a:rPr lang="en-US" sz="3200" dirty="0"/>
                  <a:t># eval gradient</a:t>
                </a:r>
              </a:p>
              <a:p>
                <a:r>
                  <a:rPr lang="en-US" sz="3200" dirty="0"/>
                  <a:t>	</a:t>
                </a:r>
                <a:r>
                  <a:rPr lang="en-US" sz="3200" b="1" dirty="0"/>
                  <a:t>w</a:t>
                </a:r>
                <a:r>
                  <a:rPr lang="en-US" sz="3200" dirty="0"/>
                  <a:t> = </a:t>
                </a:r>
                <a:r>
                  <a:rPr lang="en-US" sz="3200" b="1" dirty="0"/>
                  <a:t>w</a:t>
                </a:r>
                <a:r>
                  <a:rPr lang="en-US" sz="3200" dirty="0"/>
                  <a:t> + -</a:t>
                </a:r>
                <a:r>
                  <a:rPr lang="en-US" sz="3200" i="1" dirty="0" err="1"/>
                  <a:t>stepsize</a:t>
                </a:r>
                <a:r>
                  <a:rPr lang="en-US" sz="3200" dirty="0"/>
                  <a:t>*</a:t>
                </a:r>
                <a:r>
                  <a:rPr lang="en-US" sz="3200" b="1" dirty="0"/>
                  <a:t>g     </a:t>
                </a:r>
                <a:r>
                  <a:rPr lang="en-US" sz="3200" dirty="0"/>
                  <a:t># update w</a:t>
                </a:r>
                <a:endParaRPr lang="en-US" sz="3200" b="1" dirty="0"/>
              </a:p>
              <a:p>
                <a:r>
                  <a:rPr lang="en-US" sz="3200" dirty="0"/>
                  <a:t>return </a:t>
                </a:r>
                <a:r>
                  <a:rPr lang="en-US" sz="3200" b="1" dirty="0"/>
                  <a:t>w</a:t>
                </a:r>
              </a:p>
            </p:txBody>
          </p:sp>
        </mc:Choice>
        <mc:Fallback>
          <p:sp>
            <p:nvSpPr>
              <p:cNvPr id="5" name="TextBox 4">
                <a:extLst>
                  <a:ext uri="{FF2B5EF4-FFF2-40B4-BE49-F238E27FC236}">
                    <a16:creationId xmlns:a16="http://schemas.microsoft.com/office/drawing/2014/main" id="{E5C25871-2639-F940-B713-AB2B71B7806E}"/>
                  </a:ext>
                </a:extLst>
              </p:cNvPr>
              <p:cNvSpPr txBox="1">
                <a:spLocks noRot="1" noChangeAspect="1" noMove="1" noResize="1" noEditPoints="1" noAdjustHandles="1" noChangeArrowheads="1" noChangeShapeType="1" noTextEdit="1"/>
              </p:cNvSpPr>
              <p:nvPr/>
            </p:nvSpPr>
            <p:spPr>
              <a:xfrm>
                <a:off x="2262231" y="3045204"/>
                <a:ext cx="8922840" cy="2554545"/>
              </a:xfrm>
              <a:prstGeom prst="rect">
                <a:avLst/>
              </a:prstGeom>
              <a:blipFill>
                <a:blip r:embed="rId2"/>
                <a:stretch>
                  <a:fillRect l="-1707" t="-3465" b="-643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062C828-1CAF-2449-AFA3-180A2B854B03}"/>
              </a:ext>
            </a:extLst>
          </p:cNvPr>
          <p:cNvSpPr txBox="1"/>
          <p:nvPr/>
        </p:nvSpPr>
        <p:spPr>
          <a:xfrm>
            <a:off x="3321865" y="1486913"/>
            <a:ext cx="5548270" cy="1077218"/>
          </a:xfrm>
          <a:prstGeom prst="rect">
            <a:avLst/>
          </a:prstGeom>
          <a:noFill/>
        </p:spPr>
        <p:txBody>
          <a:bodyPr wrap="square" rtlCol="0">
            <a:spAutoFit/>
          </a:bodyPr>
          <a:lstStyle/>
          <a:p>
            <a:pPr algn="ctr"/>
            <a:r>
              <a:rPr lang="en-US" sz="3200" b="1" dirty="0"/>
              <a:t>Method</a:t>
            </a:r>
            <a:r>
              <a:rPr lang="en-US" sz="3200" dirty="0"/>
              <a:t>: at each step, move in direction of negative gradient</a:t>
            </a:r>
          </a:p>
        </p:txBody>
      </p:sp>
      <p:sp>
        <p:nvSpPr>
          <p:cNvPr id="7" name="TextBox 6">
            <a:extLst>
              <a:ext uri="{FF2B5EF4-FFF2-40B4-BE49-F238E27FC236}">
                <a16:creationId xmlns:a16="http://schemas.microsoft.com/office/drawing/2014/main" id="{EF8A6AC2-FAA7-744B-AB2A-F6F9E5E73844}"/>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1283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A5CDE8A-C04C-F941-8563-8C3EDE3E1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797" y="3844767"/>
            <a:ext cx="3438887" cy="26448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3E179B4-CBD2-AB48-9863-4B7379BE68FF}"/>
              </a:ext>
            </a:extLst>
          </p:cNvPr>
          <p:cNvSpPr/>
          <p:nvPr/>
        </p:nvSpPr>
        <p:spPr>
          <a:xfrm>
            <a:off x="1244605" y="1874801"/>
            <a:ext cx="9232842" cy="10752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60F37FF4-01B6-8046-B72D-DC65EA661C2E}"/>
              </a:ext>
            </a:extLst>
          </p:cNvPr>
          <p:cNvSpPr/>
          <p:nvPr/>
        </p:nvSpPr>
        <p:spPr>
          <a:xfrm>
            <a:off x="1244603" y="3000338"/>
            <a:ext cx="9232842" cy="69267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735ABF1-E37C-2D45-9DE0-74B153D5ADF1}"/>
              </a:ext>
            </a:extLst>
          </p:cNvPr>
          <p:cNvSpPr>
            <a:spLocks noGrp="1"/>
          </p:cNvSpPr>
          <p:nvPr>
            <p:ph type="title"/>
          </p:nvPr>
        </p:nvSpPr>
        <p:spPr/>
        <p:txBody>
          <a:bodyPr/>
          <a:lstStyle/>
          <a:p>
            <a:r>
              <a:rPr lang="en-US" dirty="0"/>
              <a:t>Regularization</a:t>
            </a:r>
          </a:p>
        </p:txBody>
      </p:sp>
      <p:grpSp>
        <p:nvGrpSpPr>
          <p:cNvPr id="50" name="Group 49">
            <a:extLst>
              <a:ext uri="{FF2B5EF4-FFF2-40B4-BE49-F238E27FC236}">
                <a16:creationId xmlns:a16="http://schemas.microsoft.com/office/drawing/2014/main" id="{4C577602-7700-7247-9C0B-DD68A3AF7ECD}"/>
              </a:ext>
            </a:extLst>
          </p:cNvPr>
          <p:cNvGrpSpPr/>
          <p:nvPr/>
        </p:nvGrpSpPr>
        <p:grpSpPr>
          <a:xfrm>
            <a:off x="2085411" y="1450380"/>
            <a:ext cx="4316434" cy="2253634"/>
            <a:chOff x="755621" y="2861469"/>
            <a:chExt cx="4316434" cy="2253634"/>
          </a:xfrm>
        </p:grpSpPr>
        <p:sp>
          <p:nvSpPr>
            <p:cNvPr id="51" name="TextBox 50">
              <a:extLst>
                <a:ext uri="{FF2B5EF4-FFF2-40B4-BE49-F238E27FC236}">
                  <a16:creationId xmlns:a16="http://schemas.microsoft.com/office/drawing/2014/main" id="{2156DEB8-6364-2948-AB00-139A2F78BDE6}"/>
                </a:ext>
              </a:extLst>
            </p:cNvPr>
            <p:cNvSpPr txBox="1"/>
            <p:nvPr/>
          </p:nvSpPr>
          <p:spPr>
            <a:xfrm>
              <a:off x="755622" y="4385842"/>
              <a:ext cx="15361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Mexico City</a:t>
              </a:r>
            </a:p>
          </p:txBody>
        </p:sp>
        <p:sp>
          <p:nvSpPr>
            <p:cNvPr id="52" name="TextBox 51">
              <a:extLst>
                <a:ext uri="{FF2B5EF4-FFF2-40B4-BE49-F238E27FC236}">
                  <a16:creationId xmlns:a16="http://schemas.microsoft.com/office/drawing/2014/main" id="{E8273C96-BDF4-6848-8A7A-C298373B122A}"/>
                </a:ext>
              </a:extLst>
            </p:cNvPr>
            <p:cNvSpPr txBox="1"/>
            <p:nvPr/>
          </p:nvSpPr>
          <p:spPr>
            <a:xfrm>
              <a:off x="755621" y="4025912"/>
              <a:ext cx="21087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Austin, TX</a:t>
              </a:r>
            </a:p>
          </p:txBody>
        </p:sp>
        <p:sp>
          <p:nvSpPr>
            <p:cNvPr id="53" name="TextBox 52">
              <a:extLst>
                <a:ext uri="{FF2B5EF4-FFF2-40B4-BE49-F238E27FC236}">
                  <a16:creationId xmlns:a16="http://schemas.microsoft.com/office/drawing/2014/main" id="{00088067-C2D8-5D4A-9BE6-DD6CFEF06F5B}"/>
                </a:ext>
              </a:extLst>
            </p:cNvPr>
            <p:cNvSpPr txBox="1"/>
            <p:nvPr/>
          </p:nvSpPr>
          <p:spPr>
            <a:xfrm>
              <a:off x="755622" y="3306052"/>
              <a:ext cx="15361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Ann Arbor</a:t>
              </a:r>
            </a:p>
          </p:txBody>
        </p:sp>
        <p:sp>
          <p:nvSpPr>
            <p:cNvPr id="54" name="TextBox 53">
              <a:extLst>
                <a:ext uri="{FF2B5EF4-FFF2-40B4-BE49-F238E27FC236}">
                  <a16:creationId xmlns:a16="http://schemas.microsoft.com/office/drawing/2014/main" id="{7810B60B-599C-C947-BB53-FFB2C66ED10A}"/>
                </a:ext>
              </a:extLst>
            </p:cNvPr>
            <p:cNvSpPr txBox="1"/>
            <p:nvPr/>
          </p:nvSpPr>
          <p:spPr>
            <a:xfrm>
              <a:off x="755622" y="3665982"/>
              <a:ext cx="2108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Washington, DC</a:t>
              </a:r>
            </a:p>
          </p:txBody>
        </p:sp>
        <p:sp>
          <p:nvSpPr>
            <p:cNvPr id="55" name="TextBox 54">
              <a:extLst>
                <a:ext uri="{FF2B5EF4-FFF2-40B4-BE49-F238E27FC236}">
                  <a16:creationId xmlns:a16="http://schemas.microsoft.com/office/drawing/2014/main" id="{D5AB84AE-42CC-B041-9519-B9B6EB00B08B}"/>
                </a:ext>
              </a:extLst>
            </p:cNvPr>
            <p:cNvSpPr txBox="1"/>
            <p:nvPr/>
          </p:nvSpPr>
          <p:spPr>
            <a:xfrm>
              <a:off x="755622" y="4745771"/>
              <a:ext cx="15361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Panama City</a:t>
              </a:r>
            </a:p>
          </p:txBody>
        </p:sp>
        <p:sp>
          <p:nvSpPr>
            <p:cNvPr id="56" name="TextBox 55">
              <a:extLst>
                <a:ext uri="{FF2B5EF4-FFF2-40B4-BE49-F238E27FC236}">
                  <a16:creationId xmlns:a16="http://schemas.microsoft.com/office/drawing/2014/main" id="{D13AFB9E-97B6-EA46-9C57-1571E1164286}"/>
                </a:ext>
              </a:extLst>
            </p:cNvPr>
            <p:cNvSpPr txBox="1"/>
            <p:nvPr/>
          </p:nvSpPr>
          <p:spPr>
            <a:xfrm>
              <a:off x="759790" y="2861469"/>
              <a:ext cx="15361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Arial" panose="020B0604020202020204"/>
                  <a:ea typeface="+mn-ea"/>
                  <a:cs typeface="+mn-cs"/>
                </a:rPr>
                <a:t>City</a:t>
              </a:r>
            </a:p>
          </p:txBody>
        </p:sp>
        <p:grpSp>
          <p:nvGrpSpPr>
            <p:cNvPr id="57" name="Group 56">
              <a:extLst>
                <a:ext uri="{FF2B5EF4-FFF2-40B4-BE49-F238E27FC236}">
                  <a16:creationId xmlns:a16="http://schemas.microsoft.com/office/drawing/2014/main" id="{053D0AA8-4D5F-8543-AE7C-6E3B7EB4C812}"/>
                </a:ext>
              </a:extLst>
            </p:cNvPr>
            <p:cNvGrpSpPr/>
            <p:nvPr/>
          </p:nvGrpSpPr>
          <p:grpSpPr>
            <a:xfrm>
              <a:off x="3912572" y="2861469"/>
              <a:ext cx="1159483" cy="2253634"/>
              <a:chOff x="2661445" y="2861469"/>
              <a:chExt cx="1159483" cy="2253634"/>
            </a:xfrm>
          </p:grpSpPr>
          <p:sp>
            <p:nvSpPr>
              <p:cNvPr id="65" name="TextBox 64">
                <a:extLst>
                  <a:ext uri="{FF2B5EF4-FFF2-40B4-BE49-F238E27FC236}">
                    <a16:creationId xmlns:a16="http://schemas.microsoft.com/office/drawing/2014/main" id="{F2A2CD12-B291-B74F-9148-3FF76DA2B1D9}"/>
                  </a:ext>
                </a:extLst>
              </p:cNvPr>
              <p:cNvSpPr txBox="1"/>
              <p:nvPr/>
            </p:nvSpPr>
            <p:spPr>
              <a:xfrm>
                <a:off x="2939520" y="4385842"/>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67</a:t>
                </a:r>
              </a:p>
            </p:txBody>
          </p:sp>
          <p:sp>
            <p:nvSpPr>
              <p:cNvPr id="66" name="TextBox 65">
                <a:extLst>
                  <a:ext uri="{FF2B5EF4-FFF2-40B4-BE49-F238E27FC236}">
                    <a16:creationId xmlns:a16="http://schemas.microsoft.com/office/drawing/2014/main" id="{4EF5489E-8301-8441-9F2C-95099D652AE9}"/>
                  </a:ext>
                </a:extLst>
              </p:cNvPr>
              <p:cNvSpPr txBox="1"/>
              <p:nvPr/>
            </p:nvSpPr>
            <p:spPr>
              <a:xfrm>
                <a:off x="2939520" y="4025912"/>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62</a:t>
                </a:r>
              </a:p>
            </p:txBody>
          </p:sp>
          <p:sp>
            <p:nvSpPr>
              <p:cNvPr id="67" name="TextBox 66">
                <a:extLst>
                  <a:ext uri="{FF2B5EF4-FFF2-40B4-BE49-F238E27FC236}">
                    <a16:creationId xmlns:a16="http://schemas.microsoft.com/office/drawing/2014/main" id="{92B39BB0-6199-1946-8DCC-E3C2644B87B6}"/>
                  </a:ext>
                </a:extLst>
              </p:cNvPr>
              <p:cNvSpPr txBox="1"/>
              <p:nvPr/>
            </p:nvSpPr>
            <p:spPr>
              <a:xfrm>
                <a:off x="2939520" y="3306052"/>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33</a:t>
                </a:r>
              </a:p>
            </p:txBody>
          </p:sp>
          <p:sp>
            <p:nvSpPr>
              <p:cNvPr id="68" name="TextBox 67">
                <a:extLst>
                  <a:ext uri="{FF2B5EF4-FFF2-40B4-BE49-F238E27FC236}">
                    <a16:creationId xmlns:a16="http://schemas.microsoft.com/office/drawing/2014/main" id="{C5F74F66-6995-874B-9761-520B730C0EDC}"/>
                  </a:ext>
                </a:extLst>
              </p:cNvPr>
              <p:cNvSpPr txBox="1"/>
              <p:nvPr/>
            </p:nvSpPr>
            <p:spPr>
              <a:xfrm>
                <a:off x="2939520" y="3665982"/>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38</a:t>
                </a:r>
              </a:p>
            </p:txBody>
          </p:sp>
          <p:sp>
            <p:nvSpPr>
              <p:cNvPr id="69" name="TextBox 68">
                <a:extLst>
                  <a:ext uri="{FF2B5EF4-FFF2-40B4-BE49-F238E27FC236}">
                    <a16:creationId xmlns:a16="http://schemas.microsoft.com/office/drawing/2014/main" id="{B7825887-3EFA-1747-ADB9-C8EC88FDC9D6}"/>
                  </a:ext>
                </a:extLst>
              </p:cNvPr>
              <p:cNvSpPr txBox="1"/>
              <p:nvPr/>
            </p:nvSpPr>
            <p:spPr>
              <a:xfrm>
                <a:off x="2939520" y="4745771"/>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83</a:t>
                </a:r>
              </a:p>
            </p:txBody>
          </p:sp>
          <p:sp>
            <p:nvSpPr>
              <p:cNvPr id="70" name="TextBox 69">
                <a:extLst>
                  <a:ext uri="{FF2B5EF4-FFF2-40B4-BE49-F238E27FC236}">
                    <a16:creationId xmlns:a16="http://schemas.microsoft.com/office/drawing/2014/main" id="{4519C9E2-47E5-8A40-9D74-41EFF0BE009D}"/>
                  </a:ext>
                </a:extLst>
              </p:cNvPr>
              <p:cNvSpPr txBox="1"/>
              <p:nvPr/>
            </p:nvSpPr>
            <p:spPr>
              <a:xfrm>
                <a:off x="2661445" y="2861469"/>
                <a:ext cx="11594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Arial" panose="020B0604020202020204"/>
                    <a:ea typeface="+mn-ea"/>
                    <a:cs typeface="+mn-cs"/>
                  </a:rPr>
                  <a:t>Temp (F) </a:t>
                </a:r>
              </a:p>
            </p:txBody>
          </p:sp>
        </p:grpSp>
        <p:grpSp>
          <p:nvGrpSpPr>
            <p:cNvPr id="58" name="Group 57">
              <a:extLst>
                <a:ext uri="{FF2B5EF4-FFF2-40B4-BE49-F238E27FC236}">
                  <a16:creationId xmlns:a16="http://schemas.microsoft.com/office/drawing/2014/main" id="{4986763A-AA44-8D41-A280-489565F7284B}"/>
                </a:ext>
              </a:extLst>
            </p:cNvPr>
            <p:cNvGrpSpPr/>
            <p:nvPr/>
          </p:nvGrpSpPr>
          <p:grpSpPr>
            <a:xfrm>
              <a:off x="2524996" y="2861469"/>
              <a:ext cx="1402974" cy="2253634"/>
              <a:chOff x="3568130" y="2861469"/>
              <a:chExt cx="1402974" cy="2253634"/>
            </a:xfrm>
          </p:grpSpPr>
          <p:sp>
            <p:nvSpPr>
              <p:cNvPr id="59" name="TextBox 58">
                <a:extLst>
                  <a:ext uri="{FF2B5EF4-FFF2-40B4-BE49-F238E27FC236}">
                    <a16:creationId xmlns:a16="http://schemas.microsoft.com/office/drawing/2014/main" id="{0525FE1D-1190-6848-B576-F47346B01206}"/>
                  </a:ext>
                </a:extLst>
              </p:cNvPr>
              <p:cNvSpPr txBox="1"/>
              <p:nvPr/>
            </p:nvSpPr>
            <p:spPr>
              <a:xfrm>
                <a:off x="3967951" y="4385842"/>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19</a:t>
                </a:r>
              </a:p>
            </p:txBody>
          </p:sp>
          <p:sp>
            <p:nvSpPr>
              <p:cNvPr id="60" name="TextBox 59">
                <a:extLst>
                  <a:ext uri="{FF2B5EF4-FFF2-40B4-BE49-F238E27FC236}">
                    <a16:creationId xmlns:a16="http://schemas.microsoft.com/office/drawing/2014/main" id="{C4C827A7-1EB5-D64A-986B-F48817ADD1A5}"/>
                  </a:ext>
                </a:extLst>
              </p:cNvPr>
              <p:cNvSpPr txBox="1"/>
              <p:nvPr/>
            </p:nvSpPr>
            <p:spPr>
              <a:xfrm>
                <a:off x="3967951" y="4025912"/>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30</a:t>
                </a:r>
              </a:p>
            </p:txBody>
          </p:sp>
          <p:sp>
            <p:nvSpPr>
              <p:cNvPr id="61" name="TextBox 60">
                <a:extLst>
                  <a:ext uri="{FF2B5EF4-FFF2-40B4-BE49-F238E27FC236}">
                    <a16:creationId xmlns:a16="http://schemas.microsoft.com/office/drawing/2014/main" id="{C024AD60-38FA-5942-A9EA-916F7AA670FE}"/>
                  </a:ext>
                </a:extLst>
              </p:cNvPr>
              <p:cNvSpPr txBox="1"/>
              <p:nvPr/>
            </p:nvSpPr>
            <p:spPr>
              <a:xfrm>
                <a:off x="3967951" y="3306052"/>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42</a:t>
                </a:r>
              </a:p>
            </p:txBody>
          </p:sp>
          <p:sp>
            <p:nvSpPr>
              <p:cNvPr id="62" name="TextBox 61">
                <a:extLst>
                  <a:ext uri="{FF2B5EF4-FFF2-40B4-BE49-F238E27FC236}">
                    <a16:creationId xmlns:a16="http://schemas.microsoft.com/office/drawing/2014/main" id="{628B5EB4-7B21-414F-B4FB-9E723577F61C}"/>
                  </a:ext>
                </a:extLst>
              </p:cNvPr>
              <p:cNvSpPr txBox="1"/>
              <p:nvPr/>
            </p:nvSpPr>
            <p:spPr>
              <a:xfrm>
                <a:off x="3967951" y="3665982"/>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39</a:t>
                </a:r>
              </a:p>
            </p:txBody>
          </p:sp>
          <p:sp>
            <p:nvSpPr>
              <p:cNvPr id="63" name="TextBox 62">
                <a:extLst>
                  <a:ext uri="{FF2B5EF4-FFF2-40B4-BE49-F238E27FC236}">
                    <a16:creationId xmlns:a16="http://schemas.microsoft.com/office/drawing/2014/main" id="{7CA6B486-ACFB-2045-B023-DEE396DD03FE}"/>
                  </a:ext>
                </a:extLst>
              </p:cNvPr>
              <p:cNvSpPr txBox="1"/>
              <p:nvPr/>
            </p:nvSpPr>
            <p:spPr>
              <a:xfrm>
                <a:off x="3967951" y="4745771"/>
                <a:ext cx="594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9</a:t>
                </a:r>
              </a:p>
            </p:txBody>
          </p:sp>
          <p:sp>
            <p:nvSpPr>
              <p:cNvPr id="64" name="TextBox 63">
                <a:extLst>
                  <a:ext uri="{FF2B5EF4-FFF2-40B4-BE49-F238E27FC236}">
                    <a16:creationId xmlns:a16="http://schemas.microsoft.com/office/drawing/2014/main" id="{B1C0E5D8-6ECB-2045-A357-8E67E0C5CA22}"/>
                  </a:ext>
                </a:extLst>
              </p:cNvPr>
              <p:cNvSpPr txBox="1"/>
              <p:nvPr/>
            </p:nvSpPr>
            <p:spPr>
              <a:xfrm>
                <a:off x="3568130" y="2861469"/>
                <a:ext cx="140297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Arial" panose="020B0604020202020204"/>
                    <a:ea typeface="+mn-ea"/>
                    <a:cs typeface="+mn-cs"/>
                  </a:rPr>
                  <a:t>Latitude (°)</a:t>
                </a:r>
              </a:p>
            </p:txBody>
          </p:sp>
        </p:grpSp>
      </p:grpSp>
      <p:sp>
        <p:nvSpPr>
          <p:cNvPr id="6" name="TextBox 5">
            <a:extLst>
              <a:ext uri="{FF2B5EF4-FFF2-40B4-BE49-F238E27FC236}">
                <a16:creationId xmlns:a16="http://schemas.microsoft.com/office/drawing/2014/main" id="{0ABDB371-9D4B-5E4C-872C-709CE9818396}"/>
              </a:ext>
            </a:extLst>
          </p:cNvPr>
          <p:cNvSpPr txBox="1"/>
          <p:nvPr/>
        </p:nvSpPr>
        <p:spPr>
          <a:xfrm>
            <a:off x="1308353" y="2234803"/>
            <a:ext cx="8090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Train</a:t>
            </a:r>
          </a:p>
        </p:txBody>
      </p:sp>
      <p:sp>
        <p:nvSpPr>
          <p:cNvPr id="44" name="TextBox 43">
            <a:extLst>
              <a:ext uri="{FF2B5EF4-FFF2-40B4-BE49-F238E27FC236}">
                <a16:creationId xmlns:a16="http://schemas.microsoft.com/office/drawing/2014/main" id="{489C527C-04BB-FB4A-A9AD-50C309E58BAE}"/>
              </a:ext>
            </a:extLst>
          </p:cNvPr>
          <p:cNvSpPr txBox="1"/>
          <p:nvPr/>
        </p:nvSpPr>
        <p:spPr>
          <a:xfrm>
            <a:off x="1333814" y="3124565"/>
            <a:ext cx="6930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Test</a:t>
            </a:r>
          </a:p>
        </p:txBody>
      </p:sp>
      <p:sp>
        <p:nvSpPr>
          <p:cNvPr id="43" name="TextBox 42">
            <a:extLst>
              <a:ext uri="{FF2B5EF4-FFF2-40B4-BE49-F238E27FC236}">
                <a16:creationId xmlns:a16="http://schemas.microsoft.com/office/drawing/2014/main" id="{7F72F1C5-7A7A-ED40-B88B-AD2C3EA31CD9}"/>
              </a:ext>
            </a:extLst>
          </p:cNvPr>
          <p:cNvSpPr txBox="1"/>
          <p:nvPr/>
        </p:nvSpPr>
        <p:spPr>
          <a:xfrm>
            <a:off x="6311020" y="1450380"/>
            <a:ext cx="12754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Arial" panose="020B0604020202020204"/>
                <a:ea typeface="+mn-ea"/>
                <a:cs typeface="+mn-cs"/>
              </a:rPr>
              <a:t>Prediction</a:t>
            </a:r>
          </a:p>
        </p:txBody>
      </p:sp>
      <p:sp>
        <p:nvSpPr>
          <p:cNvPr id="47" name="TextBox 46">
            <a:extLst>
              <a:ext uri="{FF2B5EF4-FFF2-40B4-BE49-F238E27FC236}">
                <a16:creationId xmlns:a16="http://schemas.microsoft.com/office/drawing/2014/main" id="{3922B4BF-D8EB-5C4B-A02A-BDBEC1759949}"/>
              </a:ext>
            </a:extLst>
          </p:cNvPr>
          <p:cNvSpPr txBox="1"/>
          <p:nvPr/>
        </p:nvSpPr>
        <p:spPr>
          <a:xfrm>
            <a:off x="7711382" y="1901091"/>
            <a:ext cx="594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1.0</a:t>
            </a:r>
          </a:p>
        </p:txBody>
      </p:sp>
      <p:sp>
        <p:nvSpPr>
          <p:cNvPr id="72" name="TextBox 71">
            <a:extLst>
              <a:ext uri="{FF2B5EF4-FFF2-40B4-BE49-F238E27FC236}">
                <a16:creationId xmlns:a16="http://schemas.microsoft.com/office/drawing/2014/main" id="{D12CF769-02B1-D745-8A0E-F9AFFA535742}"/>
              </a:ext>
            </a:extLst>
          </p:cNvPr>
          <p:cNvSpPr txBox="1"/>
          <p:nvPr/>
        </p:nvSpPr>
        <p:spPr>
          <a:xfrm>
            <a:off x="7376912" y="1450380"/>
            <a:ext cx="12754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Arial" panose="020B0604020202020204"/>
                <a:ea typeface="+mn-ea"/>
                <a:cs typeface="+mn-cs"/>
              </a:rPr>
              <a:t>Error</a:t>
            </a:r>
          </a:p>
        </p:txBody>
      </p:sp>
      <p:sp>
        <p:nvSpPr>
          <p:cNvPr id="73" name="TextBox 72">
            <a:extLst>
              <a:ext uri="{FF2B5EF4-FFF2-40B4-BE49-F238E27FC236}">
                <a16:creationId xmlns:a16="http://schemas.microsoft.com/office/drawing/2014/main" id="{5CD12EF8-44E6-0E4A-9BFC-B86504680D56}"/>
              </a:ext>
            </a:extLst>
          </p:cNvPr>
          <p:cNvSpPr txBox="1"/>
          <p:nvPr/>
        </p:nvSpPr>
        <p:spPr>
          <a:xfrm>
            <a:off x="8781355" y="2980084"/>
            <a:ext cx="6747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71.1</a:t>
            </a:r>
          </a:p>
        </p:txBody>
      </p:sp>
      <p:sp>
        <p:nvSpPr>
          <p:cNvPr id="74" name="TextBox 73">
            <a:extLst>
              <a:ext uri="{FF2B5EF4-FFF2-40B4-BE49-F238E27FC236}">
                <a16:creationId xmlns:a16="http://schemas.microsoft.com/office/drawing/2014/main" id="{5BA4E16E-1A38-1F44-B8E4-F77E3FB6482B}"/>
              </a:ext>
            </a:extLst>
          </p:cNvPr>
          <p:cNvSpPr txBox="1"/>
          <p:nvPr/>
        </p:nvSpPr>
        <p:spPr>
          <a:xfrm>
            <a:off x="8781355" y="2623468"/>
            <a:ext cx="700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54.3</a:t>
            </a:r>
          </a:p>
        </p:txBody>
      </p:sp>
      <p:sp>
        <p:nvSpPr>
          <p:cNvPr id="75" name="TextBox 74">
            <a:extLst>
              <a:ext uri="{FF2B5EF4-FFF2-40B4-BE49-F238E27FC236}">
                <a16:creationId xmlns:a16="http://schemas.microsoft.com/office/drawing/2014/main" id="{F067DE41-7D2C-9144-887E-51E5C8D38180}"/>
              </a:ext>
            </a:extLst>
          </p:cNvPr>
          <p:cNvSpPr txBox="1"/>
          <p:nvPr/>
        </p:nvSpPr>
        <p:spPr>
          <a:xfrm>
            <a:off x="8781355" y="1901092"/>
            <a:ext cx="6747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36.0</a:t>
            </a:r>
          </a:p>
        </p:txBody>
      </p:sp>
      <p:sp>
        <p:nvSpPr>
          <p:cNvPr id="76" name="TextBox 75">
            <a:extLst>
              <a:ext uri="{FF2B5EF4-FFF2-40B4-BE49-F238E27FC236}">
                <a16:creationId xmlns:a16="http://schemas.microsoft.com/office/drawing/2014/main" id="{DDDE7EC8-F19A-A340-96DD-B74B4B7B0993}"/>
              </a:ext>
            </a:extLst>
          </p:cNvPr>
          <p:cNvSpPr txBox="1"/>
          <p:nvPr/>
        </p:nvSpPr>
        <p:spPr>
          <a:xfrm>
            <a:off x="8781352" y="2266852"/>
            <a:ext cx="6747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40.6</a:t>
            </a:r>
          </a:p>
        </p:txBody>
      </p:sp>
      <p:sp>
        <p:nvSpPr>
          <p:cNvPr id="78" name="TextBox 77">
            <a:extLst>
              <a:ext uri="{FF2B5EF4-FFF2-40B4-BE49-F238E27FC236}">
                <a16:creationId xmlns:a16="http://schemas.microsoft.com/office/drawing/2014/main" id="{589CA7EB-D5E8-414C-AA8C-19104B16CAD0}"/>
              </a:ext>
            </a:extLst>
          </p:cNvPr>
          <p:cNvSpPr txBox="1"/>
          <p:nvPr/>
        </p:nvSpPr>
        <p:spPr>
          <a:xfrm>
            <a:off x="8781354" y="3345844"/>
            <a:ext cx="6747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86.4</a:t>
            </a:r>
          </a:p>
        </p:txBody>
      </p:sp>
      <p:sp>
        <p:nvSpPr>
          <p:cNvPr id="79" name="TextBox 78">
            <a:extLst>
              <a:ext uri="{FF2B5EF4-FFF2-40B4-BE49-F238E27FC236}">
                <a16:creationId xmlns:a16="http://schemas.microsoft.com/office/drawing/2014/main" id="{373A0127-0A64-2F47-9EB9-CB0CFF5E1674}"/>
              </a:ext>
            </a:extLst>
          </p:cNvPr>
          <p:cNvSpPr txBox="1"/>
          <p:nvPr/>
        </p:nvSpPr>
        <p:spPr>
          <a:xfrm>
            <a:off x="8446885" y="1450380"/>
            <a:ext cx="12754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Arial" panose="020B0604020202020204"/>
                <a:ea typeface="+mn-ea"/>
                <a:cs typeface="+mn-cs"/>
              </a:rPr>
              <a:t>Prediction</a:t>
            </a:r>
          </a:p>
        </p:txBody>
      </p:sp>
      <p:sp>
        <p:nvSpPr>
          <p:cNvPr id="80" name="TextBox 79">
            <a:extLst>
              <a:ext uri="{FF2B5EF4-FFF2-40B4-BE49-F238E27FC236}">
                <a16:creationId xmlns:a16="http://schemas.microsoft.com/office/drawing/2014/main" id="{462AACB2-27A5-4140-B440-E200A40ADD64}"/>
              </a:ext>
            </a:extLst>
          </p:cNvPr>
          <p:cNvSpPr txBox="1"/>
          <p:nvPr/>
        </p:nvSpPr>
        <p:spPr>
          <a:xfrm>
            <a:off x="9847247" y="2980083"/>
            <a:ext cx="594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4.1</a:t>
            </a:r>
          </a:p>
        </p:txBody>
      </p:sp>
      <p:sp>
        <p:nvSpPr>
          <p:cNvPr id="81" name="TextBox 80">
            <a:extLst>
              <a:ext uri="{FF2B5EF4-FFF2-40B4-BE49-F238E27FC236}">
                <a16:creationId xmlns:a16="http://schemas.microsoft.com/office/drawing/2014/main" id="{EFA61C20-43E8-2046-9C14-D486D572B0C6}"/>
              </a:ext>
            </a:extLst>
          </p:cNvPr>
          <p:cNvSpPr txBox="1"/>
          <p:nvPr/>
        </p:nvSpPr>
        <p:spPr>
          <a:xfrm>
            <a:off x="9847247" y="2623467"/>
            <a:ext cx="594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7.7</a:t>
            </a:r>
          </a:p>
        </p:txBody>
      </p:sp>
      <p:sp>
        <p:nvSpPr>
          <p:cNvPr id="82" name="TextBox 81">
            <a:extLst>
              <a:ext uri="{FF2B5EF4-FFF2-40B4-BE49-F238E27FC236}">
                <a16:creationId xmlns:a16="http://schemas.microsoft.com/office/drawing/2014/main" id="{AF876D89-A7B0-C24B-BDF6-90545B583A6F}"/>
              </a:ext>
            </a:extLst>
          </p:cNvPr>
          <p:cNvSpPr txBox="1"/>
          <p:nvPr/>
        </p:nvSpPr>
        <p:spPr>
          <a:xfrm>
            <a:off x="9847247" y="1901091"/>
            <a:ext cx="594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3.0</a:t>
            </a:r>
          </a:p>
        </p:txBody>
      </p:sp>
      <p:sp>
        <p:nvSpPr>
          <p:cNvPr id="83" name="TextBox 82">
            <a:extLst>
              <a:ext uri="{FF2B5EF4-FFF2-40B4-BE49-F238E27FC236}">
                <a16:creationId xmlns:a16="http://schemas.microsoft.com/office/drawing/2014/main" id="{466C8DEA-7D2A-0344-BF54-26DA42BCAD33}"/>
              </a:ext>
            </a:extLst>
          </p:cNvPr>
          <p:cNvSpPr txBox="1"/>
          <p:nvPr/>
        </p:nvSpPr>
        <p:spPr>
          <a:xfrm>
            <a:off x="9847245" y="2266851"/>
            <a:ext cx="594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2.6</a:t>
            </a:r>
          </a:p>
        </p:txBody>
      </p:sp>
      <p:sp>
        <p:nvSpPr>
          <p:cNvPr id="84" name="TextBox 83">
            <a:extLst>
              <a:ext uri="{FF2B5EF4-FFF2-40B4-BE49-F238E27FC236}">
                <a16:creationId xmlns:a16="http://schemas.microsoft.com/office/drawing/2014/main" id="{06992E94-B803-7246-A5F8-6C7A0D2190E5}"/>
              </a:ext>
            </a:extLst>
          </p:cNvPr>
          <p:cNvSpPr txBox="1"/>
          <p:nvPr/>
        </p:nvSpPr>
        <p:spPr>
          <a:xfrm>
            <a:off x="9847247" y="3345843"/>
            <a:ext cx="594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3.4</a:t>
            </a:r>
          </a:p>
        </p:txBody>
      </p:sp>
      <p:sp>
        <p:nvSpPr>
          <p:cNvPr id="85" name="TextBox 84">
            <a:extLst>
              <a:ext uri="{FF2B5EF4-FFF2-40B4-BE49-F238E27FC236}">
                <a16:creationId xmlns:a16="http://schemas.microsoft.com/office/drawing/2014/main" id="{9515C267-E2FB-564A-8A81-8D7F08CEED77}"/>
              </a:ext>
            </a:extLst>
          </p:cNvPr>
          <p:cNvSpPr txBox="1"/>
          <p:nvPr/>
        </p:nvSpPr>
        <p:spPr>
          <a:xfrm>
            <a:off x="9512777" y="1450380"/>
            <a:ext cx="12754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black"/>
                </a:solidFill>
                <a:effectLst/>
                <a:uLnTx/>
                <a:uFillTx/>
                <a:latin typeface="Arial" panose="020B0604020202020204"/>
                <a:ea typeface="+mn-ea"/>
                <a:cs typeface="+mn-cs"/>
              </a:rPr>
              <a:t>Error</a:t>
            </a:r>
          </a:p>
        </p:txBody>
      </p:sp>
      <p:cxnSp>
        <p:nvCxnSpPr>
          <p:cNvPr id="8" name="Straight Connector 7">
            <a:extLst>
              <a:ext uri="{FF2B5EF4-FFF2-40B4-BE49-F238E27FC236}">
                <a16:creationId xmlns:a16="http://schemas.microsoft.com/office/drawing/2014/main" id="{BF1D2ED4-54A2-8048-855D-BEB7C34262AA}"/>
              </a:ext>
            </a:extLst>
          </p:cNvPr>
          <p:cNvCxnSpPr/>
          <p:nvPr/>
        </p:nvCxnSpPr>
        <p:spPr>
          <a:xfrm>
            <a:off x="6311019" y="1874802"/>
            <a:ext cx="0" cy="1798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7479C7-51BE-F945-880F-FF8DA3FFB51B}"/>
              </a:ext>
            </a:extLst>
          </p:cNvPr>
          <p:cNvCxnSpPr/>
          <p:nvPr/>
        </p:nvCxnSpPr>
        <p:spPr>
          <a:xfrm>
            <a:off x="8429290" y="1874802"/>
            <a:ext cx="0" cy="1798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Left Brace 4">
            <a:extLst>
              <a:ext uri="{FF2B5EF4-FFF2-40B4-BE49-F238E27FC236}">
                <a16:creationId xmlns:a16="http://schemas.microsoft.com/office/drawing/2014/main" id="{7B85094C-8F4F-1F41-916D-A8CFE44802BF}"/>
              </a:ext>
            </a:extLst>
          </p:cNvPr>
          <p:cNvSpPr/>
          <p:nvPr/>
        </p:nvSpPr>
        <p:spPr>
          <a:xfrm rot="5400000">
            <a:off x="7262810" y="442217"/>
            <a:ext cx="228234" cy="1970834"/>
          </a:xfrm>
          <a:prstGeom prst="leftBrace">
            <a:avLst>
              <a:gd name="adj1" fmla="val 3717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 name="Left Brace 85">
            <a:extLst>
              <a:ext uri="{FF2B5EF4-FFF2-40B4-BE49-F238E27FC236}">
                <a16:creationId xmlns:a16="http://schemas.microsoft.com/office/drawing/2014/main" id="{419B6A1A-7383-784A-9C7E-F978F9C8F26E}"/>
              </a:ext>
            </a:extLst>
          </p:cNvPr>
          <p:cNvSpPr/>
          <p:nvPr/>
        </p:nvSpPr>
        <p:spPr>
          <a:xfrm rot="5400000">
            <a:off x="9355647" y="437326"/>
            <a:ext cx="228234" cy="1970834"/>
          </a:xfrm>
          <a:prstGeom prst="leftBrace">
            <a:avLst>
              <a:gd name="adj1" fmla="val 3717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6F2E01F-7483-0049-99AA-FBE1C4D77E2A}"/>
                  </a:ext>
                </a:extLst>
              </p:cNvPr>
              <p:cNvSpPr txBox="1"/>
              <p:nvPr/>
            </p:nvSpPr>
            <p:spPr>
              <a:xfrm>
                <a:off x="8525334" y="757792"/>
                <a:ext cx="188886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a:ea typeface="+mn-ea"/>
                    <a:cs typeface="+mn-cs"/>
                  </a:rPr>
                  <a:t>Regularized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a:ea typeface="+mn-ea"/>
                    <a:cs typeface="+mn-cs"/>
                  </a:rPr>
                  <a:t>(</a:t>
                </a:r>
                <a14:m>
                  <m:oMath xmlns:m="http://schemas.openxmlformats.org/officeDocument/2006/math">
                    <m:r>
                      <a:rPr kumimoji="0" lang="en-US" sz="12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𝜆</m:t>
                    </m:r>
                    <m:r>
                      <a:rPr kumimoji="0" lang="en-US" sz="12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=0.02</m:t>
                    </m:r>
                  </m:oMath>
                </a14:m>
                <a:r>
                  <a:rPr kumimoji="0" lang="en-US" sz="1200" b="0" i="0" u="none" strike="noStrike" kern="1200" cap="none" spc="0" normalizeH="0" baseline="0" noProof="0" dirty="0">
                    <a:ln>
                      <a:noFill/>
                    </a:ln>
                    <a:solidFill>
                      <a:srgbClr val="FF0000"/>
                    </a:solidFill>
                    <a:effectLst/>
                    <a:uLnTx/>
                    <a:uFillTx/>
                    <a:latin typeface="Arial" panose="020B0604020202020204"/>
                    <a:ea typeface="+mn-ea"/>
                    <a:cs typeface="+mn-cs"/>
                  </a:rPr>
                  <a:t>)</a:t>
                </a:r>
                <a:endParaRPr kumimoji="0" lang="en-US"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mc:Choice>
        <mc:Fallback xmlns="">
          <p:sp>
            <p:nvSpPr>
              <p:cNvPr id="88" name="TextBox 87">
                <a:extLst>
                  <a:ext uri="{FF2B5EF4-FFF2-40B4-BE49-F238E27FC236}">
                    <a16:creationId xmlns:a16="http://schemas.microsoft.com/office/drawing/2014/main" id="{E6F2E01F-7483-0049-99AA-FBE1C4D77E2A}"/>
                  </a:ext>
                </a:extLst>
              </p:cNvPr>
              <p:cNvSpPr txBox="1">
                <a:spLocks noRot="1" noChangeAspect="1" noMove="1" noResize="1" noEditPoints="1" noAdjustHandles="1" noChangeArrowheads="1" noChangeShapeType="1" noTextEdit="1"/>
              </p:cNvSpPr>
              <p:nvPr/>
            </p:nvSpPr>
            <p:spPr>
              <a:xfrm>
                <a:off x="8525334" y="757792"/>
                <a:ext cx="1888861" cy="553998"/>
              </a:xfrm>
              <a:prstGeom prst="rect">
                <a:avLst/>
              </a:prstGeom>
              <a:blipFill>
                <a:blip r:embed="rId3"/>
                <a:stretch>
                  <a:fillRect t="-444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B163C197-6C61-DA42-B849-1AC8BC1C464F}"/>
                  </a:ext>
                </a:extLst>
              </p:cNvPr>
              <p:cNvSpPr/>
              <p:nvPr/>
            </p:nvSpPr>
            <p:spPr>
              <a:xfrm>
                <a:off x="5778155" y="4821197"/>
                <a:ext cx="4663584" cy="6615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arg</m:t>
                          </m:r>
                        </m:fName>
                        <m:e>
                          <m:func>
                            <m:func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limLow>
                                <m:limLow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limLowPr>
                                <m:e>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min</m:t>
                                  </m:r>
                                </m:e>
                                <m:lim>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𝒘</m:t>
                                  </m:r>
                                </m:lim>
                              </m:limLow>
                            </m:fName>
                            <m:e>
                              <m:sSup>
                                <m:sSupPr>
                                  <m:ctrlPr>
                                    <a:rPr kumimoji="0" lang="en-US" sz="28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ctrlPr>
                                </m:sSupPr>
                                <m:e>
                                  <m:d>
                                    <m:dPr>
                                      <m:begChr m:val="‖"/>
                                      <m:endChr m:val="‖"/>
                                      <m:ctrlPr>
                                        <a:rPr kumimoji="0" lang="en-US" sz="28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𝒚</m:t>
                                      </m:r>
                                      <m:r>
                                        <a:rPr kumimoji="0" lang="en-US" sz="2800" b="1"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m:t>
                                      </m:r>
                                      <m:r>
                                        <a:rPr kumimoji="0" lang="en-US" sz="2800" b="1"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𝑿𝒘</m:t>
                                      </m:r>
                                    </m:e>
                                  </m:d>
                                </m:e>
                                <m:sup>
                                  <m:r>
                                    <a:rPr kumimoji="0" lang="en-US" sz="28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2</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𝜆</m:t>
                                  </m:r>
                                  <m:d>
                                    <m:dPr>
                                      <m:begChr m:val="‖"/>
                                      <m:endChr m:val="‖"/>
                                      <m:ctrlPr>
                                        <a:rPr kumimoji="0" lang="en-US" sz="2800" b="0"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t>𝒘</m:t>
                                      </m:r>
                                    </m:e>
                                  </m:d>
                                </m:e>
                                <m:sup>
                                  <m:r>
                                    <a:rPr kumimoji="0" lang="en-US" sz="2800" b="0" i="1" u="none" strike="noStrike" kern="1200" cap="none" spc="0" normalizeH="0" baseline="0" noProof="0">
                                      <a:ln>
                                        <a:noFill/>
                                      </a:ln>
                                      <a:solidFill>
                                        <a:srgbClr val="F79646"/>
                                      </a:solidFill>
                                      <a:effectLst/>
                                      <a:uLnTx/>
                                      <a:uFillTx/>
                                      <a:latin typeface="Cambria Math" panose="02040503050406030204" pitchFamily="18" charset="0"/>
                                      <a:ea typeface="+mn-ea"/>
                                      <a:cs typeface="+mn-cs"/>
                                    </a:rPr>
                                    <m:t>2</m:t>
                                  </m:r>
                                </m:sup>
                              </m:sSup>
                              <m:r>
                                <a:rPr kumimoji="0" lang="en-US" sz="2800" b="0" i="1" u="none" strike="noStrike" kern="1200" cap="none" spc="0" normalizeH="0" baseline="0" noProof="0">
                                  <a:ln>
                                    <a:noFill/>
                                  </a:ln>
                                  <a:solidFill>
                                    <a:srgbClr val="4F81BD"/>
                                  </a:solidFill>
                                  <a:effectLst/>
                                  <a:uLnTx/>
                                  <a:uFillTx/>
                                  <a:latin typeface="Cambria Math" panose="02040503050406030204" pitchFamily="18" charset="0"/>
                                  <a:ea typeface="+mn-ea"/>
                                  <a:cs typeface="+mn-cs"/>
                                </a:rPr>
                                <m:t> </m:t>
                              </m:r>
                            </m:e>
                          </m:func>
                        </m:e>
                      </m:func>
                    </m:oMath>
                  </m:oMathPara>
                </a14:m>
                <a:endPar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90" name="Rectangle 89">
                <a:extLst>
                  <a:ext uri="{FF2B5EF4-FFF2-40B4-BE49-F238E27FC236}">
                    <a16:creationId xmlns:a16="http://schemas.microsoft.com/office/drawing/2014/main" id="{B163C197-6C61-DA42-B849-1AC8BC1C464F}"/>
                  </a:ext>
                </a:extLst>
              </p:cNvPr>
              <p:cNvSpPr>
                <a:spLocks noRot="1" noChangeAspect="1" noMove="1" noResize="1" noEditPoints="1" noAdjustHandles="1" noChangeArrowheads="1" noChangeShapeType="1" noTextEdit="1"/>
              </p:cNvSpPr>
              <p:nvPr/>
            </p:nvSpPr>
            <p:spPr>
              <a:xfrm>
                <a:off x="5778155" y="4821197"/>
                <a:ext cx="4663584" cy="661528"/>
              </a:xfrm>
              <a:prstGeom prst="rect">
                <a:avLst/>
              </a:prstGeom>
              <a:blipFill>
                <a:blip r:embed="rId4"/>
                <a:stretch>
                  <a:fillRect r="-543" b="-1887"/>
                </a:stretch>
              </a:blipFill>
            </p:spPr>
            <p:txBody>
              <a:bodyPr/>
              <a:lstStyle/>
              <a:p>
                <a:r>
                  <a:rPr lang="en-US">
                    <a:noFill/>
                  </a:rPr>
                  <a:t> </a:t>
                </a:r>
              </a:p>
            </p:txBody>
          </p:sp>
        </mc:Fallback>
      </mc:AlternateContent>
      <p:sp>
        <p:nvSpPr>
          <p:cNvPr id="91" name="TextBox 90">
            <a:extLst>
              <a:ext uri="{FF2B5EF4-FFF2-40B4-BE49-F238E27FC236}">
                <a16:creationId xmlns:a16="http://schemas.microsoft.com/office/drawing/2014/main" id="{55C1A140-5C04-3B4C-A78D-C4C50627D54E}"/>
              </a:ext>
            </a:extLst>
          </p:cNvPr>
          <p:cNvSpPr txBox="1"/>
          <p:nvPr/>
        </p:nvSpPr>
        <p:spPr>
          <a:xfrm>
            <a:off x="5780567" y="4344034"/>
            <a:ext cx="50465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rPr>
              <a:t>L2-Regularized Least Squares</a:t>
            </a:r>
          </a:p>
        </p:txBody>
      </p:sp>
      <p:cxnSp>
        <p:nvCxnSpPr>
          <p:cNvPr id="95" name="Straight Arrow Connector 94">
            <a:extLst>
              <a:ext uri="{FF2B5EF4-FFF2-40B4-BE49-F238E27FC236}">
                <a16:creationId xmlns:a16="http://schemas.microsoft.com/office/drawing/2014/main" id="{772887ED-C192-B04A-B0D9-2AAFA991C529}"/>
              </a:ext>
            </a:extLst>
          </p:cNvPr>
          <p:cNvCxnSpPr>
            <a:cxnSpLocks/>
          </p:cNvCxnSpPr>
          <p:nvPr/>
        </p:nvCxnSpPr>
        <p:spPr>
          <a:xfrm flipV="1">
            <a:off x="6899636" y="5376927"/>
            <a:ext cx="351397" cy="3245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3917BFE-68C6-264D-99D2-6DF83FEDF8A2}"/>
              </a:ext>
            </a:extLst>
          </p:cNvPr>
          <p:cNvCxnSpPr>
            <a:cxnSpLocks/>
          </p:cNvCxnSpPr>
          <p:nvPr/>
        </p:nvCxnSpPr>
        <p:spPr>
          <a:xfrm flipV="1">
            <a:off x="9700478" y="5326875"/>
            <a:ext cx="1" cy="34213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3890CB-A122-994A-B971-74AA45E86491}"/>
              </a:ext>
            </a:extLst>
          </p:cNvPr>
          <p:cNvCxnSpPr>
            <a:cxnSpLocks/>
          </p:cNvCxnSpPr>
          <p:nvPr/>
        </p:nvCxnSpPr>
        <p:spPr>
          <a:xfrm flipV="1">
            <a:off x="8875747" y="5351719"/>
            <a:ext cx="211729" cy="3794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C463B9D-A644-E342-8CCF-453F9D2BAD51}"/>
              </a:ext>
            </a:extLst>
          </p:cNvPr>
          <p:cNvSpPr txBox="1"/>
          <p:nvPr/>
        </p:nvSpPr>
        <p:spPr>
          <a:xfrm>
            <a:off x="6645490" y="2980084"/>
            <a:ext cx="7314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88.9</a:t>
            </a:r>
          </a:p>
        </p:txBody>
      </p:sp>
      <p:sp>
        <p:nvSpPr>
          <p:cNvPr id="89" name="TextBox 88">
            <a:extLst>
              <a:ext uri="{FF2B5EF4-FFF2-40B4-BE49-F238E27FC236}">
                <a16:creationId xmlns:a16="http://schemas.microsoft.com/office/drawing/2014/main" id="{E155F8A4-DE26-1641-A66B-78C47598033A}"/>
              </a:ext>
            </a:extLst>
          </p:cNvPr>
          <p:cNvSpPr txBox="1"/>
          <p:nvPr/>
        </p:nvSpPr>
        <p:spPr>
          <a:xfrm>
            <a:off x="6608448" y="2636772"/>
            <a:ext cx="80112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61.7</a:t>
            </a:r>
          </a:p>
        </p:txBody>
      </p:sp>
      <p:sp>
        <p:nvSpPr>
          <p:cNvPr id="99" name="TextBox 98">
            <a:extLst>
              <a:ext uri="{FF2B5EF4-FFF2-40B4-BE49-F238E27FC236}">
                <a16:creationId xmlns:a16="http://schemas.microsoft.com/office/drawing/2014/main" id="{FC629805-1396-3E47-A1F3-722C001F9B85}"/>
              </a:ext>
            </a:extLst>
          </p:cNvPr>
          <p:cNvSpPr txBox="1"/>
          <p:nvPr/>
        </p:nvSpPr>
        <p:spPr>
          <a:xfrm>
            <a:off x="6645489" y="1901092"/>
            <a:ext cx="7314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31.9</a:t>
            </a:r>
          </a:p>
        </p:txBody>
      </p:sp>
      <p:sp>
        <p:nvSpPr>
          <p:cNvPr id="100" name="TextBox 99">
            <a:extLst>
              <a:ext uri="{FF2B5EF4-FFF2-40B4-BE49-F238E27FC236}">
                <a16:creationId xmlns:a16="http://schemas.microsoft.com/office/drawing/2014/main" id="{5204B678-DBB9-264D-B830-35E13A51FE39}"/>
              </a:ext>
            </a:extLst>
          </p:cNvPr>
          <p:cNvSpPr txBox="1"/>
          <p:nvPr/>
        </p:nvSpPr>
        <p:spPr>
          <a:xfrm>
            <a:off x="6677820" y="2280527"/>
            <a:ext cx="6599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39.4</a:t>
            </a:r>
          </a:p>
        </p:txBody>
      </p:sp>
      <p:sp>
        <p:nvSpPr>
          <p:cNvPr id="101" name="TextBox 100">
            <a:extLst>
              <a:ext uri="{FF2B5EF4-FFF2-40B4-BE49-F238E27FC236}">
                <a16:creationId xmlns:a16="http://schemas.microsoft.com/office/drawing/2014/main" id="{DBC4D9C8-E94B-134D-B33A-6F073333A8C4}"/>
              </a:ext>
            </a:extLst>
          </p:cNvPr>
          <p:cNvSpPr txBox="1"/>
          <p:nvPr/>
        </p:nvSpPr>
        <p:spPr>
          <a:xfrm>
            <a:off x="6576958" y="3337427"/>
            <a:ext cx="8696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113.6</a:t>
            </a:r>
          </a:p>
        </p:txBody>
      </p:sp>
      <p:sp>
        <p:nvSpPr>
          <p:cNvPr id="102" name="TextBox 101">
            <a:extLst>
              <a:ext uri="{FF2B5EF4-FFF2-40B4-BE49-F238E27FC236}">
                <a16:creationId xmlns:a16="http://schemas.microsoft.com/office/drawing/2014/main" id="{AAA25A05-7B03-A949-A6C8-FE3FF5BA82D4}"/>
              </a:ext>
            </a:extLst>
          </p:cNvPr>
          <p:cNvSpPr txBox="1"/>
          <p:nvPr/>
        </p:nvSpPr>
        <p:spPr>
          <a:xfrm>
            <a:off x="7711381" y="2980084"/>
            <a:ext cx="6353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21.9</a:t>
            </a:r>
          </a:p>
        </p:txBody>
      </p:sp>
      <p:sp>
        <p:nvSpPr>
          <p:cNvPr id="103" name="TextBox 102">
            <a:extLst>
              <a:ext uri="{FF2B5EF4-FFF2-40B4-BE49-F238E27FC236}">
                <a16:creationId xmlns:a16="http://schemas.microsoft.com/office/drawing/2014/main" id="{110E7435-8104-B746-9EE7-D88590BA3B1A}"/>
              </a:ext>
            </a:extLst>
          </p:cNvPr>
          <p:cNvSpPr txBox="1"/>
          <p:nvPr/>
        </p:nvSpPr>
        <p:spPr>
          <a:xfrm>
            <a:off x="7711382" y="2623467"/>
            <a:ext cx="594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0.3</a:t>
            </a:r>
          </a:p>
        </p:txBody>
      </p:sp>
      <p:sp>
        <p:nvSpPr>
          <p:cNvPr id="104" name="TextBox 103">
            <a:extLst>
              <a:ext uri="{FF2B5EF4-FFF2-40B4-BE49-F238E27FC236}">
                <a16:creationId xmlns:a16="http://schemas.microsoft.com/office/drawing/2014/main" id="{E45257E5-E24E-1E43-BC1D-40CBC0427FA2}"/>
              </a:ext>
            </a:extLst>
          </p:cNvPr>
          <p:cNvSpPr txBox="1"/>
          <p:nvPr/>
        </p:nvSpPr>
        <p:spPr>
          <a:xfrm>
            <a:off x="7711382" y="1901091"/>
            <a:ext cx="594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1.0</a:t>
            </a:r>
          </a:p>
        </p:txBody>
      </p:sp>
      <p:sp>
        <p:nvSpPr>
          <p:cNvPr id="105" name="TextBox 104">
            <a:extLst>
              <a:ext uri="{FF2B5EF4-FFF2-40B4-BE49-F238E27FC236}">
                <a16:creationId xmlns:a16="http://schemas.microsoft.com/office/drawing/2014/main" id="{A507C5B1-05F2-1241-B37D-4F06C3F2FAB1}"/>
              </a:ext>
            </a:extLst>
          </p:cNvPr>
          <p:cNvSpPr txBox="1"/>
          <p:nvPr/>
        </p:nvSpPr>
        <p:spPr>
          <a:xfrm>
            <a:off x="7711380" y="2266851"/>
            <a:ext cx="594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1.4</a:t>
            </a:r>
          </a:p>
        </p:txBody>
      </p:sp>
      <p:sp>
        <p:nvSpPr>
          <p:cNvPr id="106" name="TextBox 105">
            <a:extLst>
              <a:ext uri="{FF2B5EF4-FFF2-40B4-BE49-F238E27FC236}">
                <a16:creationId xmlns:a16="http://schemas.microsoft.com/office/drawing/2014/main" id="{76CE58F6-902A-C74B-B9E1-EDCFBCE5C68C}"/>
              </a:ext>
            </a:extLst>
          </p:cNvPr>
          <p:cNvSpPr txBox="1"/>
          <p:nvPr/>
        </p:nvSpPr>
        <p:spPr>
          <a:xfrm>
            <a:off x="7682354" y="3345844"/>
            <a:ext cx="6941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30.6</a:t>
            </a: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7AF82376-0E43-3B46-BAF6-33B7E537BD29}"/>
                  </a:ext>
                </a:extLst>
              </p:cNvPr>
              <p:cNvSpPr txBox="1"/>
              <p:nvPr/>
            </p:nvSpPr>
            <p:spPr>
              <a:xfrm>
                <a:off x="6286501" y="836338"/>
                <a:ext cx="212903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No regularization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a:t>
                </a:r>
                <a14:m>
                  <m:oMath xmlns:m="http://schemas.openxmlformats.org/officeDocument/2006/math">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a14:m>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07" name="TextBox 106">
                <a:extLst>
                  <a:ext uri="{FF2B5EF4-FFF2-40B4-BE49-F238E27FC236}">
                    <a16:creationId xmlns:a16="http://schemas.microsoft.com/office/drawing/2014/main" id="{7AF82376-0E43-3B46-BAF6-33B7E537BD29}"/>
                  </a:ext>
                </a:extLst>
              </p:cNvPr>
              <p:cNvSpPr txBox="1">
                <a:spLocks noRot="1" noChangeAspect="1" noMove="1" noResize="1" noEditPoints="1" noAdjustHandles="1" noChangeArrowheads="1" noChangeShapeType="1" noTextEdit="1"/>
              </p:cNvSpPr>
              <p:nvPr/>
            </p:nvSpPr>
            <p:spPr>
              <a:xfrm>
                <a:off x="6286501" y="836338"/>
                <a:ext cx="2129037" cy="553998"/>
              </a:xfrm>
              <a:prstGeom prst="rect">
                <a:avLst/>
              </a:prstGeom>
              <a:blipFill>
                <a:blip r:embed="rId5"/>
                <a:stretch>
                  <a:fillRect t="-4444" b="-6667"/>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FB64693F-9A02-884A-8801-D3044B92C082}"/>
              </a:ext>
            </a:extLst>
          </p:cNvPr>
          <p:cNvSpPr txBox="1"/>
          <p:nvPr/>
        </p:nvSpPr>
        <p:spPr>
          <a:xfrm>
            <a:off x="5292365" y="5638109"/>
            <a:ext cx="178258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81BD"/>
                </a:solidFill>
                <a:effectLst/>
                <a:uLnTx/>
                <a:uFillTx/>
                <a:latin typeface="Arial" panose="020B0604020202020204"/>
                <a:ea typeface="+mn-ea"/>
                <a:cs typeface="+mn-cs"/>
              </a:rPr>
              <a:t>Fit training data</a:t>
            </a:r>
          </a:p>
        </p:txBody>
      </p:sp>
      <p:sp>
        <p:nvSpPr>
          <p:cNvPr id="109" name="TextBox 108">
            <a:extLst>
              <a:ext uri="{FF2B5EF4-FFF2-40B4-BE49-F238E27FC236}">
                <a16:creationId xmlns:a16="http://schemas.microsoft.com/office/drawing/2014/main" id="{4E8D08D7-8B44-0049-A5D7-ADF9BCDED898}"/>
              </a:ext>
            </a:extLst>
          </p:cNvPr>
          <p:cNvSpPr txBox="1"/>
          <p:nvPr/>
        </p:nvSpPr>
        <p:spPr>
          <a:xfrm>
            <a:off x="9087476" y="5635462"/>
            <a:ext cx="180079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79646"/>
                </a:solidFill>
                <a:effectLst/>
                <a:uLnTx/>
                <a:uFillTx/>
                <a:latin typeface="Arial" panose="020B0604020202020204"/>
                <a:ea typeface="+mn-ea"/>
                <a:cs typeface="+mn-cs"/>
              </a:rPr>
              <a:t>Penalize complexity</a:t>
            </a:r>
          </a:p>
        </p:txBody>
      </p:sp>
      <p:sp>
        <p:nvSpPr>
          <p:cNvPr id="110" name="TextBox 109">
            <a:extLst>
              <a:ext uri="{FF2B5EF4-FFF2-40B4-BE49-F238E27FC236}">
                <a16:creationId xmlns:a16="http://schemas.microsoft.com/office/drawing/2014/main" id="{76D4A666-C1C4-D740-8EF1-70962A9B38D0}"/>
              </a:ext>
            </a:extLst>
          </p:cNvPr>
          <p:cNvSpPr txBox="1"/>
          <p:nvPr/>
        </p:nvSpPr>
        <p:spPr>
          <a:xfrm>
            <a:off x="7074953" y="5648353"/>
            <a:ext cx="201252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Arial" panose="020B0604020202020204"/>
                <a:ea typeface="+mn-ea"/>
                <a:cs typeface="+mn-cs"/>
              </a:rPr>
              <a:t>Regularization Strength</a:t>
            </a:r>
          </a:p>
        </p:txBody>
      </p:sp>
      <p:sp>
        <p:nvSpPr>
          <p:cNvPr id="71" name="TextBox 70">
            <a:extLst>
              <a:ext uri="{FF2B5EF4-FFF2-40B4-BE49-F238E27FC236}">
                <a16:creationId xmlns:a16="http://schemas.microsoft.com/office/drawing/2014/main" id="{766120F4-C271-E64E-92FB-98A941244C46}"/>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Arial" panose="020B0604020202020204"/>
                <a:ea typeface="+mn-ea"/>
                <a:cs typeface="+mn-cs"/>
              </a:rPr>
              <a:t>Fouhey</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&amp; J Johnson</a:t>
            </a:r>
          </a:p>
        </p:txBody>
      </p:sp>
    </p:spTree>
    <p:extLst>
      <p:ext uri="{BB962C8B-B14F-4D97-AF65-F5344CB8AC3E}">
        <p14:creationId xmlns:p14="http://schemas.microsoft.com/office/powerpoint/2010/main" val="2074620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4E6E-CDC5-F844-8ACC-9A2A540DD5E9}"/>
              </a:ext>
            </a:extLst>
          </p:cNvPr>
          <p:cNvSpPr>
            <a:spLocks noGrp="1"/>
          </p:cNvSpPr>
          <p:nvPr>
            <p:ph type="title"/>
          </p:nvPr>
        </p:nvSpPr>
        <p:spPr/>
        <p:txBody>
          <a:bodyPr/>
          <a:lstStyle/>
          <a:p>
            <a:r>
              <a:rPr lang="en-US" dirty="0"/>
              <a:t>Gradient Descent</a:t>
            </a:r>
          </a:p>
        </p:txBody>
      </p:sp>
      <p:pic>
        <p:nvPicPr>
          <p:cNvPr id="5" name="Picture 4">
            <a:extLst>
              <a:ext uri="{FF2B5EF4-FFF2-40B4-BE49-F238E27FC236}">
                <a16:creationId xmlns:a16="http://schemas.microsoft.com/office/drawing/2014/main" id="{F8DAD2B8-1F58-C546-9D25-0FDD5D720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728" y="1838945"/>
            <a:ext cx="4399410" cy="4258277"/>
          </a:xfrm>
          <a:prstGeom prst="rect">
            <a:avLst/>
          </a:prstGeom>
        </p:spPr>
      </p:pic>
      <p:pic>
        <p:nvPicPr>
          <p:cNvPr id="6" name="Picture 5">
            <a:extLst>
              <a:ext uri="{FF2B5EF4-FFF2-40B4-BE49-F238E27FC236}">
                <a16:creationId xmlns:a16="http://schemas.microsoft.com/office/drawing/2014/main" id="{0E0246BF-9988-514B-8E79-0E32832E8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862" y="1838945"/>
            <a:ext cx="4399410" cy="4258277"/>
          </a:xfrm>
          <a:prstGeom prst="rect">
            <a:avLst/>
          </a:prstGeom>
        </p:spPr>
      </p:pic>
      <p:sp>
        <p:nvSpPr>
          <p:cNvPr id="7" name="TextBox 6">
            <a:extLst>
              <a:ext uri="{FF2B5EF4-FFF2-40B4-BE49-F238E27FC236}">
                <a16:creationId xmlns:a16="http://schemas.microsoft.com/office/drawing/2014/main" id="{95DD6086-7503-594B-BCB8-14278FB2BCA2}"/>
              </a:ext>
            </a:extLst>
          </p:cNvPr>
          <p:cNvSpPr txBox="1"/>
          <p:nvPr/>
        </p:nvSpPr>
        <p:spPr>
          <a:xfrm>
            <a:off x="2111231" y="884838"/>
            <a:ext cx="7969541" cy="954107"/>
          </a:xfrm>
          <a:prstGeom prst="rect">
            <a:avLst/>
          </a:prstGeom>
          <a:noFill/>
        </p:spPr>
        <p:txBody>
          <a:bodyPr wrap="square" rtlCol="0">
            <a:spAutoFit/>
          </a:bodyPr>
          <a:lstStyle/>
          <a:p>
            <a:pPr algn="ctr"/>
            <a:r>
              <a:rPr lang="en-US" sz="2800" dirty="0"/>
              <a:t>Given starting point (blue)</a:t>
            </a:r>
          </a:p>
          <a:p>
            <a:pPr algn="ctr"/>
            <a:r>
              <a:rPr lang="en-US" sz="2800" dirty="0"/>
              <a:t>w</a:t>
            </a:r>
            <a:r>
              <a:rPr lang="en-US" sz="2800" baseline="-25000" dirty="0"/>
              <a:t>i+1 </a:t>
            </a:r>
            <a:r>
              <a:rPr lang="en-US" sz="2800" dirty="0"/>
              <a:t>= </a:t>
            </a:r>
            <a:r>
              <a:rPr lang="en-US" sz="2800" dirty="0" err="1"/>
              <a:t>w</a:t>
            </a:r>
            <a:r>
              <a:rPr lang="en-US" sz="2800" baseline="-25000" dirty="0" err="1"/>
              <a:t>i</a:t>
            </a:r>
            <a:r>
              <a:rPr lang="en-US" sz="2800" dirty="0"/>
              <a:t> + -9.8x10</a:t>
            </a:r>
            <a:r>
              <a:rPr lang="en-US" sz="2800" baseline="30000" dirty="0"/>
              <a:t>-2</a:t>
            </a:r>
            <a:r>
              <a:rPr lang="en-US" sz="2800" dirty="0"/>
              <a:t> * gradient</a:t>
            </a:r>
          </a:p>
        </p:txBody>
      </p:sp>
      <p:sp>
        <p:nvSpPr>
          <p:cNvPr id="8" name="TextBox 7">
            <a:extLst>
              <a:ext uri="{FF2B5EF4-FFF2-40B4-BE49-F238E27FC236}">
                <a16:creationId xmlns:a16="http://schemas.microsoft.com/office/drawing/2014/main" id="{953D04BC-A880-DC43-9DD4-231828B33BE0}"/>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78400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4ACA-7ED2-9A4A-BC63-E4EF1E802836}"/>
              </a:ext>
            </a:extLst>
          </p:cNvPr>
          <p:cNvSpPr>
            <a:spLocks noGrp="1"/>
          </p:cNvSpPr>
          <p:nvPr>
            <p:ph type="title"/>
          </p:nvPr>
        </p:nvSpPr>
        <p:spPr/>
        <p:txBody>
          <a:bodyPr/>
          <a:lstStyle/>
          <a:p>
            <a:r>
              <a:rPr lang="en-US" dirty="0"/>
              <a:t>Computing Gradients: Numeric</a:t>
            </a:r>
          </a:p>
        </p:txBody>
      </p:sp>
      <p:sp>
        <p:nvSpPr>
          <p:cNvPr id="5" name="TextBox 4">
            <a:extLst>
              <a:ext uri="{FF2B5EF4-FFF2-40B4-BE49-F238E27FC236}">
                <a16:creationId xmlns:a16="http://schemas.microsoft.com/office/drawing/2014/main" id="{2B2AC109-AAEA-C84F-B019-47E6C8299006}"/>
              </a:ext>
            </a:extLst>
          </p:cNvPr>
          <p:cNvSpPr txBox="1"/>
          <p:nvPr/>
        </p:nvSpPr>
        <p:spPr>
          <a:xfrm>
            <a:off x="2026922" y="1250298"/>
            <a:ext cx="8222049" cy="584775"/>
          </a:xfrm>
          <a:prstGeom prst="rect">
            <a:avLst/>
          </a:prstGeom>
          <a:noFill/>
        </p:spPr>
        <p:txBody>
          <a:bodyPr wrap="square" rtlCol="0">
            <a:spAutoFit/>
          </a:bodyPr>
          <a:lstStyle/>
          <a:p>
            <a:pPr algn="ctr"/>
            <a:r>
              <a:rPr lang="en-US" sz="3200" dirty="0"/>
              <a:t>How Do You Compute The Gradient?</a:t>
            </a:r>
          </a:p>
        </p:txBody>
      </p:sp>
      <p:sp>
        <p:nvSpPr>
          <p:cNvPr id="6" name="TextBox 5">
            <a:extLst>
              <a:ext uri="{FF2B5EF4-FFF2-40B4-BE49-F238E27FC236}">
                <a16:creationId xmlns:a16="http://schemas.microsoft.com/office/drawing/2014/main" id="{B6FF05CE-BEC3-EC46-9FFE-89526A75E2F9}"/>
              </a:ext>
            </a:extLst>
          </p:cNvPr>
          <p:cNvSpPr txBox="1"/>
          <p:nvPr/>
        </p:nvSpPr>
        <p:spPr>
          <a:xfrm>
            <a:off x="2152651" y="1785839"/>
            <a:ext cx="8222049" cy="584775"/>
          </a:xfrm>
          <a:prstGeom prst="rect">
            <a:avLst/>
          </a:prstGeom>
          <a:noFill/>
        </p:spPr>
        <p:txBody>
          <a:bodyPr wrap="square" rtlCol="0">
            <a:spAutoFit/>
          </a:bodyPr>
          <a:lstStyle/>
          <a:p>
            <a:pPr algn="ctr"/>
            <a:r>
              <a:rPr lang="en-US" sz="3200" dirty="0"/>
              <a:t>Numerical Method: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670B575-2531-5342-ACAB-30AD3014C0A6}"/>
                  </a:ext>
                </a:extLst>
              </p:cNvPr>
              <p:cNvSpPr txBox="1"/>
              <p:nvPr/>
            </p:nvSpPr>
            <p:spPr>
              <a:xfrm>
                <a:off x="1749978" y="3180454"/>
                <a:ext cx="3004540" cy="2192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b="1" i="1">
                              <a:latin typeface="Cambria Math" panose="02040503050406030204" pitchFamily="18" charset="0"/>
                            </a:rPr>
                            <m:t>𝒘</m:t>
                          </m:r>
                        </m:sub>
                      </m:sSub>
                      <m:r>
                        <a:rPr lang="en-US" sz="2800" i="1">
                          <a:latin typeface="Cambria Math" panose="02040503050406030204" pitchFamily="18" charset="0"/>
                        </a:rPr>
                        <m:t>𝐿</m:t>
                      </m:r>
                      <m:d>
                        <m:dPr>
                          <m:ctrlPr>
                            <a:rPr lang="en-US" sz="2800" i="1">
                              <a:latin typeface="Cambria Math" panose="02040503050406030204" pitchFamily="18" charset="0"/>
                            </a:rPr>
                          </m:ctrlPr>
                        </m:dPr>
                        <m:e>
                          <m:r>
                            <a:rPr lang="en-US" sz="2800" b="1" i="1">
                              <a:latin typeface="Cambria Math" panose="02040503050406030204" pitchFamily="18" charset="0"/>
                            </a:rPr>
                            <m:t>𝒘</m:t>
                          </m:r>
                        </m:e>
                      </m:d>
                      <m:r>
                        <a:rPr lang="en-US" sz="2800" b="1" i="1">
                          <a:latin typeface="Cambria Math" panose="02040503050406030204" pitchFamily="18" charset="0"/>
                        </a:rPr>
                        <m:t>=</m:t>
                      </m:r>
                      <m:d>
                        <m:dPr>
                          <m:begChr m:val="["/>
                          <m:endChr m:val="]"/>
                          <m:ctrlPr>
                            <a:rPr lang="en-US" sz="2800" b="1" i="1">
                              <a:latin typeface="Cambria Math" panose="02040503050406030204" pitchFamily="18" charset="0"/>
                            </a:rPr>
                          </m:ctrlPr>
                        </m:dPr>
                        <m:e>
                          <m:m>
                            <m:mPr>
                              <m:mcs>
                                <m:mc>
                                  <m:mcPr>
                                    <m:count m:val="1"/>
                                    <m:mcJc m:val="center"/>
                                  </m:mcPr>
                                </m:mc>
                              </m:mcs>
                              <m:ctrlPr>
                                <a:rPr lang="en-US" sz="2800" b="1" i="1">
                                  <a:latin typeface="Cambria Math" panose="02040503050406030204" pitchFamily="18" charset="0"/>
                                </a:rPr>
                              </m:ctrlPr>
                            </m:mPr>
                            <m:mr>
                              <m:e>
                                <m:f>
                                  <m:fPr>
                                    <m:ctrlPr>
                                      <a:rPr lang="en-US" sz="2800" b="1"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𝐿</m:t>
                                    </m:r>
                                    <m:r>
                                      <a:rPr lang="en-US" sz="2800" b="1"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num>
                                  <m:den>
                                    <m:r>
                                      <m:rPr>
                                        <m:brk m:alnAt="7"/>
                                      </m:rP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m:rPr>
                                            <m:brk m:alnAt="7"/>
                                          </m:rPr>
                                          <a:rPr lang="en-US" sz="2800" i="1">
                                            <a:latin typeface="Cambria Math" panose="02040503050406030204" pitchFamily="18" charset="0"/>
                                          </a:rPr>
                                          <m:t>1</m:t>
                                        </m:r>
                                      </m:sub>
                                    </m:sSub>
                                  </m:den>
                                </m:f>
                              </m:e>
                            </m:mr>
                            <m:mr>
                              <m:e>
                                <m:r>
                                  <a:rPr lang="en-US" sz="2800" b="1" i="1">
                                    <a:latin typeface="Cambria Math" panose="02040503050406030204" pitchFamily="18" charset="0"/>
                                  </a:rPr>
                                  <m:t>⋮</m:t>
                                </m:r>
                              </m:e>
                            </m:mr>
                            <m:mr>
                              <m:e>
                                <m:f>
                                  <m:fPr>
                                    <m:ctrlPr>
                                      <a:rPr lang="en-US" sz="2800" b="1"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𝑛</m:t>
                                        </m:r>
                                      </m:sub>
                                    </m:sSub>
                                  </m:den>
                                </m:f>
                              </m:e>
                            </m:mr>
                          </m:m>
                        </m:e>
                      </m:d>
                    </m:oMath>
                  </m:oMathPara>
                </a14:m>
                <a:endParaRPr lang="en-US" sz="2800" dirty="0"/>
              </a:p>
            </p:txBody>
          </p:sp>
        </mc:Choice>
        <mc:Fallback>
          <p:sp>
            <p:nvSpPr>
              <p:cNvPr id="7" name="TextBox 6">
                <a:extLst>
                  <a:ext uri="{FF2B5EF4-FFF2-40B4-BE49-F238E27FC236}">
                    <a16:creationId xmlns:a16="http://schemas.microsoft.com/office/drawing/2014/main" id="{7670B575-2531-5342-ACAB-30AD3014C0A6}"/>
                  </a:ext>
                </a:extLst>
              </p:cNvPr>
              <p:cNvSpPr txBox="1">
                <a:spLocks noRot="1" noChangeAspect="1" noMove="1" noResize="1" noEditPoints="1" noAdjustHandles="1" noChangeArrowheads="1" noChangeShapeType="1" noTextEdit="1"/>
              </p:cNvSpPr>
              <p:nvPr/>
            </p:nvSpPr>
            <p:spPr>
              <a:xfrm>
                <a:off x="1749978" y="3180454"/>
                <a:ext cx="3004540" cy="2192716"/>
              </a:xfrm>
              <a:prstGeom prst="rect">
                <a:avLst/>
              </a:prstGeom>
              <a:blipFill>
                <a:blip r:embed="rId2"/>
                <a:stretch>
                  <a:fillRect l="-2101" t="-1156" b="-28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C38DCE4-8C83-0D4D-99E5-8798F9034821}"/>
                  </a:ext>
                </a:extLst>
              </p:cNvPr>
              <p:cNvSpPr txBox="1"/>
              <p:nvPr/>
            </p:nvSpPr>
            <p:spPr>
              <a:xfrm>
                <a:off x="5504031" y="3495949"/>
                <a:ext cx="4498219" cy="83619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num>
                        <m:den>
                          <m:r>
                            <a:rPr lang="en-US" sz="2800" i="1">
                              <a:latin typeface="Cambria Math" panose="02040503050406030204" pitchFamily="18" charset="0"/>
                            </a:rPr>
                            <m:t>𝜕</m:t>
                          </m:r>
                          <m:r>
                            <a:rPr lang="en-US" sz="2800" i="1">
                              <a:latin typeface="Cambria Math" panose="02040503050406030204" pitchFamily="18" charset="0"/>
                            </a:rPr>
                            <m:t>𝑥</m:t>
                          </m:r>
                        </m:den>
                      </m:f>
                      <m:r>
                        <a:rPr lang="en-US" sz="2800" i="1">
                          <a:latin typeface="Cambria Math" panose="02040503050406030204" pitchFamily="18" charset="0"/>
                        </a:rPr>
                        <m:t>=</m:t>
                      </m:r>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lim</m:t>
                              </m:r>
                            </m:e>
                            <m:lim>
                              <m:r>
                                <a:rPr lang="en-US" sz="2800" i="1">
                                  <a:latin typeface="Cambria Math" panose="02040503050406030204" pitchFamily="18" charset="0"/>
                                </a:rPr>
                                <m:t>𝜖</m:t>
                              </m:r>
                              <m:r>
                                <a:rPr lang="en-US" sz="2800" i="1">
                                  <a:latin typeface="Cambria Math" panose="02040503050406030204" pitchFamily="18" charset="0"/>
                                </a:rPr>
                                <m:t>→0</m:t>
                              </m:r>
                            </m:lim>
                          </m:limLow>
                        </m:fName>
                        <m:e>
                          <m:f>
                            <m:fPr>
                              <m:ctrlPr>
                                <a:rPr lang="en-US" sz="2800" i="1">
                                  <a:latin typeface="Cambria Math" panose="02040503050406030204" pitchFamily="18" charset="0"/>
                                </a:rPr>
                              </m:ctrlPr>
                            </m:fPr>
                            <m:num>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𝜖</m:t>
                                  </m:r>
                                </m:e>
                              </m:d>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num>
                            <m:den>
                              <m:r>
                                <a:rPr lang="en-US" sz="2800" i="1">
                                  <a:latin typeface="Cambria Math" panose="02040503050406030204" pitchFamily="18" charset="0"/>
                                </a:rPr>
                                <m:t>𝜖</m:t>
                              </m:r>
                            </m:den>
                          </m:f>
                        </m:e>
                      </m:func>
                    </m:oMath>
                  </m:oMathPara>
                </a14:m>
                <a:endParaRPr lang="en-US" sz="2800" dirty="0"/>
              </a:p>
            </p:txBody>
          </p:sp>
        </mc:Choice>
        <mc:Fallback>
          <p:sp>
            <p:nvSpPr>
              <p:cNvPr id="8" name="TextBox 7">
                <a:extLst>
                  <a:ext uri="{FF2B5EF4-FFF2-40B4-BE49-F238E27FC236}">
                    <a16:creationId xmlns:a16="http://schemas.microsoft.com/office/drawing/2014/main" id="{3C38DCE4-8C83-0D4D-99E5-8798F9034821}"/>
                  </a:ext>
                </a:extLst>
              </p:cNvPr>
              <p:cNvSpPr txBox="1">
                <a:spLocks noRot="1" noChangeAspect="1" noMove="1" noResize="1" noEditPoints="1" noAdjustHandles="1" noChangeArrowheads="1" noChangeShapeType="1" noTextEdit="1"/>
              </p:cNvSpPr>
              <p:nvPr/>
            </p:nvSpPr>
            <p:spPr>
              <a:xfrm>
                <a:off x="5504031" y="3495949"/>
                <a:ext cx="4498219" cy="836191"/>
              </a:xfrm>
              <a:prstGeom prst="rect">
                <a:avLst/>
              </a:prstGeom>
              <a:blipFill>
                <a:blip r:embed="rId3"/>
                <a:stretch>
                  <a:fillRect l="-3099" t="-2985" r="-1127" b="-11940"/>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1A0F3C0-0B13-A944-9E90-1BADC7F7021E}"/>
              </a:ext>
            </a:extLst>
          </p:cNvPr>
          <p:cNvGrpSpPr/>
          <p:nvPr/>
        </p:nvGrpSpPr>
        <p:grpSpPr>
          <a:xfrm>
            <a:off x="3529727" y="2838834"/>
            <a:ext cx="6738245" cy="1280161"/>
            <a:chOff x="2005726" y="2838833"/>
            <a:chExt cx="6738245" cy="1280161"/>
          </a:xfrm>
        </p:grpSpPr>
        <p:sp>
          <p:nvSpPr>
            <p:cNvPr id="10" name="Rectangle 9">
              <a:extLst>
                <a:ext uri="{FF2B5EF4-FFF2-40B4-BE49-F238E27FC236}">
                  <a16:creationId xmlns:a16="http://schemas.microsoft.com/office/drawing/2014/main" id="{0BE32153-8C8C-2840-9C4E-8604C1F62582}"/>
                </a:ext>
              </a:extLst>
            </p:cNvPr>
            <p:cNvSpPr/>
            <p:nvPr/>
          </p:nvSpPr>
          <p:spPr>
            <a:xfrm>
              <a:off x="2005726" y="3104295"/>
              <a:ext cx="1064645" cy="101469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4C69C-2682-7445-BB4E-5AB91FF596E2}"/>
                </a:ext>
              </a:extLst>
            </p:cNvPr>
            <p:cNvSpPr txBox="1"/>
            <p:nvPr/>
          </p:nvSpPr>
          <p:spPr>
            <a:xfrm>
              <a:off x="3714308" y="2838833"/>
              <a:ext cx="5029663" cy="523220"/>
            </a:xfrm>
            <a:prstGeom prst="rect">
              <a:avLst/>
            </a:prstGeom>
            <a:noFill/>
          </p:spPr>
          <p:txBody>
            <a:bodyPr wrap="square" rtlCol="0">
              <a:spAutoFit/>
            </a:bodyPr>
            <a:lstStyle/>
            <a:p>
              <a:pPr algn="ctr"/>
              <a:r>
                <a:rPr lang="en-US" sz="2800" b="1" dirty="0"/>
                <a:t>How do you compute this?</a:t>
              </a:r>
            </a:p>
          </p:txBody>
        </p:sp>
      </p:grpSp>
      <p:grpSp>
        <p:nvGrpSpPr>
          <p:cNvPr id="12" name="Group 11">
            <a:extLst>
              <a:ext uri="{FF2B5EF4-FFF2-40B4-BE49-F238E27FC236}">
                <a16:creationId xmlns:a16="http://schemas.microsoft.com/office/drawing/2014/main" id="{F1857532-4957-9548-8828-D4C8FD29B61D}"/>
              </a:ext>
            </a:extLst>
          </p:cNvPr>
          <p:cNvGrpSpPr/>
          <p:nvPr/>
        </p:nvGrpSpPr>
        <p:grpSpPr>
          <a:xfrm>
            <a:off x="5238309" y="4674754"/>
            <a:ext cx="5029663" cy="1265535"/>
            <a:chOff x="3714308" y="4466034"/>
            <a:chExt cx="5029663" cy="126553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EF1B3DE-00D1-514D-B74B-A91C1B1F4826}"/>
                    </a:ext>
                  </a:extLst>
                </p:cNvPr>
                <p:cNvSpPr txBox="1"/>
                <p:nvPr/>
              </p:nvSpPr>
              <p:spPr>
                <a:xfrm>
                  <a:off x="4877936" y="5014770"/>
                  <a:ext cx="2702406" cy="7167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𝜖</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𝜖</m:t>
                                </m:r>
                              </m:e>
                            </m:d>
                          </m:num>
                          <m:den>
                            <m:r>
                              <a:rPr lang="en-US" sz="2400" i="1">
                                <a:latin typeface="Cambria Math" panose="02040503050406030204" pitchFamily="18" charset="0"/>
                              </a:rPr>
                              <m:t>2</m:t>
                            </m:r>
                            <m:r>
                              <a:rPr lang="en-US" sz="2400" i="1">
                                <a:latin typeface="Cambria Math" panose="02040503050406030204" pitchFamily="18" charset="0"/>
                              </a:rPr>
                              <m:t>𝜖</m:t>
                            </m:r>
                          </m:den>
                        </m:f>
                      </m:oMath>
                    </m:oMathPara>
                  </a14:m>
                  <a:endParaRPr lang="en-US" sz="2400" dirty="0"/>
                </a:p>
              </p:txBody>
            </p:sp>
          </mc:Choice>
          <mc:Fallback xmlns="">
            <p:sp>
              <p:nvSpPr>
                <p:cNvPr id="15" name="TextBox 14">
                  <a:extLst>
                    <a:ext uri="{FF2B5EF4-FFF2-40B4-BE49-F238E27FC236}">
                      <a16:creationId xmlns:a16="http://schemas.microsoft.com/office/drawing/2014/main" id="{49E78A27-2C4D-4167-B2FF-3615CB9D6BB5}"/>
                    </a:ext>
                  </a:extLst>
                </p:cNvPr>
                <p:cNvSpPr txBox="1">
                  <a:spLocks noRot="1" noChangeAspect="1" noMove="1" noResize="1" noEditPoints="1" noAdjustHandles="1" noChangeArrowheads="1" noChangeShapeType="1" noTextEdit="1"/>
                </p:cNvSpPr>
                <p:nvPr/>
              </p:nvSpPr>
              <p:spPr>
                <a:xfrm>
                  <a:off x="4877936" y="5014770"/>
                  <a:ext cx="2702406" cy="716799"/>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6A3C45D2-25CE-4A4F-917E-B44BB652FCEF}"/>
                </a:ext>
              </a:extLst>
            </p:cNvPr>
            <p:cNvSpPr txBox="1"/>
            <p:nvPr/>
          </p:nvSpPr>
          <p:spPr>
            <a:xfrm>
              <a:off x="3714308" y="4466034"/>
              <a:ext cx="5029663" cy="523220"/>
            </a:xfrm>
            <a:prstGeom prst="rect">
              <a:avLst/>
            </a:prstGeom>
            <a:noFill/>
          </p:spPr>
          <p:txBody>
            <a:bodyPr wrap="square" rtlCol="0">
              <a:spAutoFit/>
            </a:bodyPr>
            <a:lstStyle/>
            <a:p>
              <a:pPr algn="ctr"/>
              <a:r>
                <a:rPr lang="en-US" sz="2800" dirty="0"/>
                <a:t>In practice, use:</a:t>
              </a:r>
            </a:p>
          </p:txBody>
        </p:sp>
      </p:grpSp>
      <p:sp>
        <p:nvSpPr>
          <p:cNvPr id="15" name="TextBox 14">
            <a:extLst>
              <a:ext uri="{FF2B5EF4-FFF2-40B4-BE49-F238E27FC236}">
                <a16:creationId xmlns:a16="http://schemas.microsoft.com/office/drawing/2014/main" id="{0852369C-B49D-4F4D-8177-77EAAE4F408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401577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4278-CC93-AE40-986F-6B54E36B1A11}"/>
              </a:ext>
            </a:extLst>
          </p:cNvPr>
          <p:cNvSpPr>
            <a:spLocks noGrp="1"/>
          </p:cNvSpPr>
          <p:nvPr>
            <p:ph type="title"/>
          </p:nvPr>
        </p:nvSpPr>
        <p:spPr/>
        <p:txBody>
          <a:bodyPr/>
          <a:lstStyle/>
          <a:p>
            <a:r>
              <a:rPr lang="en-US" dirty="0"/>
              <a:t>Computing Gradients: Numeric</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5E8F84A-41AF-F946-AC74-360A239A9D4C}"/>
                  </a:ext>
                </a:extLst>
              </p:cNvPr>
              <p:cNvSpPr txBox="1"/>
              <p:nvPr/>
            </p:nvSpPr>
            <p:spPr>
              <a:xfrm>
                <a:off x="1749978" y="3180454"/>
                <a:ext cx="3004540" cy="2192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b="1" i="1">
                              <a:latin typeface="Cambria Math" panose="02040503050406030204" pitchFamily="18" charset="0"/>
                            </a:rPr>
                            <m:t>𝒘</m:t>
                          </m:r>
                        </m:sub>
                      </m:sSub>
                      <m:r>
                        <a:rPr lang="en-US" sz="2800" i="1">
                          <a:latin typeface="Cambria Math" panose="02040503050406030204" pitchFamily="18" charset="0"/>
                        </a:rPr>
                        <m:t>𝐿</m:t>
                      </m:r>
                      <m:d>
                        <m:dPr>
                          <m:ctrlPr>
                            <a:rPr lang="en-US" sz="2800" i="1">
                              <a:latin typeface="Cambria Math" panose="02040503050406030204" pitchFamily="18" charset="0"/>
                            </a:rPr>
                          </m:ctrlPr>
                        </m:dPr>
                        <m:e>
                          <m:r>
                            <a:rPr lang="en-US" sz="2800" b="1" i="1">
                              <a:latin typeface="Cambria Math" panose="02040503050406030204" pitchFamily="18" charset="0"/>
                            </a:rPr>
                            <m:t>𝒘</m:t>
                          </m:r>
                        </m:e>
                      </m:d>
                      <m:r>
                        <a:rPr lang="en-US" sz="2800" b="1" i="1">
                          <a:latin typeface="Cambria Math" panose="02040503050406030204" pitchFamily="18" charset="0"/>
                        </a:rPr>
                        <m:t>=</m:t>
                      </m:r>
                      <m:d>
                        <m:dPr>
                          <m:begChr m:val="["/>
                          <m:endChr m:val="]"/>
                          <m:ctrlPr>
                            <a:rPr lang="en-US" sz="2800" b="1" i="1">
                              <a:latin typeface="Cambria Math" panose="02040503050406030204" pitchFamily="18" charset="0"/>
                            </a:rPr>
                          </m:ctrlPr>
                        </m:dPr>
                        <m:e>
                          <m:m>
                            <m:mPr>
                              <m:mcs>
                                <m:mc>
                                  <m:mcPr>
                                    <m:count m:val="1"/>
                                    <m:mcJc m:val="center"/>
                                  </m:mcPr>
                                </m:mc>
                              </m:mcs>
                              <m:ctrlPr>
                                <a:rPr lang="en-US" sz="2800" b="1" i="1">
                                  <a:latin typeface="Cambria Math" panose="02040503050406030204" pitchFamily="18" charset="0"/>
                                </a:rPr>
                              </m:ctrlPr>
                            </m:mPr>
                            <m:mr>
                              <m:e>
                                <m:f>
                                  <m:fPr>
                                    <m:ctrlPr>
                                      <a:rPr lang="en-US" sz="2800" b="1"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𝐿</m:t>
                                    </m:r>
                                    <m:r>
                                      <a:rPr lang="en-US" sz="2800" b="1"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num>
                                  <m:den>
                                    <m:r>
                                      <m:rPr>
                                        <m:brk m:alnAt="7"/>
                                      </m:rPr>
                                      <a:rPr lang="en-US" sz="2800" i="1">
                                        <a:latin typeface="Cambria Math" panose="02040503050406030204" pitchFamily="18" charset="0"/>
                                      </a:rPr>
                                      <m:t>𝜕</m:t>
                                    </m:r>
                                    <m:sSub>
                                      <m:sSubPr>
                                        <m:ctrlPr>
                                          <a:rPr lang="en-US" sz="2800" i="1">
                                            <a:latin typeface="Cambria Math" panose="02040503050406030204" pitchFamily="18" charset="0"/>
                                          </a:rPr>
                                        </m:ctrlPr>
                                      </m:sSubPr>
                                      <m:e>
                                        <m:r>
                                          <m:rPr>
                                            <m:brk m:alnAt="7"/>
                                          </m:rPr>
                                          <a:rPr lang="en-US" sz="2800" i="1">
                                            <a:latin typeface="Cambria Math" panose="02040503050406030204" pitchFamily="18" charset="0"/>
                                          </a:rPr>
                                          <m:t>𝑥</m:t>
                                        </m:r>
                                      </m:e>
                                      <m:sub>
                                        <m:r>
                                          <m:rPr>
                                            <m:brk m:alnAt="7"/>
                                          </m:rPr>
                                          <a:rPr lang="en-US" sz="2800" i="1">
                                            <a:latin typeface="Cambria Math" panose="02040503050406030204" pitchFamily="18" charset="0"/>
                                          </a:rPr>
                                          <m:t>1</m:t>
                                        </m:r>
                                      </m:sub>
                                    </m:sSub>
                                  </m:den>
                                </m:f>
                              </m:e>
                            </m:mr>
                            <m:mr>
                              <m:e>
                                <m:r>
                                  <a:rPr lang="en-US" sz="2800" b="1" i="1">
                                    <a:latin typeface="Cambria Math" panose="02040503050406030204" pitchFamily="18" charset="0"/>
                                  </a:rPr>
                                  <m:t>⋮</m:t>
                                </m:r>
                              </m:e>
                            </m:mr>
                            <m:mr>
                              <m:e>
                                <m:f>
                                  <m:fPr>
                                    <m:ctrlPr>
                                      <a:rPr lang="en-US" sz="2800" b="1"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𝑛</m:t>
                                        </m:r>
                                      </m:sub>
                                    </m:sSub>
                                  </m:den>
                                </m:f>
                              </m:e>
                            </m:mr>
                          </m:m>
                        </m:e>
                      </m:d>
                    </m:oMath>
                  </m:oMathPara>
                </a14:m>
                <a:endParaRPr lang="en-US" sz="2800" dirty="0"/>
              </a:p>
            </p:txBody>
          </p:sp>
        </mc:Choice>
        <mc:Fallback>
          <p:sp>
            <p:nvSpPr>
              <p:cNvPr id="7" name="TextBox 6">
                <a:extLst>
                  <a:ext uri="{FF2B5EF4-FFF2-40B4-BE49-F238E27FC236}">
                    <a16:creationId xmlns:a16="http://schemas.microsoft.com/office/drawing/2014/main" id="{05E8F84A-41AF-F946-AC74-360A239A9D4C}"/>
                  </a:ext>
                </a:extLst>
              </p:cNvPr>
              <p:cNvSpPr txBox="1">
                <a:spLocks noRot="1" noChangeAspect="1" noMove="1" noResize="1" noEditPoints="1" noAdjustHandles="1" noChangeArrowheads="1" noChangeShapeType="1" noTextEdit="1"/>
              </p:cNvSpPr>
              <p:nvPr/>
            </p:nvSpPr>
            <p:spPr>
              <a:xfrm>
                <a:off x="1749978" y="3180454"/>
                <a:ext cx="3004540" cy="2192716"/>
              </a:xfrm>
              <a:prstGeom prst="rect">
                <a:avLst/>
              </a:prstGeom>
              <a:blipFill>
                <a:blip r:embed="rId2"/>
                <a:stretch>
                  <a:fillRect l="-2101" t="-1156" b="-289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757FEC8-BD62-E64E-9FEE-6EB631B3B129}"/>
              </a:ext>
            </a:extLst>
          </p:cNvPr>
          <p:cNvSpPr/>
          <p:nvPr/>
        </p:nvSpPr>
        <p:spPr>
          <a:xfrm>
            <a:off x="3529727" y="3104296"/>
            <a:ext cx="1064645" cy="101469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0D23E1-5B69-BC43-8AB2-74A3A36E8EBF}"/>
              </a:ext>
            </a:extLst>
          </p:cNvPr>
          <p:cNvSpPr txBox="1"/>
          <p:nvPr/>
        </p:nvSpPr>
        <p:spPr>
          <a:xfrm>
            <a:off x="4710193" y="4112948"/>
            <a:ext cx="6085892" cy="954107"/>
          </a:xfrm>
          <a:prstGeom prst="rect">
            <a:avLst/>
          </a:prstGeom>
          <a:noFill/>
        </p:spPr>
        <p:txBody>
          <a:bodyPr wrap="square" rtlCol="0">
            <a:spAutoFit/>
          </a:bodyPr>
          <a:lstStyle/>
          <a:p>
            <a:pPr algn="ctr"/>
            <a:r>
              <a:rPr lang="en-US" sz="2800" b="1" dirty="0"/>
              <a:t>How many function </a:t>
            </a:r>
          </a:p>
          <a:p>
            <a:pPr algn="ctr"/>
            <a:r>
              <a:rPr lang="en-US" sz="2800" b="1" dirty="0"/>
              <a:t>evaluations per dimension?</a:t>
            </a:r>
          </a:p>
        </p:txBody>
      </p:sp>
      <p:grpSp>
        <p:nvGrpSpPr>
          <p:cNvPr id="10" name="Group 9">
            <a:extLst>
              <a:ext uri="{FF2B5EF4-FFF2-40B4-BE49-F238E27FC236}">
                <a16:creationId xmlns:a16="http://schemas.microsoft.com/office/drawing/2014/main" id="{0A2B8B6A-4D3F-E84D-9A83-1C507F30DE13}"/>
              </a:ext>
            </a:extLst>
          </p:cNvPr>
          <p:cNvGrpSpPr/>
          <p:nvPr/>
        </p:nvGrpSpPr>
        <p:grpSpPr>
          <a:xfrm>
            <a:off x="5814785" y="2932723"/>
            <a:ext cx="3876708" cy="716799"/>
            <a:chOff x="4408309" y="2932722"/>
            <a:chExt cx="3876708" cy="71679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6EA584-BD34-EC4E-8CE8-54B54DF08D00}"/>
                    </a:ext>
                  </a:extLst>
                </p:cNvPr>
                <p:cNvSpPr txBox="1"/>
                <p:nvPr/>
              </p:nvSpPr>
              <p:spPr>
                <a:xfrm>
                  <a:off x="5582611" y="2932722"/>
                  <a:ext cx="2702406" cy="7167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𝜖</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𝜖</m:t>
                                </m:r>
                              </m:e>
                            </m:d>
                          </m:num>
                          <m:den>
                            <m:r>
                              <a:rPr lang="en-US" sz="2400" i="1">
                                <a:latin typeface="Cambria Math" panose="02040503050406030204" pitchFamily="18" charset="0"/>
                              </a:rPr>
                              <m:t>2</m:t>
                            </m:r>
                            <m:r>
                              <a:rPr lang="en-US" sz="2400" i="1">
                                <a:latin typeface="Cambria Math" panose="02040503050406030204" pitchFamily="18" charset="0"/>
                              </a:rPr>
                              <m:t>𝜖</m:t>
                            </m:r>
                          </m:den>
                        </m:f>
                      </m:oMath>
                    </m:oMathPara>
                  </a14:m>
                  <a:endParaRPr lang="en-US" sz="2400" dirty="0"/>
                </a:p>
              </p:txBody>
            </p:sp>
          </mc:Choice>
          <mc:Fallback xmlns="">
            <p:sp>
              <p:nvSpPr>
                <p:cNvPr id="13" name="TextBox 12">
                  <a:extLst>
                    <a:ext uri="{FF2B5EF4-FFF2-40B4-BE49-F238E27FC236}">
                      <a16:creationId xmlns:a16="http://schemas.microsoft.com/office/drawing/2014/main" id="{4A7C56BD-EEB0-4D9D-A926-11414190E792}"/>
                    </a:ext>
                  </a:extLst>
                </p:cNvPr>
                <p:cNvSpPr txBox="1">
                  <a:spLocks noRot="1" noChangeAspect="1" noMove="1" noResize="1" noEditPoints="1" noAdjustHandles="1" noChangeArrowheads="1" noChangeShapeType="1" noTextEdit="1"/>
                </p:cNvSpPr>
                <p:nvPr/>
              </p:nvSpPr>
              <p:spPr>
                <a:xfrm>
                  <a:off x="5582611" y="2932722"/>
                  <a:ext cx="2702406" cy="716799"/>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FF79AD6-98D8-654A-A349-BB43109077F3}"/>
                </a:ext>
              </a:extLst>
            </p:cNvPr>
            <p:cNvSpPr txBox="1"/>
            <p:nvPr/>
          </p:nvSpPr>
          <p:spPr>
            <a:xfrm>
              <a:off x="4408309" y="3029511"/>
              <a:ext cx="1064646" cy="523220"/>
            </a:xfrm>
            <a:prstGeom prst="rect">
              <a:avLst/>
            </a:prstGeom>
            <a:noFill/>
          </p:spPr>
          <p:txBody>
            <a:bodyPr wrap="square" rtlCol="0">
              <a:spAutoFit/>
            </a:bodyPr>
            <a:lstStyle/>
            <a:p>
              <a:pPr algn="r"/>
              <a:r>
                <a:rPr lang="en-US" sz="2800" dirty="0"/>
                <a:t>Use:</a:t>
              </a:r>
            </a:p>
          </p:txBody>
        </p:sp>
      </p:grpSp>
      <p:sp>
        <p:nvSpPr>
          <p:cNvPr id="13" name="TextBox 12">
            <a:extLst>
              <a:ext uri="{FF2B5EF4-FFF2-40B4-BE49-F238E27FC236}">
                <a16:creationId xmlns:a16="http://schemas.microsoft.com/office/drawing/2014/main" id="{1A27185A-E82D-BC49-9255-92F98D30D36C}"/>
              </a:ext>
            </a:extLst>
          </p:cNvPr>
          <p:cNvSpPr txBox="1"/>
          <p:nvPr/>
        </p:nvSpPr>
        <p:spPr>
          <a:xfrm>
            <a:off x="2026922" y="1250298"/>
            <a:ext cx="8222049" cy="584775"/>
          </a:xfrm>
          <a:prstGeom prst="rect">
            <a:avLst/>
          </a:prstGeom>
          <a:noFill/>
        </p:spPr>
        <p:txBody>
          <a:bodyPr wrap="square" rtlCol="0">
            <a:spAutoFit/>
          </a:bodyPr>
          <a:lstStyle/>
          <a:p>
            <a:pPr algn="ctr"/>
            <a:r>
              <a:rPr lang="en-US" sz="3200" dirty="0"/>
              <a:t>How Do You Compute The Gradient?</a:t>
            </a:r>
          </a:p>
        </p:txBody>
      </p:sp>
      <p:sp>
        <p:nvSpPr>
          <p:cNvPr id="14" name="TextBox 13">
            <a:extLst>
              <a:ext uri="{FF2B5EF4-FFF2-40B4-BE49-F238E27FC236}">
                <a16:creationId xmlns:a16="http://schemas.microsoft.com/office/drawing/2014/main" id="{1062DB1B-E567-F94C-98C6-DA7B5F3FF66D}"/>
              </a:ext>
            </a:extLst>
          </p:cNvPr>
          <p:cNvSpPr txBox="1"/>
          <p:nvPr/>
        </p:nvSpPr>
        <p:spPr>
          <a:xfrm>
            <a:off x="2152651" y="1785839"/>
            <a:ext cx="8222049" cy="584775"/>
          </a:xfrm>
          <a:prstGeom prst="rect">
            <a:avLst/>
          </a:prstGeom>
          <a:noFill/>
        </p:spPr>
        <p:txBody>
          <a:bodyPr wrap="square" rtlCol="0">
            <a:spAutoFit/>
          </a:bodyPr>
          <a:lstStyle/>
          <a:p>
            <a:pPr algn="ctr"/>
            <a:r>
              <a:rPr lang="en-US" sz="3200" dirty="0"/>
              <a:t>Numerical Method:</a:t>
            </a:r>
          </a:p>
        </p:txBody>
      </p:sp>
      <p:sp>
        <p:nvSpPr>
          <p:cNvPr id="15" name="TextBox 14">
            <a:extLst>
              <a:ext uri="{FF2B5EF4-FFF2-40B4-BE49-F238E27FC236}">
                <a16:creationId xmlns:a16="http://schemas.microsoft.com/office/drawing/2014/main" id="{047195C4-8B47-5F45-9D73-67C2F7F333A5}"/>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78738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4278-CC93-AE40-986F-6B54E36B1A11}"/>
              </a:ext>
            </a:extLst>
          </p:cNvPr>
          <p:cNvSpPr>
            <a:spLocks noGrp="1"/>
          </p:cNvSpPr>
          <p:nvPr>
            <p:ph type="title"/>
          </p:nvPr>
        </p:nvSpPr>
        <p:spPr/>
        <p:txBody>
          <a:bodyPr/>
          <a:lstStyle/>
          <a:p>
            <a:r>
              <a:rPr lang="en-US" dirty="0"/>
              <a:t>Computing Gradients: Analytic</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5E8F84A-41AF-F946-AC74-360A239A9D4C}"/>
                  </a:ext>
                </a:extLst>
              </p:cNvPr>
              <p:cNvSpPr txBox="1"/>
              <p:nvPr/>
            </p:nvSpPr>
            <p:spPr>
              <a:xfrm>
                <a:off x="1749978" y="3180454"/>
                <a:ext cx="3004540" cy="2192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b="1" i="1">
                              <a:latin typeface="Cambria Math" panose="02040503050406030204" pitchFamily="18" charset="0"/>
                            </a:rPr>
                            <m:t>𝒘</m:t>
                          </m:r>
                        </m:sub>
                      </m:sSub>
                      <m:r>
                        <a:rPr lang="en-US" sz="2800" i="1">
                          <a:latin typeface="Cambria Math" panose="02040503050406030204" pitchFamily="18" charset="0"/>
                        </a:rPr>
                        <m:t>𝐿</m:t>
                      </m:r>
                      <m:d>
                        <m:dPr>
                          <m:ctrlPr>
                            <a:rPr lang="en-US" sz="2800" i="1">
                              <a:latin typeface="Cambria Math" panose="02040503050406030204" pitchFamily="18" charset="0"/>
                            </a:rPr>
                          </m:ctrlPr>
                        </m:dPr>
                        <m:e>
                          <m:r>
                            <a:rPr lang="en-US" sz="2800" b="1" i="1">
                              <a:latin typeface="Cambria Math" panose="02040503050406030204" pitchFamily="18" charset="0"/>
                            </a:rPr>
                            <m:t>𝒘</m:t>
                          </m:r>
                        </m:e>
                      </m:d>
                      <m:r>
                        <a:rPr lang="en-US" sz="2800" b="1" i="1">
                          <a:latin typeface="Cambria Math" panose="02040503050406030204" pitchFamily="18" charset="0"/>
                        </a:rPr>
                        <m:t>=</m:t>
                      </m:r>
                      <m:d>
                        <m:dPr>
                          <m:begChr m:val="["/>
                          <m:endChr m:val="]"/>
                          <m:ctrlPr>
                            <a:rPr lang="en-US" sz="2800" b="1" i="1">
                              <a:latin typeface="Cambria Math" panose="02040503050406030204" pitchFamily="18" charset="0"/>
                            </a:rPr>
                          </m:ctrlPr>
                        </m:dPr>
                        <m:e>
                          <m:m>
                            <m:mPr>
                              <m:mcs>
                                <m:mc>
                                  <m:mcPr>
                                    <m:count m:val="1"/>
                                    <m:mcJc m:val="center"/>
                                  </m:mcPr>
                                </m:mc>
                              </m:mcs>
                              <m:ctrlPr>
                                <a:rPr lang="en-US" sz="2800" b="1" i="1">
                                  <a:latin typeface="Cambria Math" panose="02040503050406030204" pitchFamily="18" charset="0"/>
                                </a:rPr>
                              </m:ctrlPr>
                            </m:mPr>
                            <m:mr>
                              <m:e>
                                <m:f>
                                  <m:fPr>
                                    <m:ctrlPr>
                                      <a:rPr lang="en-US" sz="2800" b="1"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𝐿</m:t>
                                    </m:r>
                                    <m:r>
                                      <a:rPr lang="en-US" sz="2800" b="1"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num>
                                  <m:den>
                                    <m:r>
                                      <m:rPr>
                                        <m:brk m:alnAt="7"/>
                                      </m:rPr>
                                      <a:rPr lang="en-US" sz="2800" i="1">
                                        <a:latin typeface="Cambria Math" panose="02040503050406030204" pitchFamily="18" charset="0"/>
                                      </a:rPr>
                                      <m:t>𝜕</m:t>
                                    </m:r>
                                    <m:sSub>
                                      <m:sSubPr>
                                        <m:ctrlPr>
                                          <a:rPr lang="en-US" sz="2800" i="1">
                                            <a:latin typeface="Cambria Math" panose="02040503050406030204" pitchFamily="18" charset="0"/>
                                          </a:rPr>
                                        </m:ctrlPr>
                                      </m:sSubPr>
                                      <m:e>
                                        <m:r>
                                          <m:rPr>
                                            <m:brk m:alnAt="7"/>
                                          </m:rPr>
                                          <a:rPr lang="en-US" sz="2800" i="1">
                                            <a:latin typeface="Cambria Math" panose="02040503050406030204" pitchFamily="18" charset="0"/>
                                          </a:rPr>
                                          <m:t>𝑥</m:t>
                                        </m:r>
                                      </m:e>
                                      <m:sub>
                                        <m:r>
                                          <m:rPr>
                                            <m:brk m:alnAt="7"/>
                                          </m:rPr>
                                          <a:rPr lang="en-US" sz="2800" i="1">
                                            <a:latin typeface="Cambria Math" panose="02040503050406030204" pitchFamily="18" charset="0"/>
                                          </a:rPr>
                                          <m:t>1</m:t>
                                        </m:r>
                                      </m:sub>
                                    </m:sSub>
                                  </m:den>
                                </m:f>
                              </m:e>
                            </m:mr>
                            <m:mr>
                              <m:e>
                                <m:r>
                                  <a:rPr lang="en-US" sz="2800" b="1" i="1">
                                    <a:latin typeface="Cambria Math" panose="02040503050406030204" pitchFamily="18" charset="0"/>
                                  </a:rPr>
                                  <m:t>⋮</m:t>
                                </m:r>
                              </m:e>
                            </m:mr>
                            <m:mr>
                              <m:e>
                                <m:f>
                                  <m:fPr>
                                    <m:ctrlPr>
                                      <a:rPr lang="en-US" sz="2800" b="1"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𝑛</m:t>
                                        </m:r>
                                      </m:sub>
                                    </m:sSub>
                                  </m:den>
                                </m:f>
                              </m:e>
                            </m:mr>
                          </m:m>
                        </m:e>
                      </m:d>
                    </m:oMath>
                  </m:oMathPara>
                </a14:m>
                <a:endParaRPr lang="en-US" sz="2800" dirty="0"/>
              </a:p>
            </p:txBody>
          </p:sp>
        </mc:Choice>
        <mc:Fallback>
          <p:sp>
            <p:nvSpPr>
              <p:cNvPr id="7" name="TextBox 6">
                <a:extLst>
                  <a:ext uri="{FF2B5EF4-FFF2-40B4-BE49-F238E27FC236}">
                    <a16:creationId xmlns:a16="http://schemas.microsoft.com/office/drawing/2014/main" id="{05E8F84A-41AF-F946-AC74-360A239A9D4C}"/>
                  </a:ext>
                </a:extLst>
              </p:cNvPr>
              <p:cNvSpPr txBox="1">
                <a:spLocks noRot="1" noChangeAspect="1" noMove="1" noResize="1" noEditPoints="1" noAdjustHandles="1" noChangeArrowheads="1" noChangeShapeType="1" noTextEdit="1"/>
              </p:cNvSpPr>
              <p:nvPr/>
            </p:nvSpPr>
            <p:spPr>
              <a:xfrm>
                <a:off x="1749978" y="3180454"/>
                <a:ext cx="3004540" cy="2192716"/>
              </a:xfrm>
              <a:prstGeom prst="rect">
                <a:avLst/>
              </a:prstGeom>
              <a:blipFill>
                <a:blip r:embed="rId2"/>
                <a:stretch>
                  <a:fillRect l="-2101" t="-1156" b="-289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A27185A-E82D-BC49-9255-92F98D30D36C}"/>
              </a:ext>
            </a:extLst>
          </p:cNvPr>
          <p:cNvSpPr txBox="1"/>
          <p:nvPr/>
        </p:nvSpPr>
        <p:spPr>
          <a:xfrm>
            <a:off x="2026922" y="1250298"/>
            <a:ext cx="8222049" cy="584775"/>
          </a:xfrm>
          <a:prstGeom prst="rect">
            <a:avLst/>
          </a:prstGeom>
          <a:noFill/>
        </p:spPr>
        <p:txBody>
          <a:bodyPr wrap="square" rtlCol="0">
            <a:spAutoFit/>
          </a:bodyPr>
          <a:lstStyle/>
          <a:p>
            <a:pPr algn="ctr"/>
            <a:r>
              <a:rPr lang="en-US" sz="3200" dirty="0"/>
              <a:t>How Do You Compute The Gradient?</a:t>
            </a:r>
          </a:p>
        </p:txBody>
      </p:sp>
      <p:grpSp>
        <p:nvGrpSpPr>
          <p:cNvPr id="3" name="Group 2">
            <a:extLst>
              <a:ext uri="{FF2B5EF4-FFF2-40B4-BE49-F238E27FC236}">
                <a16:creationId xmlns:a16="http://schemas.microsoft.com/office/drawing/2014/main" id="{F3685D44-8D99-F34A-BD8A-43BCBC292A53}"/>
              </a:ext>
            </a:extLst>
          </p:cNvPr>
          <p:cNvGrpSpPr/>
          <p:nvPr/>
        </p:nvGrpSpPr>
        <p:grpSpPr>
          <a:xfrm>
            <a:off x="5522842" y="3029505"/>
            <a:ext cx="4388025" cy="2971801"/>
            <a:chOff x="6495241" y="2685661"/>
            <a:chExt cx="5279891" cy="3575819"/>
          </a:xfrm>
        </p:grpSpPr>
        <p:pic>
          <p:nvPicPr>
            <p:cNvPr id="15" name="Google Shape;1592;p90">
              <a:extLst>
                <a:ext uri="{FF2B5EF4-FFF2-40B4-BE49-F238E27FC236}">
                  <a16:creationId xmlns:a16="http://schemas.microsoft.com/office/drawing/2014/main" id="{DD99884C-96F5-3A4E-9E66-DA996815CE78}"/>
                </a:ext>
              </a:extLst>
            </p:cNvPr>
            <p:cNvPicPr preferRelativeResize="0"/>
            <p:nvPr/>
          </p:nvPicPr>
          <p:blipFill>
            <a:blip r:embed="rId3">
              <a:alphaModFix/>
            </a:blip>
            <a:stretch>
              <a:fillRect/>
            </a:stretch>
          </p:blipFill>
          <p:spPr>
            <a:xfrm>
              <a:off x="6495241" y="2685661"/>
              <a:ext cx="2451399" cy="3365090"/>
            </a:xfrm>
            <a:prstGeom prst="rect">
              <a:avLst/>
            </a:prstGeom>
            <a:noFill/>
            <a:ln>
              <a:noFill/>
            </a:ln>
          </p:spPr>
        </p:pic>
        <p:sp>
          <p:nvSpPr>
            <p:cNvPr id="16" name="Google Shape;1593;p90">
              <a:extLst>
                <a:ext uri="{FF2B5EF4-FFF2-40B4-BE49-F238E27FC236}">
                  <a16:creationId xmlns:a16="http://schemas.microsoft.com/office/drawing/2014/main" id="{CC85CB4B-9077-DA45-9D90-EF95373692F0}"/>
                </a:ext>
              </a:extLst>
            </p:cNvPr>
            <p:cNvSpPr txBox="1"/>
            <p:nvPr/>
          </p:nvSpPr>
          <p:spPr>
            <a:xfrm>
              <a:off x="6793356" y="5979401"/>
              <a:ext cx="2390347" cy="261532"/>
            </a:xfrm>
            <a:prstGeom prst="rect">
              <a:avLst/>
            </a:prstGeom>
            <a:noFill/>
            <a:ln>
              <a:noFill/>
            </a:ln>
          </p:spPr>
          <p:txBody>
            <a:bodyPr spcFirstLastPara="1" wrap="square" lIns="121868" tIns="121868" rIns="121868" bIns="121868" anchor="t" anchorCtr="0">
              <a:noAutofit/>
            </a:bodyPr>
            <a:lstStyle/>
            <a:p>
              <a:r>
                <a:rPr lang="en" sz="800" u="sng">
                  <a:solidFill>
                    <a:schemeClr val="hlink"/>
                  </a:solidFill>
                  <a:hlinkClick r:id="rId4"/>
                </a:rPr>
                <a:t>This image</a:t>
              </a:r>
              <a:r>
                <a:rPr lang="en" sz="800"/>
                <a:t> is in the public domain</a:t>
              </a:r>
              <a:endParaRPr sz="800"/>
            </a:p>
          </p:txBody>
        </p:sp>
        <p:pic>
          <p:nvPicPr>
            <p:cNvPr id="17" name="Google Shape;1594;p90">
              <a:extLst>
                <a:ext uri="{FF2B5EF4-FFF2-40B4-BE49-F238E27FC236}">
                  <a16:creationId xmlns:a16="http://schemas.microsoft.com/office/drawing/2014/main" id="{3E1C32C7-9D45-DD46-9ED1-DCC7794AB4BC}"/>
                </a:ext>
              </a:extLst>
            </p:cNvPr>
            <p:cNvPicPr preferRelativeResize="0"/>
            <p:nvPr/>
          </p:nvPicPr>
          <p:blipFill>
            <a:blip r:embed="rId5">
              <a:alphaModFix/>
            </a:blip>
            <a:stretch>
              <a:fillRect/>
            </a:stretch>
          </p:blipFill>
          <p:spPr>
            <a:xfrm>
              <a:off x="9048975" y="2685661"/>
              <a:ext cx="2726157" cy="3365092"/>
            </a:xfrm>
            <a:prstGeom prst="rect">
              <a:avLst/>
            </a:prstGeom>
            <a:noFill/>
            <a:ln>
              <a:noFill/>
            </a:ln>
          </p:spPr>
        </p:pic>
        <p:sp>
          <p:nvSpPr>
            <p:cNvPr id="18" name="Google Shape;1595;p90">
              <a:extLst>
                <a:ext uri="{FF2B5EF4-FFF2-40B4-BE49-F238E27FC236}">
                  <a16:creationId xmlns:a16="http://schemas.microsoft.com/office/drawing/2014/main" id="{DCCFDA62-87E9-BE41-B3B1-E4D38F3BA370}"/>
                </a:ext>
              </a:extLst>
            </p:cNvPr>
            <p:cNvSpPr txBox="1"/>
            <p:nvPr/>
          </p:nvSpPr>
          <p:spPr>
            <a:xfrm>
              <a:off x="9173403" y="5999948"/>
              <a:ext cx="2477299" cy="261532"/>
            </a:xfrm>
            <a:prstGeom prst="rect">
              <a:avLst/>
            </a:prstGeom>
            <a:noFill/>
            <a:ln>
              <a:noFill/>
            </a:ln>
          </p:spPr>
          <p:txBody>
            <a:bodyPr spcFirstLastPara="1" wrap="square" lIns="121868" tIns="121868" rIns="121868" bIns="121868" anchor="t" anchorCtr="0">
              <a:noAutofit/>
            </a:bodyPr>
            <a:lstStyle/>
            <a:p>
              <a:r>
                <a:rPr lang="en" sz="800" u="sng" dirty="0">
                  <a:solidFill>
                    <a:schemeClr val="hlink"/>
                  </a:solidFill>
                  <a:hlinkClick r:id="rId6"/>
                </a:rPr>
                <a:t>This image</a:t>
              </a:r>
              <a:r>
                <a:rPr lang="en" sz="800" dirty="0"/>
                <a:t> is in the public domain</a:t>
              </a:r>
              <a:endParaRPr sz="800" dirty="0"/>
            </a:p>
          </p:txBody>
        </p:sp>
      </p:grpSp>
      <p:sp>
        <p:nvSpPr>
          <p:cNvPr id="5" name="TextBox 4">
            <a:extLst>
              <a:ext uri="{FF2B5EF4-FFF2-40B4-BE49-F238E27FC236}">
                <a16:creationId xmlns:a16="http://schemas.microsoft.com/office/drawing/2014/main" id="{E9F86B9D-C46F-2C43-A9EF-6CF947F215EE}"/>
              </a:ext>
            </a:extLst>
          </p:cNvPr>
          <p:cNvSpPr txBox="1"/>
          <p:nvPr/>
        </p:nvSpPr>
        <p:spPr>
          <a:xfrm>
            <a:off x="5447400" y="2397901"/>
            <a:ext cx="4463466" cy="584775"/>
          </a:xfrm>
          <a:prstGeom prst="rect">
            <a:avLst/>
          </a:prstGeom>
          <a:noFill/>
        </p:spPr>
        <p:txBody>
          <a:bodyPr wrap="none" rtlCol="0">
            <a:spAutoFit/>
          </a:bodyPr>
          <a:lstStyle/>
          <a:p>
            <a:r>
              <a:rPr lang="en-US" sz="3200" dirty="0"/>
              <a:t>Better Idea: Use Calculus!</a:t>
            </a:r>
          </a:p>
        </p:txBody>
      </p:sp>
      <p:sp>
        <p:nvSpPr>
          <p:cNvPr id="12" name="TextBox 11">
            <a:extLst>
              <a:ext uri="{FF2B5EF4-FFF2-40B4-BE49-F238E27FC236}">
                <a16:creationId xmlns:a16="http://schemas.microsoft.com/office/drawing/2014/main" id="{788BE07D-8CF0-7A4A-B93D-EFA70369A85F}"/>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3238797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fld id="{00000000-1234-1234-1234-123412341234}" type="slidenum">
              <a:rPr lang="en" smtClean="0"/>
              <a:pPr algn="r"/>
              <a:t>74</a:t>
            </a:fld>
            <a:endParaRPr/>
          </a:p>
        </p:txBody>
      </p:sp>
      <p:pic>
        <p:nvPicPr>
          <p:cNvPr id="348" name="Google Shape;348;p49"/>
          <p:cNvPicPr preferRelativeResize="0"/>
          <p:nvPr/>
        </p:nvPicPr>
        <p:blipFill>
          <a:blip r:embed="rId3">
            <a:alphaModFix/>
          </a:blip>
          <a:stretch>
            <a:fillRect/>
          </a:stretch>
        </p:blipFill>
        <p:spPr>
          <a:xfrm>
            <a:off x="203201" y="5"/>
            <a:ext cx="9318980" cy="6451601"/>
          </a:xfrm>
          <a:prstGeom prst="rect">
            <a:avLst/>
          </a:prstGeom>
          <a:noFill/>
          <a:ln>
            <a:noFill/>
          </a:ln>
        </p:spPr>
      </p:pic>
      <p:sp>
        <p:nvSpPr>
          <p:cNvPr id="349" name="Google Shape;349;p49"/>
          <p:cNvSpPr txBox="1"/>
          <p:nvPr/>
        </p:nvSpPr>
        <p:spPr>
          <a:xfrm>
            <a:off x="7645667" y="2184467"/>
            <a:ext cx="6049200" cy="705600"/>
          </a:xfrm>
          <a:prstGeom prst="rect">
            <a:avLst/>
          </a:prstGeom>
          <a:noFill/>
          <a:ln>
            <a:noFill/>
          </a:ln>
        </p:spPr>
        <p:txBody>
          <a:bodyPr spcFirstLastPara="1" wrap="square" lIns="121900" tIns="121900" rIns="121900" bIns="121900" anchor="t" anchorCtr="0">
            <a:noAutofit/>
          </a:bodyPr>
          <a:lstStyle/>
          <a:p>
            <a:pPr marL="609585" indent="-423323">
              <a:buSzPts val="1400"/>
              <a:buAutoNum type="arabicPeriod"/>
            </a:pPr>
            <a:r>
              <a:rPr lang="en" sz="2400" dirty="0"/>
              <a:t>Developed calculus</a:t>
            </a:r>
            <a:endParaRPr sz="2400" dirty="0"/>
          </a:p>
          <a:p>
            <a:pPr marL="609585" indent="-423323">
              <a:buSzPts val="1400"/>
              <a:buAutoNum type="arabicPeriod"/>
            </a:pPr>
            <a:r>
              <a:rPr lang="en" sz="2400" dirty="0"/>
              <a:t>Fundamentals of optics</a:t>
            </a:r>
            <a:endParaRPr sz="2400" dirty="0"/>
          </a:p>
          <a:p>
            <a:pPr marL="609585" indent="-423323">
              <a:buSzPts val="1400"/>
              <a:buAutoNum type="arabicPeriod"/>
            </a:pPr>
            <a:r>
              <a:rPr lang="en" sz="2400" dirty="0"/>
              <a:t>Theory of gravity</a:t>
            </a:r>
            <a:endParaRPr sz="2400" dirty="0"/>
          </a:p>
          <a:p>
            <a:pPr marL="609585"/>
            <a:br>
              <a:rPr lang="en" sz="2400" dirty="0"/>
            </a:br>
            <a:endParaRPr sz="2400" dirty="0"/>
          </a:p>
        </p:txBody>
      </p:sp>
      <p:sp>
        <p:nvSpPr>
          <p:cNvPr id="5" name="TextBox 4">
            <a:extLst>
              <a:ext uri="{FF2B5EF4-FFF2-40B4-BE49-F238E27FC236}">
                <a16:creationId xmlns:a16="http://schemas.microsoft.com/office/drawing/2014/main" id="{CB589049-C5D2-5B47-9029-8AAB800AA0A3}"/>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2E4-E013-0F43-A8A8-F2442DFFF04C}"/>
              </a:ext>
            </a:extLst>
          </p:cNvPr>
          <p:cNvSpPr>
            <a:spLocks noGrp="1"/>
          </p:cNvSpPr>
          <p:nvPr>
            <p:ph type="title"/>
          </p:nvPr>
        </p:nvSpPr>
        <p:spPr/>
        <p:txBody>
          <a:bodyPr/>
          <a:lstStyle/>
          <a:p>
            <a:r>
              <a:rPr lang="en-US" dirty="0"/>
              <a:t>Computing Gradients</a:t>
            </a:r>
          </a:p>
        </p:txBody>
      </p:sp>
      <p:sp>
        <p:nvSpPr>
          <p:cNvPr id="5" name="Google Shape;1612;p92">
            <a:extLst>
              <a:ext uri="{FF2B5EF4-FFF2-40B4-BE49-F238E27FC236}">
                <a16:creationId xmlns:a16="http://schemas.microsoft.com/office/drawing/2014/main" id="{3E72CC4C-8C11-1349-B405-8BC6931F098F}"/>
              </a:ext>
            </a:extLst>
          </p:cNvPr>
          <p:cNvSpPr txBox="1"/>
          <p:nvPr/>
        </p:nvSpPr>
        <p:spPr>
          <a:xfrm>
            <a:off x="2659514" y="1185252"/>
            <a:ext cx="6872971" cy="3574542"/>
          </a:xfrm>
          <a:prstGeom prst="rect">
            <a:avLst/>
          </a:prstGeom>
          <a:noFill/>
          <a:ln>
            <a:noFill/>
          </a:ln>
        </p:spPr>
        <p:txBody>
          <a:bodyPr spcFirstLastPara="1" wrap="square" lIns="121868" tIns="121868" rIns="121868" bIns="121868" anchor="t" anchorCtr="0">
            <a:noAutofit/>
          </a:bodyPr>
          <a:lstStyle/>
          <a:p>
            <a:pPr marL="609448" indent="-457086">
              <a:buSzPts val="1800"/>
              <a:buChar char="-"/>
            </a:pPr>
            <a:r>
              <a:rPr lang="en" sz="2800" b="1" dirty="0"/>
              <a:t>Numeric gradient</a:t>
            </a:r>
            <a:r>
              <a:rPr lang="en" sz="2800" dirty="0"/>
              <a:t>: approximate, slow, easy to write</a:t>
            </a:r>
            <a:endParaRPr sz="2800" dirty="0"/>
          </a:p>
          <a:p>
            <a:pPr marL="609448" indent="-457086">
              <a:buSzPts val="1800"/>
              <a:buChar char="-"/>
            </a:pPr>
            <a:r>
              <a:rPr lang="en" sz="2800" b="1" dirty="0"/>
              <a:t>Analytic gradient</a:t>
            </a:r>
            <a:r>
              <a:rPr lang="en" sz="2800" dirty="0"/>
              <a:t>: exact, fast, error-prone</a:t>
            </a:r>
            <a:endParaRPr sz="2800" dirty="0"/>
          </a:p>
          <a:p>
            <a:endParaRPr sz="2399" dirty="0"/>
          </a:p>
          <a:p>
            <a:r>
              <a:rPr lang="en" sz="2800" u="sng" dirty="0"/>
              <a:t>In practice:</a:t>
            </a:r>
            <a:r>
              <a:rPr lang="en" sz="2800" dirty="0"/>
              <a:t> Always use analytic gradient, but check implementation with numerical gradient. This is called a </a:t>
            </a:r>
            <a:r>
              <a:rPr lang="en" sz="2800" b="1" dirty="0"/>
              <a:t>gradient check.</a:t>
            </a:r>
            <a:endParaRPr sz="2800" dirty="0"/>
          </a:p>
        </p:txBody>
      </p:sp>
      <p:pic>
        <p:nvPicPr>
          <p:cNvPr id="7" name="Picture 6">
            <a:extLst>
              <a:ext uri="{FF2B5EF4-FFF2-40B4-BE49-F238E27FC236}">
                <a16:creationId xmlns:a16="http://schemas.microsoft.com/office/drawing/2014/main" id="{A28EAF58-EE56-E64D-A69A-B6FF40E21447}"/>
              </a:ext>
            </a:extLst>
          </p:cNvPr>
          <p:cNvPicPr>
            <a:picLocks noChangeAspect="1"/>
          </p:cNvPicPr>
          <p:nvPr/>
        </p:nvPicPr>
        <p:blipFill>
          <a:blip r:embed="rId2"/>
          <a:stretch>
            <a:fillRect/>
          </a:stretch>
        </p:blipFill>
        <p:spPr>
          <a:xfrm>
            <a:off x="1524001" y="4393096"/>
            <a:ext cx="9110849" cy="1984656"/>
          </a:xfrm>
          <a:prstGeom prst="rect">
            <a:avLst/>
          </a:prstGeom>
        </p:spPr>
      </p:pic>
      <p:sp>
        <p:nvSpPr>
          <p:cNvPr id="6" name="TextBox 5">
            <a:extLst>
              <a:ext uri="{FF2B5EF4-FFF2-40B4-BE49-F238E27FC236}">
                <a16:creationId xmlns:a16="http://schemas.microsoft.com/office/drawing/2014/main" id="{FE01331C-031D-A848-8921-4B995318B0F3}"/>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89093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624;p94"/>
          <p:cNvPicPr preferRelativeResize="0"/>
          <p:nvPr/>
        </p:nvPicPr>
        <p:blipFill>
          <a:blip r:embed="rId2">
            <a:alphaModFix/>
          </a:blip>
          <a:stretch>
            <a:fillRect/>
          </a:stretch>
        </p:blipFill>
        <p:spPr>
          <a:xfrm>
            <a:off x="7059054" y="2194458"/>
            <a:ext cx="2871478" cy="2871478"/>
          </a:xfrm>
          <a:prstGeom prst="rect">
            <a:avLst/>
          </a:prstGeom>
          <a:noFill/>
          <a:ln>
            <a:noFill/>
          </a:ln>
        </p:spPr>
      </p:pic>
      <p:cxnSp>
        <p:nvCxnSpPr>
          <p:cNvPr id="5" name="Google Shape;1626;p94"/>
          <p:cNvCxnSpPr/>
          <p:nvPr/>
        </p:nvCxnSpPr>
        <p:spPr>
          <a:xfrm flipH="1">
            <a:off x="9271134" y="2071663"/>
            <a:ext cx="500410" cy="529913"/>
          </a:xfrm>
          <a:prstGeom prst="straightConnector1">
            <a:avLst/>
          </a:prstGeom>
          <a:noFill/>
          <a:ln w="19050" cap="flat" cmpd="sng">
            <a:solidFill>
              <a:srgbClr val="666666"/>
            </a:solidFill>
            <a:prstDash val="solid"/>
            <a:round/>
            <a:headEnd type="none" w="med" len="med"/>
            <a:tailEnd type="triangle" w="med" len="med"/>
          </a:ln>
        </p:spPr>
      </p:cxnSp>
      <p:cxnSp>
        <p:nvCxnSpPr>
          <p:cNvPr id="6" name="Google Shape;1628;p94"/>
          <p:cNvCxnSpPr/>
          <p:nvPr/>
        </p:nvCxnSpPr>
        <p:spPr>
          <a:xfrm>
            <a:off x="8404789" y="2101447"/>
            <a:ext cx="527762" cy="677261"/>
          </a:xfrm>
          <a:prstGeom prst="straightConnector1">
            <a:avLst/>
          </a:prstGeom>
          <a:noFill/>
          <a:ln w="19050" cap="flat" cmpd="sng">
            <a:solidFill>
              <a:srgbClr val="666666"/>
            </a:solidFill>
            <a:prstDash val="solid"/>
            <a:round/>
            <a:headEnd type="none" w="med" len="med"/>
            <a:tailEnd type="triangle" w="med" len="med"/>
          </a:ln>
        </p:spPr>
      </p:cxnSp>
      <p:sp>
        <p:nvSpPr>
          <p:cNvPr id="7" name="Google Shape;1629;p94"/>
          <p:cNvSpPr txBox="1"/>
          <p:nvPr/>
        </p:nvSpPr>
        <p:spPr>
          <a:xfrm>
            <a:off x="7902275" y="873601"/>
            <a:ext cx="1309278" cy="1257170"/>
          </a:xfrm>
          <a:prstGeom prst="rect">
            <a:avLst/>
          </a:prstGeom>
          <a:noFill/>
          <a:ln>
            <a:noFill/>
          </a:ln>
        </p:spPr>
        <p:txBody>
          <a:bodyPr spcFirstLastPara="1" wrap="square" lIns="91401" tIns="91401" rIns="91401" bIns="91401" anchor="t" anchorCtr="0">
            <a:noAutofit/>
          </a:bodyPr>
          <a:lstStyle/>
          <a:p>
            <a:r>
              <a:rPr lang="en" sz="2399" dirty="0">
                <a:solidFill>
                  <a:schemeClr val="accent2"/>
                </a:solidFill>
              </a:rPr>
              <a:t>negative gradient direction</a:t>
            </a:r>
            <a:endParaRPr sz="2399" dirty="0">
              <a:solidFill>
                <a:schemeClr val="accent2"/>
              </a:solidFill>
            </a:endParaRPr>
          </a:p>
        </p:txBody>
      </p:sp>
      <p:cxnSp>
        <p:nvCxnSpPr>
          <p:cNvPr id="8" name="Google Shape;1630;p94"/>
          <p:cNvCxnSpPr/>
          <p:nvPr/>
        </p:nvCxnSpPr>
        <p:spPr>
          <a:xfrm>
            <a:off x="7023201" y="5158948"/>
            <a:ext cx="3304839" cy="0"/>
          </a:xfrm>
          <a:prstGeom prst="straightConnector1">
            <a:avLst/>
          </a:prstGeom>
          <a:noFill/>
          <a:ln w="9525" cap="flat" cmpd="sng">
            <a:solidFill>
              <a:srgbClr val="000000"/>
            </a:solidFill>
            <a:prstDash val="solid"/>
            <a:round/>
            <a:headEnd type="none" w="med" len="med"/>
            <a:tailEnd type="triangle" w="med" len="med"/>
          </a:ln>
        </p:spPr>
      </p:cxnSp>
      <p:sp>
        <p:nvSpPr>
          <p:cNvPr id="9" name="Google Shape;1631;p94"/>
          <p:cNvSpPr txBox="1"/>
          <p:nvPr/>
        </p:nvSpPr>
        <p:spPr>
          <a:xfrm>
            <a:off x="9774908" y="5098789"/>
            <a:ext cx="620638" cy="304121"/>
          </a:xfrm>
          <a:prstGeom prst="rect">
            <a:avLst/>
          </a:prstGeom>
          <a:noFill/>
          <a:ln>
            <a:noFill/>
          </a:ln>
        </p:spPr>
        <p:txBody>
          <a:bodyPr spcFirstLastPara="1" wrap="square" lIns="91401" tIns="91401" rIns="91401" bIns="91401" anchor="t" anchorCtr="0">
            <a:noAutofit/>
          </a:bodyPr>
          <a:lstStyle/>
          <a:p>
            <a:r>
              <a:rPr lang="en" sz="1799"/>
              <a:t>W_1</a:t>
            </a:r>
            <a:endParaRPr sz="1799"/>
          </a:p>
        </p:txBody>
      </p:sp>
      <p:cxnSp>
        <p:nvCxnSpPr>
          <p:cNvPr id="10" name="Google Shape;1632;p94"/>
          <p:cNvCxnSpPr/>
          <p:nvPr/>
        </p:nvCxnSpPr>
        <p:spPr>
          <a:xfrm rot="10800000">
            <a:off x="6955692" y="1946185"/>
            <a:ext cx="0" cy="3212763"/>
          </a:xfrm>
          <a:prstGeom prst="straightConnector1">
            <a:avLst/>
          </a:prstGeom>
          <a:noFill/>
          <a:ln w="9525" cap="flat" cmpd="sng">
            <a:solidFill>
              <a:srgbClr val="000000"/>
            </a:solidFill>
            <a:prstDash val="solid"/>
            <a:round/>
            <a:headEnd type="none" w="med" len="med"/>
            <a:tailEnd type="triangle" w="med" len="med"/>
          </a:ln>
        </p:spPr>
      </p:cxnSp>
      <p:sp>
        <p:nvSpPr>
          <p:cNvPr id="11" name="Google Shape;1633;p94"/>
          <p:cNvSpPr txBox="1"/>
          <p:nvPr/>
        </p:nvSpPr>
        <p:spPr>
          <a:xfrm>
            <a:off x="7033916" y="1691975"/>
            <a:ext cx="936056" cy="425853"/>
          </a:xfrm>
          <a:prstGeom prst="rect">
            <a:avLst/>
          </a:prstGeom>
          <a:noFill/>
          <a:ln>
            <a:noFill/>
          </a:ln>
        </p:spPr>
        <p:txBody>
          <a:bodyPr spcFirstLastPara="1" wrap="square" lIns="91401" tIns="91401" rIns="91401" bIns="91401" anchor="t" anchorCtr="0">
            <a:noAutofit/>
          </a:bodyPr>
          <a:lstStyle/>
          <a:p>
            <a:r>
              <a:rPr lang="en" sz="1799"/>
              <a:t>W_2</a:t>
            </a:r>
            <a:endParaRPr sz="1799" dirty="0"/>
          </a:p>
        </p:txBody>
      </p:sp>
      <p:sp>
        <p:nvSpPr>
          <p:cNvPr id="12" name="Google Shape;1634;p94"/>
          <p:cNvSpPr/>
          <p:nvPr/>
        </p:nvSpPr>
        <p:spPr>
          <a:xfrm>
            <a:off x="9064187" y="2563970"/>
            <a:ext cx="206946" cy="206946"/>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865"/>
          </a:p>
        </p:txBody>
      </p:sp>
      <p:cxnSp>
        <p:nvCxnSpPr>
          <p:cNvPr id="13" name="Google Shape;1635;p94"/>
          <p:cNvCxnSpPr/>
          <p:nvPr/>
        </p:nvCxnSpPr>
        <p:spPr>
          <a:xfrm flipV="1">
            <a:off x="8499707" y="2656476"/>
            <a:ext cx="700925" cy="920127"/>
          </a:xfrm>
          <a:prstGeom prst="straightConnector1">
            <a:avLst/>
          </a:prstGeom>
          <a:noFill/>
          <a:ln w="28575" cap="flat" cmpd="sng">
            <a:solidFill>
              <a:srgbClr val="EFEFEF"/>
            </a:solidFill>
            <a:prstDash val="dash"/>
            <a:round/>
            <a:headEnd type="none" w="med" len="med"/>
            <a:tailEnd type="none" w="med" len="med"/>
          </a:ln>
        </p:spPr>
      </p:cxnSp>
      <p:cxnSp>
        <p:nvCxnSpPr>
          <p:cNvPr id="14" name="Google Shape;1636;p94"/>
          <p:cNvCxnSpPr/>
          <p:nvPr/>
        </p:nvCxnSpPr>
        <p:spPr>
          <a:xfrm flipH="1">
            <a:off x="8969099" y="2748781"/>
            <a:ext cx="148805" cy="204386"/>
          </a:xfrm>
          <a:prstGeom prst="straightConnector1">
            <a:avLst/>
          </a:prstGeom>
          <a:noFill/>
          <a:ln w="38100" cap="flat" cmpd="sng">
            <a:solidFill>
              <a:srgbClr val="EFEFEF"/>
            </a:solidFill>
            <a:prstDash val="solid"/>
            <a:round/>
            <a:headEnd type="none" w="med" len="med"/>
            <a:tailEnd type="stealth" w="med" len="med"/>
          </a:ln>
        </p:spPr>
      </p:cxnSp>
      <p:sp>
        <p:nvSpPr>
          <p:cNvPr id="16" name="Google Shape;1627;p94"/>
          <p:cNvSpPr txBox="1"/>
          <p:nvPr/>
        </p:nvSpPr>
        <p:spPr>
          <a:xfrm>
            <a:off x="9234524" y="1573729"/>
            <a:ext cx="1526303" cy="444383"/>
          </a:xfrm>
          <a:prstGeom prst="rect">
            <a:avLst/>
          </a:prstGeom>
          <a:noFill/>
          <a:ln>
            <a:noFill/>
          </a:ln>
        </p:spPr>
        <p:txBody>
          <a:bodyPr spcFirstLastPara="1" wrap="square" lIns="91401" tIns="91401" rIns="91401" bIns="91401" anchor="t" anchorCtr="0">
            <a:noAutofit/>
          </a:bodyPr>
          <a:lstStyle/>
          <a:p>
            <a:r>
              <a:rPr lang="en" sz="2399"/>
              <a:t>original W</a:t>
            </a:r>
            <a:endParaRPr sz="2399" dirty="0"/>
          </a:p>
        </p:txBody>
      </p:sp>
      <p:sp>
        <p:nvSpPr>
          <p:cNvPr id="19" name="TextBox 18"/>
          <p:cNvSpPr txBox="1"/>
          <p:nvPr/>
        </p:nvSpPr>
        <p:spPr>
          <a:xfrm>
            <a:off x="1888958" y="1401247"/>
            <a:ext cx="4701394" cy="1200329"/>
          </a:xfrm>
          <a:prstGeom prst="rect">
            <a:avLst/>
          </a:prstGeom>
          <a:noFill/>
        </p:spPr>
        <p:txBody>
          <a:bodyPr wrap="square" rtlCol="0">
            <a:spAutoFit/>
          </a:bodyPr>
          <a:lstStyle/>
          <a:p>
            <a:r>
              <a:rPr lang="en-US" sz="2400" dirty="0"/>
              <a:t>Iteratively step in the direction of the negative gradient</a:t>
            </a:r>
          </a:p>
          <a:p>
            <a:r>
              <a:rPr lang="en-US" sz="2400" dirty="0"/>
              <a:t>(direction of local steepest descent)</a:t>
            </a:r>
          </a:p>
        </p:txBody>
      </p:sp>
      <p:sp>
        <p:nvSpPr>
          <p:cNvPr id="21" name="TextBox 20"/>
          <p:cNvSpPr txBox="1"/>
          <p:nvPr/>
        </p:nvSpPr>
        <p:spPr>
          <a:xfrm>
            <a:off x="1975317" y="4342907"/>
            <a:ext cx="4528676" cy="1815882"/>
          </a:xfrm>
          <a:prstGeom prst="rect">
            <a:avLst/>
          </a:prstGeom>
          <a:noFill/>
        </p:spPr>
        <p:txBody>
          <a:bodyPr wrap="none" rtlCol="0">
            <a:spAutoFit/>
          </a:bodyPr>
          <a:lstStyle/>
          <a:p>
            <a:r>
              <a:rPr lang="en-US" sz="2800" b="1" dirty="0" err="1"/>
              <a:t>Hyperparameters</a:t>
            </a:r>
            <a:r>
              <a:rPr lang="en-US" sz="2800" dirty="0"/>
              <a:t>:</a:t>
            </a:r>
            <a:endParaRPr lang="en-US" sz="2800" b="1" dirty="0"/>
          </a:p>
          <a:p>
            <a:pPr marL="214313" indent="-214313">
              <a:buFontTx/>
              <a:buChar char="-"/>
            </a:pPr>
            <a:r>
              <a:rPr lang="en-US" sz="2800" dirty="0"/>
              <a:t>Weight initialization method</a:t>
            </a:r>
          </a:p>
          <a:p>
            <a:pPr marL="214313" indent="-214313">
              <a:buFontTx/>
              <a:buChar char="-"/>
            </a:pPr>
            <a:r>
              <a:rPr lang="en-US" sz="2800" dirty="0"/>
              <a:t>Number of steps</a:t>
            </a:r>
          </a:p>
          <a:p>
            <a:pPr marL="214313" indent="-214313">
              <a:buFontTx/>
              <a:buChar char="-"/>
            </a:pPr>
            <a:r>
              <a:rPr lang="en-US" sz="2800" dirty="0"/>
              <a:t>Learning rate</a:t>
            </a:r>
          </a:p>
        </p:txBody>
      </p:sp>
      <p:pic>
        <p:nvPicPr>
          <p:cNvPr id="2" name="Picture 1"/>
          <p:cNvPicPr>
            <a:picLocks noChangeAspect="1"/>
          </p:cNvPicPr>
          <p:nvPr/>
        </p:nvPicPr>
        <p:blipFill>
          <a:blip r:embed="rId3"/>
          <a:stretch>
            <a:fillRect/>
          </a:stretch>
        </p:blipFill>
        <p:spPr>
          <a:xfrm>
            <a:off x="1772520" y="2732745"/>
            <a:ext cx="4934273" cy="1478648"/>
          </a:xfrm>
          <a:prstGeom prst="rect">
            <a:avLst/>
          </a:prstGeom>
        </p:spPr>
      </p:pic>
      <p:sp>
        <p:nvSpPr>
          <p:cNvPr id="17" name="Title 16">
            <a:extLst>
              <a:ext uri="{FF2B5EF4-FFF2-40B4-BE49-F238E27FC236}">
                <a16:creationId xmlns:a16="http://schemas.microsoft.com/office/drawing/2014/main" id="{BAB0ED0A-F171-EC48-9B43-240B61202D11}"/>
              </a:ext>
            </a:extLst>
          </p:cNvPr>
          <p:cNvSpPr>
            <a:spLocks noGrp="1"/>
          </p:cNvSpPr>
          <p:nvPr>
            <p:ph type="title"/>
          </p:nvPr>
        </p:nvSpPr>
        <p:spPr/>
        <p:txBody>
          <a:bodyPr/>
          <a:lstStyle/>
          <a:p>
            <a:r>
              <a:rPr lang="en-US" dirty="0"/>
              <a:t>Gradient Descent</a:t>
            </a:r>
          </a:p>
        </p:txBody>
      </p:sp>
      <p:sp>
        <p:nvSpPr>
          <p:cNvPr id="20" name="TextBox 19">
            <a:extLst>
              <a:ext uri="{FF2B5EF4-FFF2-40B4-BE49-F238E27FC236}">
                <a16:creationId xmlns:a16="http://schemas.microsoft.com/office/drawing/2014/main" id="{041C72F1-0B1C-0248-AB85-0093271FBA7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48922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1769-9584-2140-BF31-D76351C53166}"/>
              </a:ext>
            </a:extLst>
          </p:cNvPr>
          <p:cNvSpPr>
            <a:spLocks noGrp="1"/>
          </p:cNvSpPr>
          <p:nvPr>
            <p:ph type="title"/>
          </p:nvPr>
        </p:nvSpPr>
        <p:spPr/>
        <p:txBody>
          <a:bodyPr/>
          <a:lstStyle/>
          <a:p>
            <a:r>
              <a:rPr lang="en-US" dirty="0"/>
              <a:t>Batch Gradient Descent</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0EDB7B6-C1DA-7E47-A0A3-D73513B16E61}"/>
                  </a:ext>
                </a:extLst>
              </p:cNvPr>
              <p:cNvSpPr txBox="1"/>
              <p:nvPr/>
            </p:nvSpPr>
            <p:spPr>
              <a:xfrm>
                <a:off x="2152650" y="1192699"/>
                <a:ext cx="4802020"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panose="02040503050406030204" pitchFamily="18" charset="0"/>
                            </a:rPr>
                            <m:t>𝑊</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 </m:t>
                              </m:r>
                              <m:r>
                                <a:rPr lang="en-US" sz="2400" i="1">
                                  <a:latin typeface="Cambria Math" panose="02040503050406030204" pitchFamily="18" charset="0"/>
                                </a:rPr>
                                <m:t>𝑊</m:t>
                              </m:r>
                            </m:e>
                          </m:d>
                          <m:r>
                            <a:rPr lang="en-US" sz="2400" i="1">
                              <a:latin typeface="Cambria Math" panose="02040503050406030204" pitchFamily="18" charset="0"/>
                            </a:rPr>
                            <m:t>+</m:t>
                          </m:r>
                          <m:r>
                            <a:rPr lang="en-US" sz="2400" i="1">
                              <a:latin typeface="Cambria Math" panose="02040503050406030204" pitchFamily="18" charset="0"/>
                            </a:rPr>
                            <m:t>𝜆</m:t>
                          </m:r>
                          <m:r>
                            <a:rPr lang="en-US" sz="2400" i="1">
                              <a:latin typeface="Cambria Math" panose="02040503050406030204" pitchFamily="18" charset="0"/>
                            </a:rPr>
                            <m:t>𝑅</m:t>
                          </m:r>
                          <m:r>
                            <a:rPr lang="en-US" sz="2400" i="1">
                              <a:latin typeface="Cambria Math" panose="02040503050406030204" pitchFamily="18" charset="0"/>
                            </a:rPr>
                            <m:t>(</m:t>
                          </m:r>
                          <m:r>
                            <a:rPr lang="en-US" sz="2400" i="1">
                              <a:latin typeface="Cambria Math" panose="02040503050406030204" pitchFamily="18" charset="0"/>
                            </a:rPr>
                            <m:t>𝑊</m:t>
                          </m:r>
                          <m:r>
                            <a:rPr lang="en-US" sz="2400" i="1">
                              <a:latin typeface="Cambria Math" panose="02040503050406030204" pitchFamily="18" charset="0"/>
                            </a:rPr>
                            <m:t>)</m:t>
                          </m:r>
                        </m:e>
                      </m:nary>
                    </m:oMath>
                  </m:oMathPara>
                </a14:m>
                <a:endParaRPr lang="en-US" sz="2400" dirty="0"/>
              </a:p>
            </p:txBody>
          </p:sp>
        </mc:Choice>
        <mc:Fallback>
          <p:sp>
            <p:nvSpPr>
              <p:cNvPr id="9" name="TextBox 8">
                <a:extLst>
                  <a:ext uri="{FF2B5EF4-FFF2-40B4-BE49-F238E27FC236}">
                    <a16:creationId xmlns:a16="http://schemas.microsoft.com/office/drawing/2014/main" id="{50EDB7B6-C1DA-7E47-A0A3-D73513B16E61}"/>
                  </a:ext>
                </a:extLst>
              </p:cNvPr>
              <p:cNvSpPr txBox="1">
                <a:spLocks noRot="1" noChangeAspect="1" noMove="1" noResize="1" noEditPoints="1" noAdjustHandles="1" noChangeArrowheads="1" noChangeShapeType="1" noTextEdit="1"/>
              </p:cNvSpPr>
              <p:nvPr/>
            </p:nvSpPr>
            <p:spPr>
              <a:xfrm>
                <a:off x="2152650" y="1192699"/>
                <a:ext cx="4802020" cy="1038489"/>
              </a:xfrm>
              <a:prstGeom prst="rect">
                <a:avLst/>
              </a:prstGeom>
              <a:blipFill>
                <a:blip r:embed="rId2"/>
                <a:stretch>
                  <a:fillRect l="-1055" t="-117073" r="-1847" b="-1780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89DF602-FB0D-4843-BE2F-6B71A19E83F8}"/>
                  </a:ext>
                </a:extLst>
              </p:cNvPr>
              <p:cNvSpPr txBox="1"/>
              <p:nvPr/>
            </p:nvSpPr>
            <p:spPr>
              <a:xfrm>
                <a:off x="1744803" y="2798507"/>
                <a:ext cx="6065698"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t>
                          </m:r>
                        </m:e>
                        <m:sub>
                          <m:r>
                            <a:rPr lang="en-US" sz="2400" i="1">
                              <a:latin typeface="Cambria Math" panose="02040503050406030204" pitchFamily="18" charset="0"/>
                            </a:rPr>
                            <m:t>𝑊</m:t>
                          </m:r>
                        </m:sub>
                      </m:sSub>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panose="02040503050406030204" pitchFamily="18" charset="0"/>
                            </a:rPr>
                            <m:t>𝑊</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t>
                                  </m:r>
                                </m:e>
                                <m:sub>
                                  <m:r>
                                    <a:rPr lang="en-US" sz="2400" i="1">
                                      <a:latin typeface="Cambria Math" panose="02040503050406030204" pitchFamily="18" charset="0"/>
                                    </a:rPr>
                                    <m:t>𝑊</m:t>
                                  </m:r>
                                </m:sub>
                              </m:sSub>
                              <m:r>
                                <a:rPr lang="en-US" sz="2400" i="1">
                                  <a:latin typeface="Cambria Math" panose="02040503050406030204" pitchFamily="18" charset="0"/>
                                </a:rPr>
                                <m:t>𝐿</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 </m:t>
                              </m:r>
                              <m:r>
                                <a:rPr lang="en-US" sz="2400" i="1">
                                  <a:latin typeface="Cambria Math" panose="02040503050406030204" pitchFamily="18" charset="0"/>
                                </a:rPr>
                                <m:t>𝑊</m:t>
                              </m:r>
                            </m:e>
                          </m:d>
                          <m:r>
                            <a:rPr lang="en-US" sz="2400" i="1">
                              <a:latin typeface="Cambria Math" panose="02040503050406030204" pitchFamily="18" charset="0"/>
                            </a:rPr>
                            <m:t>+</m:t>
                          </m:r>
                          <m:r>
                            <a:rPr lang="en-US" sz="2400" i="1">
                              <a:latin typeface="Cambria Math" panose="02040503050406030204" pitchFamily="18" charset="0"/>
                            </a:rPr>
                            <m:t>𝜆</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t>
                              </m:r>
                            </m:e>
                            <m:sub>
                              <m:r>
                                <a:rPr lang="en-US" sz="2400" i="1">
                                  <a:latin typeface="Cambria Math" panose="02040503050406030204" pitchFamily="18" charset="0"/>
                                </a:rPr>
                                <m:t>𝑊</m:t>
                              </m:r>
                            </m:sub>
                          </m:sSub>
                          <m:r>
                            <a:rPr lang="en-US" sz="2400" i="1">
                              <a:latin typeface="Cambria Math" panose="02040503050406030204" pitchFamily="18" charset="0"/>
                            </a:rPr>
                            <m:t>𝑅</m:t>
                          </m:r>
                          <m:r>
                            <a:rPr lang="en-US" sz="2400" i="1">
                              <a:latin typeface="Cambria Math" panose="02040503050406030204" pitchFamily="18" charset="0"/>
                            </a:rPr>
                            <m:t>(</m:t>
                          </m:r>
                          <m:r>
                            <a:rPr lang="en-US" sz="2400" i="1">
                              <a:latin typeface="Cambria Math" panose="02040503050406030204" pitchFamily="18" charset="0"/>
                            </a:rPr>
                            <m:t>𝑊</m:t>
                          </m:r>
                          <m:r>
                            <a:rPr lang="en-US" sz="2400" i="1">
                              <a:latin typeface="Cambria Math" panose="02040503050406030204" pitchFamily="18" charset="0"/>
                            </a:rPr>
                            <m:t>)</m:t>
                          </m:r>
                        </m:e>
                      </m:nary>
                    </m:oMath>
                  </m:oMathPara>
                </a14:m>
                <a:endParaRPr lang="en-US" sz="2400" dirty="0"/>
              </a:p>
            </p:txBody>
          </p:sp>
        </mc:Choice>
        <mc:Fallback>
          <p:sp>
            <p:nvSpPr>
              <p:cNvPr id="10" name="TextBox 9">
                <a:extLst>
                  <a:ext uri="{FF2B5EF4-FFF2-40B4-BE49-F238E27FC236}">
                    <a16:creationId xmlns:a16="http://schemas.microsoft.com/office/drawing/2014/main" id="{889DF602-FB0D-4843-BE2F-6B71A19E83F8}"/>
                  </a:ext>
                </a:extLst>
              </p:cNvPr>
              <p:cNvSpPr txBox="1">
                <a:spLocks noRot="1" noChangeAspect="1" noMove="1" noResize="1" noEditPoints="1" noAdjustHandles="1" noChangeArrowheads="1" noChangeShapeType="1" noTextEdit="1"/>
              </p:cNvSpPr>
              <p:nvPr/>
            </p:nvSpPr>
            <p:spPr>
              <a:xfrm>
                <a:off x="1744803" y="2798507"/>
                <a:ext cx="6065698" cy="1038489"/>
              </a:xfrm>
              <a:prstGeom prst="rect">
                <a:avLst/>
              </a:prstGeom>
              <a:blipFill>
                <a:blip r:embed="rId3"/>
                <a:stretch>
                  <a:fillRect l="-837" t="-115854" r="-1464" b="-17804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E17B30B-DA79-8C46-9B74-AAD14721919E}"/>
              </a:ext>
            </a:extLst>
          </p:cNvPr>
          <p:cNvSpPr txBox="1"/>
          <p:nvPr/>
        </p:nvSpPr>
        <p:spPr>
          <a:xfrm>
            <a:off x="7882559" y="2642887"/>
            <a:ext cx="2842591" cy="1107996"/>
          </a:xfrm>
          <a:prstGeom prst="rect">
            <a:avLst/>
          </a:prstGeom>
          <a:noFill/>
        </p:spPr>
        <p:txBody>
          <a:bodyPr wrap="square" rtlCol="0">
            <a:spAutoFit/>
          </a:bodyPr>
          <a:lstStyle/>
          <a:p>
            <a:r>
              <a:rPr lang="en-US" sz="2200" b="1" dirty="0">
                <a:solidFill>
                  <a:schemeClr val="accent6">
                    <a:lumMod val="75000"/>
                  </a:schemeClr>
                </a:solidFill>
              </a:rPr>
              <a:t>Solution</a:t>
            </a:r>
            <a:r>
              <a:rPr lang="en-US" sz="2200" dirty="0">
                <a:solidFill>
                  <a:schemeClr val="accent6">
                    <a:lumMod val="75000"/>
                  </a:schemeClr>
                </a:solidFill>
              </a:rPr>
              <a:t>: Approximate sum using a </a:t>
            </a:r>
            <a:r>
              <a:rPr lang="en-US" sz="2200" b="1" u="sng" dirty="0">
                <a:solidFill>
                  <a:schemeClr val="accent6">
                    <a:lumMod val="75000"/>
                  </a:schemeClr>
                </a:solidFill>
              </a:rPr>
              <a:t>minibatch</a:t>
            </a:r>
            <a:r>
              <a:rPr lang="en-US" sz="2200" u="sng" dirty="0">
                <a:solidFill>
                  <a:schemeClr val="accent6">
                    <a:lumMod val="75000"/>
                  </a:schemeClr>
                </a:solidFill>
              </a:rPr>
              <a:t> </a:t>
            </a:r>
            <a:r>
              <a:rPr lang="en-US" sz="2200" dirty="0">
                <a:solidFill>
                  <a:schemeClr val="accent6">
                    <a:lumMod val="75000"/>
                  </a:schemeClr>
                </a:solidFill>
              </a:rPr>
              <a:t>of examples, e.g. 32</a:t>
            </a:r>
            <a:endParaRPr lang="en-US" sz="2200" b="1" dirty="0">
              <a:solidFill>
                <a:schemeClr val="accent6">
                  <a:lumMod val="75000"/>
                </a:schemeClr>
              </a:solidFill>
            </a:endParaRPr>
          </a:p>
        </p:txBody>
      </p:sp>
      <p:sp>
        <p:nvSpPr>
          <p:cNvPr id="12" name="TextBox 11">
            <a:extLst>
              <a:ext uri="{FF2B5EF4-FFF2-40B4-BE49-F238E27FC236}">
                <a16:creationId xmlns:a16="http://schemas.microsoft.com/office/drawing/2014/main" id="{227A0BAB-B63E-6948-A951-2E0CBE57E12E}"/>
              </a:ext>
            </a:extLst>
          </p:cNvPr>
          <p:cNvSpPr txBox="1"/>
          <p:nvPr/>
        </p:nvSpPr>
        <p:spPr>
          <a:xfrm>
            <a:off x="8138493" y="1146390"/>
            <a:ext cx="2330725" cy="1107996"/>
          </a:xfrm>
          <a:prstGeom prst="rect">
            <a:avLst/>
          </a:prstGeom>
          <a:noFill/>
        </p:spPr>
        <p:txBody>
          <a:bodyPr wrap="square" rtlCol="0">
            <a:spAutoFit/>
          </a:bodyPr>
          <a:lstStyle/>
          <a:p>
            <a:r>
              <a:rPr lang="en-US" sz="2200" b="1" dirty="0">
                <a:solidFill>
                  <a:srgbClr val="C00000"/>
                </a:solidFill>
              </a:rPr>
              <a:t>Problem</a:t>
            </a:r>
            <a:r>
              <a:rPr lang="en-US" sz="2200" dirty="0">
                <a:solidFill>
                  <a:srgbClr val="C00000"/>
                </a:solidFill>
              </a:rPr>
              <a:t>: Full sum is expensive when N is large!</a:t>
            </a:r>
            <a:endParaRPr lang="en-US" sz="2200" b="1" dirty="0">
              <a:solidFill>
                <a:srgbClr val="C00000"/>
              </a:solidFill>
            </a:endParaRPr>
          </a:p>
        </p:txBody>
      </p:sp>
      <p:sp>
        <p:nvSpPr>
          <p:cNvPr id="8" name="TextBox 7">
            <a:extLst>
              <a:ext uri="{FF2B5EF4-FFF2-40B4-BE49-F238E27FC236}">
                <a16:creationId xmlns:a16="http://schemas.microsoft.com/office/drawing/2014/main" id="{D7103053-3F5B-284B-A463-A9E5902F6D38}"/>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62921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1769-9584-2140-BF31-D76351C53166}"/>
              </a:ext>
            </a:extLst>
          </p:cNvPr>
          <p:cNvSpPr>
            <a:spLocks noGrp="1"/>
          </p:cNvSpPr>
          <p:nvPr>
            <p:ph type="title"/>
          </p:nvPr>
        </p:nvSpPr>
        <p:spPr/>
        <p:txBody>
          <a:bodyPr/>
          <a:lstStyle/>
          <a:p>
            <a:r>
              <a:rPr lang="en-US" dirty="0"/>
              <a:t>Stochastic Gradient Descent (SGD)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EA1B984-43A6-ED45-BCDF-72AA69D2DEFB}"/>
                  </a:ext>
                </a:extLst>
              </p:cNvPr>
              <p:cNvSpPr txBox="1"/>
              <p:nvPr/>
            </p:nvSpPr>
            <p:spPr>
              <a:xfrm>
                <a:off x="2152650" y="1192699"/>
                <a:ext cx="4802020"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panose="02040503050406030204" pitchFamily="18" charset="0"/>
                            </a:rPr>
                            <m:t>𝑊</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 </m:t>
                              </m:r>
                              <m:r>
                                <a:rPr lang="en-US" sz="2400" i="1">
                                  <a:latin typeface="Cambria Math" panose="02040503050406030204" pitchFamily="18" charset="0"/>
                                </a:rPr>
                                <m:t>𝑊</m:t>
                              </m:r>
                            </m:e>
                          </m:d>
                          <m:r>
                            <a:rPr lang="en-US" sz="2400" i="1">
                              <a:latin typeface="Cambria Math" panose="02040503050406030204" pitchFamily="18" charset="0"/>
                            </a:rPr>
                            <m:t>+</m:t>
                          </m:r>
                          <m:r>
                            <a:rPr lang="en-US" sz="2400" i="1">
                              <a:latin typeface="Cambria Math" panose="02040503050406030204" pitchFamily="18" charset="0"/>
                            </a:rPr>
                            <m:t>𝜆</m:t>
                          </m:r>
                          <m:r>
                            <a:rPr lang="en-US" sz="2400" i="1">
                              <a:latin typeface="Cambria Math" panose="02040503050406030204" pitchFamily="18" charset="0"/>
                            </a:rPr>
                            <m:t>𝑅</m:t>
                          </m:r>
                          <m:r>
                            <a:rPr lang="en-US" sz="2400" i="1">
                              <a:latin typeface="Cambria Math" panose="02040503050406030204" pitchFamily="18" charset="0"/>
                            </a:rPr>
                            <m:t>(</m:t>
                          </m:r>
                          <m:r>
                            <a:rPr lang="en-US" sz="2400" i="1">
                              <a:latin typeface="Cambria Math" panose="02040503050406030204" pitchFamily="18" charset="0"/>
                            </a:rPr>
                            <m:t>𝑊</m:t>
                          </m:r>
                          <m:r>
                            <a:rPr lang="en-US" sz="2400" i="1">
                              <a:latin typeface="Cambria Math" panose="02040503050406030204" pitchFamily="18" charset="0"/>
                            </a:rPr>
                            <m:t>)</m:t>
                          </m:r>
                        </m:e>
                      </m:nary>
                    </m:oMath>
                  </m:oMathPara>
                </a14:m>
                <a:endParaRPr lang="en-US" sz="2400" dirty="0"/>
              </a:p>
            </p:txBody>
          </p:sp>
        </mc:Choice>
        <mc:Fallback>
          <p:sp>
            <p:nvSpPr>
              <p:cNvPr id="4" name="TextBox 3">
                <a:extLst>
                  <a:ext uri="{FF2B5EF4-FFF2-40B4-BE49-F238E27FC236}">
                    <a16:creationId xmlns:a16="http://schemas.microsoft.com/office/drawing/2014/main" id="{1EA1B984-43A6-ED45-BCDF-72AA69D2DEFB}"/>
                  </a:ext>
                </a:extLst>
              </p:cNvPr>
              <p:cNvSpPr txBox="1">
                <a:spLocks noRot="1" noChangeAspect="1" noMove="1" noResize="1" noEditPoints="1" noAdjustHandles="1" noChangeArrowheads="1" noChangeShapeType="1" noTextEdit="1"/>
              </p:cNvSpPr>
              <p:nvPr/>
            </p:nvSpPr>
            <p:spPr>
              <a:xfrm>
                <a:off x="2152650" y="1192699"/>
                <a:ext cx="4802020" cy="1038489"/>
              </a:xfrm>
              <a:prstGeom prst="rect">
                <a:avLst/>
              </a:prstGeom>
              <a:blipFill>
                <a:blip r:embed="rId2"/>
                <a:stretch>
                  <a:fillRect l="-1055" t="-117073" r="-1847" b="-1780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C3D8C61-3CB9-4144-8C81-02655E22B138}"/>
                  </a:ext>
                </a:extLst>
              </p:cNvPr>
              <p:cNvSpPr txBox="1"/>
              <p:nvPr/>
            </p:nvSpPr>
            <p:spPr>
              <a:xfrm>
                <a:off x="1744803" y="2798507"/>
                <a:ext cx="6065698"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t>
                          </m:r>
                        </m:e>
                        <m:sub>
                          <m:r>
                            <a:rPr lang="en-US" sz="2400" i="1">
                              <a:latin typeface="Cambria Math" panose="02040503050406030204" pitchFamily="18" charset="0"/>
                            </a:rPr>
                            <m:t>𝑊</m:t>
                          </m:r>
                        </m:sub>
                      </m:sSub>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panose="02040503050406030204" pitchFamily="18" charset="0"/>
                            </a:rPr>
                            <m:t>𝑊</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t>
                                  </m:r>
                                </m:e>
                                <m:sub>
                                  <m:r>
                                    <a:rPr lang="en-US" sz="2400" i="1">
                                      <a:latin typeface="Cambria Math" panose="02040503050406030204" pitchFamily="18" charset="0"/>
                                    </a:rPr>
                                    <m:t>𝑊</m:t>
                                  </m:r>
                                </m:sub>
                              </m:sSub>
                              <m:r>
                                <a:rPr lang="en-US" sz="2400" i="1">
                                  <a:latin typeface="Cambria Math" panose="02040503050406030204" pitchFamily="18" charset="0"/>
                                </a:rPr>
                                <m:t>𝐿</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 </m:t>
                              </m:r>
                              <m:r>
                                <a:rPr lang="en-US" sz="2400" i="1">
                                  <a:latin typeface="Cambria Math" panose="02040503050406030204" pitchFamily="18" charset="0"/>
                                </a:rPr>
                                <m:t>𝑊</m:t>
                              </m:r>
                            </m:e>
                          </m:d>
                          <m:r>
                            <a:rPr lang="en-US" sz="2400" i="1">
                              <a:latin typeface="Cambria Math" panose="02040503050406030204" pitchFamily="18" charset="0"/>
                            </a:rPr>
                            <m:t>+</m:t>
                          </m:r>
                          <m:r>
                            <a:rPr lang="en-US" sz="2400" i="1">
                              <a:latin typeface="Cambria Math" panose="02040503050406030204" pitchFamily="18" charset="0"/>
                            </a:rPr>
                            <m:t>𝜆</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t>
                              </m:r>
                            </m:e>
                            <m:sub>
                              <m:r>
                                <a:rPr lang="en-US" sz="2400" i="1">
                                  <a:latin typeface="Cambria Math" panose="02040503050406030204" pitchFamily="18" charset="0"/>
                                </a:rPr>
                                <m:t>𝑊</m:t>
                              </m:r>
                            </m:sub>
                          </m:sSub>
                          <m:r>
                            <a:rPr lang="en-US" sz="2400" i="1">
                              <a:latin typeface="Cambria Math" panose="02040503050406030204" pitchFamily="18" charset="0"/>
                            </a:rPr>
                            <m:t>𝑅</m:t>
                          </m:r>
                          <m:r>
                            <a:rPr lang="en-US" sz="2400" i="1">
                              <a:latin typeface="Cambria Math" panose="02040503050406030204" pitchFamily="18" charset="0"/>
                            </a:rPr>
                            <m:t>(</m:t>
                          </m:r>
                          <m:r>
                            <a:rPr lang="en-US" sz="2400" i="1">
                              <a:latin typeface="Cambria Math" panose="02040503050406030204" pitchFamily="18" charset="0"/>
                            </a:rPr>
                            <m:t>𝑊</m:t>
                          </m:r>
                          <m:r>
                            <a:rPr lang="en-US" sz="2400" i="1">
                              <a:latin typeface="Cambria Math" panose="02040503050406030204" pitchFamily="18" charset="0"/>
                            </a:rPr>
                            <m:t>)</m:t>
                          </m:r>
                        </m:e>
                      </m:nary>
                    </m:oMath>
                  </m:oMathPara>
                </a14:m>
                <a:endParaRPr lang="en-US" sz="2400" dirty="0"/>
              </a:p>
            </p:txBody>
          </p:sp>
        </mc:Choice>
        <mc:Fallback>
          <p:sp>
            <p:nvSpPr>
              <p:cNvPr id="5" name="TextBox 4">
                <a:extLst>
                  <a:ext uri="{FF2B5EF4-FFF2-40B4-BE49-F238E27FC236}">
                    <a16:creationId xmlns:a16="http://schemas.microsoft.com/office/drawing/2014/main" id="{8C3D8C61-3CB9-4144-8C81-02655E22B138}"/>
                  </a:ext>
                </a:extLst>
              </p:cNvPr>
              <p:cNvSpPr txBox="1">
                <a:spLocks noRot="1" noChangeAspect="1" noMove="1" noResize="1" noEditPoints="1" noAdjustHandles="1" noChangeArrowheads="1" noChangeShapeType="1" noTextEdit="1"/>
              </p:cNvSpPr>
              <p:nvPr/>
            </p:nvSpPr>
            <p:spPr>
              <a:xfrm>
                <a:off x="1744803" y="2798507"/>
                <a:ext cx="6065698" cy="1038489"/>
              </a:xfrm>
              <a:prstGeom prst="rect">
                <a:avLst/>
              </a:prstGeom>
              <a:blipFill>
                <a:blip r:embed="rId3"/>
                <a:stretch>
                  <a:fillRect l="-837" t="-115854" r="-1464" b="-1780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15C5260-49B5-964E-A023-825FE875F526}"/>
              </a:ext>
            </a:extLst>
          </p:cNvPr>
          <p:cNvPicPr>
            <a:picLocks noChangeAspect="1"/>
          </p:cNvPicPr>
          <p:nvPr/>
        </p:nvPicPr>
        <p:blipFill>
          <a:blip r:embed="rId4"/>
          <a:stretch>
            <a:fillRect/>
          </a:stretch>
        </p:blipFill>
        <p:spPr>
          <a:xfrm>
            <a:off x="1618486" y="4121346"/>
            <a:ext cx="6065698" cy="1862907"/>
          </a:xfrm>
          <a:prstGeom prst="rect">
            <a:avLst/>
          </a:prstGeom>
        </p:spPr>
      </p:pic>
      <p:sp>
        <p:nvSpPr>
          <p:cNvPr id="7" name="TextBox 6">
            <a:extLst>
              <a:ext uri="{FF2B5EF4-FFF2-40B4-BE49-F238E27FC236}">
                <a16:creationId xmlns:a16="http://schemas.microsoft.com/office/drawing/2014/main" id="{E8080262-EF0D-BD4D-B010-DD0C39864580}"/>
              </a:ext>
            </a:extLst>
          </p:cNvPr>
          <p:cNvSpPr txBox="1"/>
          <p:nvPr/>
        </p:nvSpPr>
        <p:spPr>
          <a:xfrm>
            <a:off x="8138493" y="1146390"/>
            <a:ext cx="2330725" cy="1107996"/>
          </a:xfrm>
          <a:prstGeom prst="rect">
            <a:avLst/>
          </a:prstGeom>
          <a:noFill/>
        </p:spPr>
        <p:txBody>
          <a:bodyPr wrap="square" rtlCol="0">
            <a:spAutoFit/>
          </a:bodyPr>
          <a:lstStyle/>
          <a:p>
            <a:r>
              <a:rPr lang="en-US" sz="2200" b="1" dirty="0">
                <a:solidFill>
                  <a:srgbClr val="C00000"/>
                </a:solidFill>
              </a:rPr>
              <a:t>Problem</a:t>
            </a:r>
            <a:r>
              <a:rPr lang="en-US" sz="2200" dirty="0">
                <a:solidFill>
                  <a:srgbClr val="C00000"/>
                </a:solidFill>
              </a:rPr>
              <a:t>: Full sum is expensive when N is large!</a:t>
            </a:r>
            <a:endParaRPr lang="en-US" sz="2200" b="1" dirty="0">
              <a:solidFill>
                <a:srgbClr val="C00000"/>
              </a:solidFill>
            </a:endParaRPr>
          </a:p>
        </p:txBody>
      </p:sp>
      <p:sp>
        <p:nvSpPr>
          <p:cNvPr id="8" name="TextBox 7">
            <a:extLst>
              <a:ext uri="{FF2B5EF4-FFF2-40B4-BE49-F238E27FC236}">
                <a16:creationId xmlns:a16="http://schemas.microsoft.com/office/drawing/2014/main" id="{0781A77C-5CAD-AF4F-B01E-10C1B2BE102F}"/>
              </a:ext>
            </a:extLst>
          </p:cNvPr>
          <p:cNvSpPr txBox="1"/>
          <p:nvPr/>
        </p:nvSpPr>
        <p:spPr>
          <a:xfrm>
            <a:off x="7882559" y="2642887"/>
            <a:ext cx="2842591" cy="1107996"/>
          </a:xfrm>
          <a:prstGeom prst="rect">
            <a:avLst/>
          </a:prstGeom>
          <a:noFill/>
        </p:spPr>
        <p:txBody>
          <a:bodyPr wrap="square" rtlCol="0">
            <a:spAutoFit/>
          </a:bodyPr>
          <a:lstStyle/>
          <a:p>
            <a:r>
              <a:rPr lang="en-US" sz="2200" b="1" dirty="0">
                <a:solidFill>
                  <a:schemeClr val="accent6">
                    <a:lumMod val="75000"/>
                  </a:schemeClr>
                </a:solidFill>
              </a:rPr>
              <a:t>Solution</a:t>
            </a:r>
            <a:r>
              <a:rPr lang="en-US" sz="2200" dirty="0">
                <a:solidFill>
                  <a:schemeClr val="accent6">
                    <a:lumMod val="75000"/>
                  </a:schemeClr>
                </a:solidFill>
              </a:rPr>
              <a:t>: Approximate sum using a </a:t>
            </a:r>
            <a:r>
              <a:rPr lang="en-US" sz="2200" b="1" u="sng" dirty="0">
                <a:solidFill>
                  <a:schemeClr val="accent6">
                    <a:lumMod val="75000"/>
                  </a:schemeClr>
                </a:solidFill>
              </a:rPr>
              <a:t>minibatch</a:t>
            </a:r>
            <a:r>
              <a:rPr lang="en-US" sz="2200" u="sng" dirty="0">
                <a:solidFill>
                  <a:schemeClr val="accent6">
                    <a:lumMod val="75000"/>
                  </a:schemeClr>
                </a:solidFill>
              </a:rPr>
              <a:t> </a:t>
            </a:r>
            <a:r>
              <a:rPr lang="en-US" sz="2200" dirty="0">
                <a:solidFill>
                  <a:schemeClr val="accent6">
                    <a:lumMod val="75000"/>
                  </a:schemeClr>
                </a:solidFill>
              </a:rPr>
              <a:t>of examples, e.g. 32</a:t>
            </a:r>
            <a:endParaRPr lang="en-US" sz="2200" b="1" dirty="0">
              <a:solidFill>
                <a:schemeClr val="accent6">
                  <a:lumMod val="75000"/>
                </a:schemeClr>
              </a:solidFill>
            </a:endParaRPr>
          </a:p>
        </p:txBody>
      </p:sp>
      <p:sp>
        <p:nvSpPr>
          <p:cNvPr id="9" name="TextBox 8">
            <a:extLst>
              <a:ext uri="{FF2B5EF4-FFF2-40B4-BE49-F238E27FC236}">
                <a16:creationId xmlns:a16="http://schemas.microsoft.com/office/drawing/2014/main" id="{E69BD61D-C98A-194B-BF40-A7143555A5BF}"/>
              </a:ext>
            </a:extLst>
          </p:cNvPr>
          <p:cNvSpPr txBox="1"/>
          <p:nvPr/>
        </p:nvSpPr>
        <p:spPr>
          <a:xfrm>
            <a:off x="7745283" y="3762226"/>
            <a:ext cx="2958117" cy="2308324"/>
          </a:xfrm>
          <a:prstGeom prst="rect">
            <a:avLst/>
          </a:prstGeom>
          <a:noFill/>
        </p:spPr>
        <p:txBody>
          <a:bodyPr wrap="none" rtlCol="0">
            <a:spAutoFit/>
          </a:bodyPr>
          <a:lstStyle/>
          <a:p>
            <a:r>
              <a:rPr lang="en-US" sz="2400" b="1" dirty="0" err="1"/>
              <a:t>Hyperparameters</a:t>
            </a:r>
            <a:r>
              <a:rPr lang="en-US" sz="2400" dirty="0"/>
              <a:t>:</a:t>
            </a:r>
            <a:endParaRPr lang="en-US" sz="2400" b="1" dirty="0"/>
          </a:p>
          <a:p>
            <a:pPr marL="285750" indent="-285750">
              <a:buFontTx/>
              <a:buChar char="-"/>
            </a:pPr>
            <a:r>
              <a:rPr lang="en-US" sz="2400" dirty="0"/>
              <a:t>Weight initialization</a:t>
            </a:r>
          </a:p>
          <a:p>
            <a:pPr marL="285750" indent="-285750">
              <a:buFontTx/>
              <a:buChar char="-"/>
            </a:pPr>
            <a:r>
              <a:rPr lang="en-US" sz="2400" dirty="0"/>
              <a:t>Number of steps</a:t>
            </a:r>
          </a:p>
          <a:p>
            <a:pPr marL="285750" indent="-285750">
              <a:buFontTx/>
              <a:buChar char="-"/>
            </a:pPr>
            <a:r>
              <a:rPr lang="en-US" sz="2400" dirty="0"/>
              <a:t>Learning rate</a:t>
            </a:r>
          </a:p>
          <a:p>
            <a:pPr marL="285750" indent="-285750">
              <a:buFontTx/>
              <a:buChar char="-"/>
            </a:pPr>
            <a:r>
              <a:rPr lang="en-US" sz="2400" dirty="0">
                <a:solidFill>
                  <a:schemeClr val="accent2"/>
                </a:solidFill>
              </a:rPr>
              <a:t>Batch size</a:t>
            </a:r>
          </a:p>
          <a:p>
            <a:pPr marL="285750" indent="-285750">
              <a:buFontTx/>
              <a:buChar char="-"/>
            </a:pPr>
            <a:r>
              <a:rPr lang="en-US" sz="2400" dirty="0">
                <a:solidFill>
                  <a:schemeClr val="accent2"/>
                </a:solidFill>
              </a:rPr>
              <a:t>Data sampling</a:t>
            </a:r>
          </a:p>
        </p:txBody>
      </p:sp>
      <p:sp>
        <p:nvSpPr>
          <p:cNvPr id="11" name="TextBox 10">
            <a:extLst>
              <a:ext uri="{FF2B5EF4-FFF2-40B4-BE49-F238E27FC236}">
                <a16:creationId xmlns:a16="http://schemas.microsoft.com/office/drawing/2014/main" id="{E04952F2-DB87-E349-A326-69102144A724}"/>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4500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CA0B-7575-A04B-A274-B30FB25ED9CA}"/>
              </a:ext>
            </a:extLst>
          </p:cNvPr>
          <p:cNvSpPr>
            <a:spLocks noGrp="1"/>
          </p:cNvSpPr>
          <p:nvPr>
            <p:ph type="title"/>
          </p:nvPr>
        </p:nvSpPr>
        <p:spPr/>
        <p:txBody>
          <a:bodyPr/>
          <a:lstStyle/>
          <a:p>
            <a:r>
              <a:rPr lang="en-US" dirty="0"/>
              <a:t>Gradient Descent: Learning Rate</a:t>
            </a:r>
          </a:p>
        </p:txBody>
      </p:sp>
      <p:sp>
        <p:nvSpPr>
          <p:cNvPr id="4" name="TextBox 3">
            <a:extLst>
              <a:ext uri="{FF2B5EF4-FFF2-40B4-BE49-F238E27FC236}">
                <a16:creationId xmlns:a16="http://schemas.microsoft.com/office/drawing/2014/main" id="{7A3CD61D-437E-3E4E-B8C7-86A630C7AFA8}"/>
              </a:ext>
            </a:extLst>
          </p:cNvPr>
          <p:cNvSpPr txBox="1"/>
          <p:nvPr/>
        </p:nvSpPr>
        <p:spPr>
          <a:xfrm>
            <a:off x="2086482" y="1164794"/>
            <a:ext cx="8019036" cy="1077218"/>
          </a:xfrm>
          <a:prstGeom prst="rect">
            <a:avLst/>
          </a:prstGeom>
          <a:noFill/>
        </p:spPr>
        <p:txBody>
          <a:bodyPr wrap="square" rtlCol="0">
            <a:spAutoFit/>
          </a:bodyPr>
          <a:lstStyle/>
          <a:p>
            <a:pPr algn="ctr"/>
            <a:r>
              <a:rPr lang="en-US" sz="3200" dirty="0"/>
              <a:t>Step size (also called </a:t>
            </a:r>
            <a:r>
              <a:rPr lang="en-US" sz="3200" b="1" dirty="0"/>
              <a:t>learning rate </a:t>
            </a:r>
            <a:r>
              <a:rPr lang="en-US" sz="3200" dirty="0"/>
              <a:t>/ </a:t>
            </a:r>
            <a:r>
              <a:rPr lang="en-US" sz="3200" b="1" dirty="0" err="1"/>
              <a:t>lr</a:t>
            </a:r>
            <a:r>
              <a:rPr lang="en-US" sz="3200" dirty="0"/>
              <a:t>)</a:t>
            </a:r>
          </a:p>
          <a:p>
            <a:pPr algn="ctr"/>
            <a:r>
              <a:rPr lang="en-US" sz="3200" i="1" dirty="0"/>
              <a:t>critical parameter</a:t>
            </a:r>
          </a:p>
        </p:txBody>
      </p:sp>
      <p:grpSp>
        <p:nvGrpSpPr>
          <p:cNvPr id="5" name="Group 4">
            <a:extLst>
              <a:ext uri="{FF2B5EF4-FFF2-40B4-BE49-F238E27FC236}">
                <a16:creationId xmlns:a16="http://schemas.microsoft.com/office/drawing/2014/main" id="{FEF1D8C4-6878-D245-8D7C-FD1742D257F0}"/>
              </a:ext>
            </a:extLst>
          </p:cNvPr>
          <p:cNvGrpSpPr/>
          <p:nvPr/>
        </p:nvGrpSpPr>
        <p:grpSpPr>
          <a:xfrm>
            <a:off x="4678941" y="2284773"/>
            <a:ext cx="2834118" cy="3785882"/>
            <a:chOff x="3154941" y="2602824"/>
            <a:chExt cx="2834118" cy="3785882"/>
          </a:xfrm>
        </p:grpSpPr>
        <p:sp>
          <p:nvSpPr>
            <p:cNvPr id="6" name="TextBox 5">
              <a:extLst>
                <a:ext uri="{FF2B5EF4-FFF2-40B4-BE49-F238E27FC236}">
                  <a16:creationId xmlns:a16="http://schemas.microsoft.com/office/drawing/2014/main" id="{FD5C0B57-78B0-C141-93B3-35E73C2DFEFA}"/>
                </a:ext>
              </a:extLst>
            </p:cNvPr>
            <p:cNvSpPr txBox="1"/>
            <p:nvPr/>
          </p:nvSpPr>
          <p:spPr>
            <a:xfrm>
              <a:off x="3438818" y="2602824"/>
              <a:ext cx="2266364" cy="523220"/>
            </a:xfrm>
            <a:prstGeom prst="rect">
              <a:avLst/>
            </a:prstGeom>
            <a:noFill/>
          </p:spPr>
          <p:txBody>
            <a:bodyPr wrap="square" rtlCol="0">
              <a:spAutoFit/>
            </a:bodyPr>
            <a:lstStyle/>
            <a:p>
              <a:pPr algn="ctr"/>
              <a:r>
                <a:rPr lang="en-US" sz="2800" dirty="0"/>
                <a:t>10x10</a:t>
              </a:r>
              <a:r>
                <a:rPr lang="en-US" sz="2800" baseline="30000" dirty="0"/>
                <a:t>-2</a:t>
              </a:r>
            </a:p>
          </p:txBody>
        </p:sp>
        <p:pic>
          <p:nvPicPr>
            <p:cNvPr id="7" name="Picture 6">
              <a:extLst>
                <a:ext uri="{FF2B5EF4-FFF2-40B4-BE49-F238E27FC236}">
                  <a16:creationId xmlns:a16="http://schemas.microsoft.com/office/drawing/2014/main" id="{EAEE2F6F-C053-ED48-8342-FE38A3011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941" y="3645506"/>
              <a:ext cx="2834118" cy="2743200"/>
            </a:xfrm>
            <a:prstGeom prst="rect">
              <a:avLst/>
            </a:prstGeom>
          </p:spPr>
        </p:pic>
        <p:sp>
          <p:nvSpPr>
            <p:cNvPr id="8" name="TextBox 7">
              <a:extLst>
                <a:ext uri="{FF2B5EF4-FFF2-40B4-BE49-F238E27FC236}">
                  <a16:creationId xmlns:a16="http://schemas.microsoft.com/office/drawing/2014/main" id="{262F3DB3-913B-0E45-9697-C63A497D8D43}"/>
                </a:ext>
              </a:extLst>
            </p:cNvPr>
            <p:cNvSpPr txBox="1"/>
            <p:nvPr/>
          </p:nvSpPr>
          <p:spPr>
            <a:xfrm>
              <a:off x="3438818" y="3106543"/>
              <a:ext cx="2266364" cy="523220"/>
            </a:xfrm>
            <a:prstGeom prst="rect">
              <a:avLst/>
            </a:prstGeom>
            <a:noFill/>
          </p:spPr>
          <p:txBody>
            <a:bodyPr wrap="square" rtlCol="0">
              <a:spAutoFit/>
            </a:bodyPr>
            <a:lstStyle/>
            <a:p>
              <a:pPr algn="ctr"/>
              <a:r>
                <a:rPr lang="en-US" sz="2800" dirty="0"/>
                <a:t>converges</a:t>
              </a:r>
              <a:endParaRPr lang="en-US" sz="2800" baseline="30000" dirty="0"/>
            </a:p>
          </p:txBody>
        </p:sp>
      </p:grpSp>
      <p:grpSp>
        <p:nvGrpSpPr>
          <p:cNvPr id="9" name="Group 8">
            <a:extLst>
              <a:ext uri="{FF2B5EF4-FFF2-40B4-BE49-F238E27FC236}">
                <a16:creationId xmlns:a16="http://schemas.microsoft.com/office/drawing/2014/main" id="{D3644BCC-53E6-ED40-8766-42977AEED5E5}"/>
              </a:ext>
            </a:extLst>
          </p:cNvPr>
          <p:cNvGrpSpPr/>
          <p:nvPr/>
        </p:nvGrpSpPr>
        <p:grpSpPr>
          <a:xfrm>
            <a:off x="7681049" y="2284773"/>
            <a:ext cx="2834118" cy="3785882"/>
            <a:chOff x="6157049" y="2602824"/>
            <a:chExt cx="2834118" cy="3785882"/>
          </a:xfrm>
        </p:grpSpPr>
        <p:pic>
          <p:nvPicPr>
            <p:cNvPr id="10" name="Picture 9">
              <a:extLst>
                <a:ext uri="{FF2B5EF4-FFF2-40B4-BE49-F238E27FC236}">
                  <a16:creationId xmlns:a16="http://schemas.microsoft.com/office/drawing/2014/main" id="{033F9189-D4AA-7640-B700-7BFED0A30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049" y="3645506"/>
              <a:ext cx="2834118" cy="2743200"/>
            </a:xfrm>
            <a:prstGeom prst="rect">
              <a:avLst/>
            </a:prstGeom>
          </p:spPr>
        </p:pic>
        <p:sp>
          <p:nvSpPr>
            <p:cNvPr id="11" name="TextBox 10">
              <a:extLst>
                <a:ext uri="{FF2B5EF4-FFF2-40B4-BE49-F238E27FC236}">
                  <a16:creationId xmlns:a16="http://schemas.microsoft.com/office/drawing/2014/main" id="{1E31A643-0606-524D-A93E-784841FB6B24}"/>
                </a:ext>
              </a:extLst>
            </p:cNvPr>
            <p:cNvSpPr txBox="1"/>
            <p:nvPr/>
          </p:nvSpPr>
          <p:spPr>
            <a:xfrm>
              <a:off x="6467053" y="2602824"/>
              <a:ext cx="2214110" cy="523220"/>
            </a:xfrm>
            <a:prstGeom prst="rect">
              <a:avLst/>
            </a:prstGeom>
            <a:noFill/>
          </p:spPr>
          <p:txBody>
            <a:bodyPr wrap="square" rtlCol="0">
              <a:spAutoFit/>
            </a:bodyPr>
            <a:lstStyle/>
            <a:p>
              <a:pPr algn="ctr"/>
              <a:r>
                <a:rPr lang="en-US" sz="2800" dirty="0"/>
                <a:t>12x10</a:t>
              </a:r>
              <a:r>
                <a:rPr lang="en-US" sz="2800" baseline="30000" dirty="0"/>
                <a:t>-2</a:t>
              </a:r>
            </a:p>
          </p:txBody>
        </p:sp>
        <p:sp>
          <p:nvSpPr>
            <p:cNvPr id="12" name="TextBox 11">
              <a:extLst>
                <a:ext uri="{FF2B5EF4-FFF2-40B4-BE49-F238E27FC236}">
                  <a16:creationId xmlns:a16="http://schemas.microsoft.com/office/drawing/2014/main" id="{A612E559-7321-3C44-806F-DB44823419E7}"/>
                </a:ext>
              </a:extLst>
            </p:cNvPr>
            <p:cNvSpPr txBox="1"/>
            <p:nvPr/>
          </p:nvSpPr>
          <p:spPr>
            <a:xfrm>
              <a:off x="6440926" y="3122286"/>
              <a:ext cx="2266364" cy="523220"/>
            </a:xfrm>
            <a:prstGeom prst="rect">
              <a:avLst/>
            </a:prstGeom>
            <a:noFill/>
          </p:spPr>
          <p:txBody>
            <a:bodyPr wrap="square" rtlCol="0">
              <a:spAutoFit/>
            </a:bodyPr>
            <a:lstStyle/>
            <a:p>
              <a:pPr algn="ctr"/>
              <a:r>
                <a:rPr lang="en-US" sz="2800" dirty="0"/>
                <a:t>diverges</a:t>
              </a:r>
              <a:endParaRPr lang="en-US" sz="2800" baseline="30000" dirty="0"/>
            </a:p>
          </p:txBody>
        </p:sp>
      </p:grpSp>
      <p:grpSp>
        <p:nvGrpSpPr>
          <p:cNvPr id="13" name="Group 12">
            <a:extLst>
              <a:ext uri="{FF2B5EF4-FFF2-40B4-BE49-F238E27FC236}">
                <a16:creationId xmlns:a16="http://schemas.microsoft.com/office/drawing/2014/main" id="{17E582DB-9870-7645-934E-63E2AF70B739}"/>
              </a:ext>
            </a:extLst>
          </p:cNvPr>
          <p:cNvGrpSpPr/>
          <p:nvPr/>
        </p:nvGrpSpPr>
        <p:grpSpPr>
          <a:xfrm>
            <a:off x="1676833" y="2284773"/>
            <a:ext cx="2834118" cy="3785882"/>
            <a:chOff x="152833" y="2602824"/>
            <a:chExt cx="2834118" cy="3785882"/>
          </a:xfrm>
        </p:grpSpPr>
        <p:pic>
          <p:nvPicPr>
            <p:cNvPr id="14" name="Picture 13">
              <a:extLst>
                <a:ext uri="{FF2B5EF4-FFF2-40B4-BE49-F238E27FC236}">
                  <a16:creationId xmlns:a16="http://schemas.microsoft.com/office/drawing/2014/main" id="{5B367750-2922-8743-B27F-3795FB70B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833" y="3645506"/>
              <a:ext cx="2834118" cy="2743200"/>
            </a:xfrm>
            <a:prstGeom prst="rect">
              <a:avLst/>
            </a:prstGeom>
          </p:spPr>
        </p:pic>
        <p:sp>
          <p:nvSpPr>
            <p:cNvPr id="15" name="TextBox 14">
              <a:extLst>
                <a:ext uri="{FF2B5EF4-FFF2-40B4-BE49-F238E27FC236}">
                  <a16:creationId xmlns:a16="http://schemas.microsoft.com/office/drawing/2014/main" id="{3440C7E7-F37D-BE41-AC82-3CCCE1227DE0}"/>
                </a:ext>
              </a:extLst>
            </p:cNvPr>
            <p:cNvSpPr txBox="1"/>
            <p:nvPr/>
          </p:nvSpPr>
          <p:spPr>
            <a:xfrm>
              <a:off x="436710" y="2602824"/>
              <a:ext cx="2266364" cy="523220"/>
            </a:xfrm>
            <a:prstGeom prst="rect">
              <a:avLst/>
            </a:prstGeom>
            <a:noFill/>
          </p:spPr>
          <p:txBody>
            <a:bodyPr wrap="square" rtlCol="0">
              <a:spAutoFit/>
            </a:bodyPr>
            <a:lstStyle/>
            <a:p>
              <a:pPr algn="ctr"/>
              <a:r>
                <a:rPr lang="en-US" sz="2800" dirty="0"/>
                <a:t>1x10</a:t>
              </a:r>
              <a:r>
                <a:rPr lang="en-US" sz="2800" baseline="30000" dirty="0"/>
                <a:t>-2</a:t>
              </a:r>
            </a:p>
          </p:txBody>
        </p:sp>
        <p:sp>
          <p:nvSpPr>
            <p:cNvPr id="16" name="TextBox 15">
              <a:extLst>
                <a:ext uri="{FF2B5EF4-FFF2-40B4-BE49-F238E27FC236}">
                  <a16:creationId xmlns:a16="http://schemas.microsoft.com/office/drawing/2014/main" id="{0B976E53-1BC1-224F-B5F5-895F436385E2}"/>
                </a:ext>
              </a:extLst>
            </p:cNvPr>
            <p:cNvSpPr txBox="1"/>
            <p:nvPr/>
          </p:nvSpPr>
          <p:spPr>
            <a:xfrm>
              <a:off x="436710" y="3106543"/>
              <a:ext cx="2266364" cy="523220"/>
            </a:xfrm>
            <a:prstGeom prst="rect">
              <a:avLst/>
            </a:prstGeom>
            <a:noFill/>
          </p:spPr>
          <p:txBody>
            <a:bodyPr wrap="square" rtlCol="0">
              <a:spAutoFit/>
            </a:bodyPr>
            <a:lstStyle/>
            <a:p>
              <a:pPr algn="ctr"/>
              <a:r>
                <a:rPr lang="en-US" sz="2800" dirty="0"/>
                <a:t>falls short</a:t>
              </a:r>
              <a:endParaRPr lang="en-US" sz="2800" baseline="30000" dirty="0"/>
            </a:p>
          </p:txBody>
        </p:sp>
      </p:grpSp>
      <p:sp>
        <p:nvSpPr>
          <p:cNvPr id="17" name="TextBox 16">
            <a:extLst>
              <a:ext uri="{FF2B5EF4-FFF2-40B4-BE49-F238E27FC236}">
                <a16:creationId xmlns:a16="http://schemas.microsoft.com/office/drawing/2014/main" id="{0F22BBBA-0771-7145-8010-A36C8BB5DE94}"/>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32621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394E-CDEF-CF45-8E69-25672DEE3ED4}"/>
              </a:ext>
            </a:extLst>
          </p:cNvPr>
          <p:cNvSpPr>
            <a:spLocks noGrp="1"/>
          </p:cNvSpPr>
          <p:nvPr>
            <p:ph type="title"/>
          </p:nvPr>
        </p:nvSpPr>
        <p:spPr/>
        <p:txBody>
          <a:bodyPr/>
          <a:lstStyle/>
          <a:p>
            <a:r>
              <a:rPr lang="en-US" dirty="0"/>
              <a:t>Parameters and Hyperparameters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4B68397-BA46-B240-8E7E-BD50C950FF8A}"/>
                  </a:ext>
                </a:extLst>
              </p:cNvPr>
              <p:cNvSpPr/>
              <p:nvPr/>
            </p:nvSpPr>
            <p:spPr>
              <a:xfrm>
                <a:off x="3764207" y="1714151"/>
                <a:ext cx="4663584" cy="6615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arg</m:t>
                          </m:r>
                        </m:fName>
                        <m:e>
                          <m:func>
                            <m:func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limLow>
                                <m:limLow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limLowPr>
                                <m:e>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min</m:t>
                                  </m:r>
                                </m:e>
                                <m:lim>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𝒘</m:t>
                                  </m:r>
                                </m:lim>
                              </m:limLow>
                            </m:fName>
                            <m:e>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𝒚</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𝑿𝒘</m:t>
                                      </m:r>
                                    </m:e>
                                  </m:d>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d>
                                    <m:dPr>
                                      <m:begChr m:val="‖"/>
                                      <m:endChr m:val="‖"/>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𝒘</m:t>
                                      </m:r>
                                    </m:e>
                                  </m:d>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func>
                        </m:e>
                      </m:func>
                    </m:oMath>
                  </m:oMathPara>
                </a14:m>
                <a:endPar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5" name="Rectangle 4">
                <a:extLst>
                  <a:ext uri="{FF2B5EF4-FFF2-40B4-BE49-F238E27FC236}">
                    <a16:creationId xmlns:a16="http://schemas.microsoft.com/office/drawing/2014/main" id="{04B68397-BA46-B240-8E7E-BD50C950FF8A}"/>
                  </a:ext>
                </a:extLst>
              </p:cNvPr>
              <p:cNvSpPr>
                <a:spLocks noRot="1" noChangeAspect="1" noMove="1" noResize="1" noEditPoints="1" noAdjustHandles="1" noChangeArrowheads="1" noChangeShapeType="1" noTextEdit="1"/>
              </p:cNvSpPr>
              <p:nvPr/>
            </p:nvSpPr>
            <p:spPr>
              <a:xfrm>
                <a:off x="3764207" y="1714151"/>
                <a:ext cx="4663584" cy="661528"/>
              </a:xfrm>
              <a:prstGeom prst="rect">
                <a:avLst/>
              </a:prstGeom>
              <a:blipFill>
                <a:blip r:embed="rId2"/>
                <a:stretch>
                  <a:fillRect r="-54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7C2BA9A-9215-8F48-BF7E-7D50D6B11463}"/>
              </a:ext>
            </a:extLst>
          </p:cNvPr>
          <p:cNvSpPr txBox="1"/>
          <p:nvPr/>
        </p:nvSpPr>
        <p:spPr>
          <a:xfrm>
            <a:off x="3901681" y="1190931"/>
            <a:ext cx="50465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rPr>
              <a:t>L2-Regularized Least Squares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B41F66-C940-CB46-AC9F-356BCD0F0CBD}"/>
                  </a:ext>
                </a:extLst>
              </p:cNvPr>
              <p:cNvSpPr txBox="1"/>
              <p:nvPr/>
            </p:nvSpPr>
            <p:spPr>
              <a:xfrm>
                <a:off x="2595435" y="2597003"/>
                <a:ext cx="779852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rPr>
                  <a:t>Parameter </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a:t>
                </a:r>
                <a14:m>
                  <m:oMath xmlns:m="http://schemas.openxmlformats.org/officeDocument/2006/math">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𝒘</m:t>
                    </m:r>
                  </m:oMath>
                </a14:m>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3200" b="0" i="0" u="none" strike="noStrike" kern="1200" cap="none" spc="0" normalizeH="0" baseline="0" noProof="0" dirty="0">
                    <a:ln>
                      <a:noFill/>
                    </a:ln>
                    <a:solidFill>
                      <a:srgbClr val="F79646"/>
                    </a:solidFill>
                    <a:effectLst/>
                    <a:uLnTx/>
                    <a:uFillTx/>
                    <a:latin typeface="Arial" panose="020B0604020202020204"/>
                    <a:ea typeface="+mn-ea"/>
                    <a:cs typeface="+mn-cs"/>
                  </a:rPr>
                  <a:t>(Automatically) </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selected during training by fitting to training data</a:t>
                </a:r>
                <a:endPar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7" name="TextBox 6">
                <a:extLst>
                  <a:ext uri="{FF2B5EF4-FFF2-40B4-BE49-F238E27FC236}">
                    <a16:creationId xmlns:a16="http://schemas.microsoft.com/office/drawing/2014/main" id="{E9B41F66-C940-CB46-AC9F-356BCD0F0CBD}"/>
                  </a:ext>
                </a:extLst>
              </p:cNvPr>
              <p:cNvSpPr txBox="1">
                <a:spLocks noRot="1" noChangeAspect="1" noMove="1" noResize="1" noEditPoints="1" noAdjustHandles="1" noChangeArrowheads="1" noChangeShapeType="1" noTextEdit="1"/>
              </p:cNvSpPr>
              <p:nvPr/>
            </p:nvSpPr>
            <p:spPr>
              <a:xfrm>
                <a:off x="2595435" y="2597003"/>
                <a:ext cx="7798526" cy="1077218"/>
              </a:xfrm>
              <a:prstGeom prst="rect">
                <a:avLst/>
              </a:prstGeom>
              <a:blipFill>
                <a:blip r:embed="rId3"/>
                <a:stretch>
                  <a:fillRect l="-1951" t="-6977" b="-1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9B1B8-0785-5543-A0D1-06C53F5470CE}"/>
                  </a:ext>
                </a:extLst>
              </p:cNvPr>
              <p:cNvSpPr txBox="1"/>
              <p:nvPr/>
            </p:nvSpPr>
            <p:spPr>
              <a:xfrm>
                <a:off x="1989540" y="3788716"/>
                <a:ext cx="901031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rPr>
                  <a:t>Hyperparameter </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a:t>
                </a:r>
                <a14:m>
                  <m:oMath xmlns:m="http://schemas.openxmlformats.org/officeDocument/2006/math">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oMath>
                </a14:m>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3200" b="0" i="0" u="none" strike="noStrike" kern="1200" cap="none" spc="0" normalizeH="0" baseline="0" noProof="0" dirty="0">
                    <a:ln>
                      <a:noFill/>
                    </a:ln>
                    <a:solidFill>
                      <a:srgbClr val="F79646"/>
                    </a:solidFill>
                    <a:effectLst/>
                    <a:uLnTx/>
                    <a:uFillTx/>
                    <a:latin typeface="Arial" panose="020B0604020202020204"/>
                    <a:ea typeface="+mn-ea"/>
                    <a:cs typeface="+mn-cs"/>
                  </a:rPr>
                  <a:t>(Manually)</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 chosen before training, does not depend on training data</a:t>
                </a:r>
                <a:endPar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8" name="TextBox 7">
                <a:extLst>
                  <a:ext uri="{FF2B5EF4-FFF2-40B4-BE49-F238E27FC236}">
                    <a16:creationId xmlns:a16="http://schemas.microsoft.com/office/drawing/2014/main" id="{F2B9B1B8-0785-5543-A0D1-06C53F5470CE}"/>
                  </a:ext>
                </a:extLst>
              </p:cNvPr>
              <p:cNvSpPr txBox="1">
                <a:spLocks noRot="1" noChangeAspect="1" noMove="1" noResize="1" noEditPoints="1" noAdjustHandles="1" noChangeArrowheads="1" noChangeShapeType="1" noTextEdit="1"/>
              </p:cNvSpPr>
              <p:nvPr/>
            </p:nvSpPr>
            <p:spPr>
              <a:xfrm>
                <a:off x="1989540" y="3788716"/>
                <a:ext cx="9010316" cy="1077218"/>
              </a:xfrm>
              <a:prstGeom prst="rect">
                <a:avLst/>
              </a:prstGeom>
              <a:blipFill>
                <a:blip r:embed="rId4"/>
                <a:stretch>
                  <a:fillRect l="-1690" t="-6977" b="-1744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097A39A-C471-F641-A8E6-4EE6AE998A5F}"/>
              </a:ext>
            </a:extLst>
          </p:cNvPr>
          <p:cNvSpPr txBox="1"/>
          <p:nvPr/>
        </p:nvSpPr>
        <p:spPr>
          <a:xfrm>
            <a:off x="2154249" y="5082294"/>
            <a:ext cx="85414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rPr>
              <a:t>Question: </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How to choose hyperparameters?</a:t>
            </a:r>
            <a:endPar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23409D54-2088-D04A-82E6-0E75E68783D9}"/>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Arial" panose="020B0604020202020204"/>
                <a:ea typeface="+mn-ea"/>
                <a:cs typeface="+mn-cs"/>
              </a:rPr>
              <a:t>Fouhey</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&amp; J Johnson</a:t>
            </a:r>
          </a:p>
        </p:txBody>
      </p:sp>
    </p:spTree>
    <p:extLst>
      <p:ext uri="{BB962C8B-B14F-4D97-AF65-F5344CB8AC3E}">
        <p14:creationId xmlns:p14="http://schemas.microsoft.com/office/powerpoint/2010/main" val="733587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EF29-1993-354D-A608-EE618CD239B6}"/>
              </a:ext>
            </a:extLst>
          </p:cNvPr>
          <p:cNvSpPr>
            <a:spLocks noGrp="1"/>
          </p:cNvSpPr>
          <p:nvPr>
            <p:ph type="title"/>
          </p:nvPr>
        </p:nvSpPr>
        <p:spPr/>
        <p:txBody>
          <a:bodyPr/>
          <a:lstStyle/>
          <a:p>
            <a:r>
              <a:rPr lang="en-US" dirty="0"/>
              <a:t>Gradient Descent: Learning Rate</a:t>
            </a:r>
          </a:p>
        </p:txBody>
      </p:sp>
      <p:pic>
        <p:nvPicPr>
          <p:cNvPr id="4" name="Picture 3">
            <a:extLst>
              <a:ext uri="{FF2B5EF4-FFF2-40B4-BE49-F238E27FC236}">
                <a16:creationId xmlns:a16="http://schemas.microsoft.com/office/drawing/2014/main" id="{02287FC5-C040-ED4F-9D14-13501A59E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412" y="2078592"/>
            <a:ext cx="4251176" cy="4114800"/>
          </a:xfrm>
          <a:prstGeom prst="rect">
            <a:avLst/>
          </a:prstGeom>
        </p:spPr>
      </p:pic>
      <p:sp>
        <p:nvSpPr>
          <p:cNvPr id="5" name="TextBox 4">
            <a:extLst>
              <a:ext uri="{FF2B5EF4-FFF2-40B4-BE49-F238E27FC236}">
                <a16:creationId xmlns:a16="http://schemas.microsoft.com/office/drawing/2014/main" id="{26A028D3-272A-384E-AC00-3DABDE4590B0}"/>
              </a:ext>
            </a:extLst>
          </p:cNvPr>
          <p:cNvSpPr txBox="1"/>
          <p:nvPr/>
        </p:nvSpPr>
        <p:spPr>
          <a:xfrm>
            <a:off x="4228047" y="1280606"/>
            <a:ext cx="3735905" cy="523220"/>
          </a:xfrm>
          <a:prstGeom prst="rect">
            <a:avLst/>
          </a:prstGeom>
          <a:noFill/>
        </p:spPr>
        <p:txBody>
          <a:bodyPr wrap="square" rtlCol="0">
            <a:spAutoFit/>
          </a:bodyPr>
          <a:lstStyle/>
          <a:p>
            <a:pPr algn="ctr"/>
            <a:r>
              <a:rPr lang="en-US" sz="2800" dirty="0"/>
              <a:t>11x10</a:t>
            </a:r>
            <a:r>
              <a:rPr lang="en-US" sz="2800" baseline="30000" dirty="0"/>
              <a:t>-2 </a:t>
            </a:r>
            <a:r>
              <a:rPr lang="en-US" sz="2800" dirty="0"/>
              <a:t>:oscillates</a:t>
            </a:r>
          </a:p>
        </p:txBody>
      </p:sp>
      <p:sp>
        <p:nvSpPr>
          <p:cNvPr id="6" name="TextBox 5">
            <a:extLst>
              <a:ext uri="{FF2B5EF4-FFF2-40B4-BE49-F238E27FC236}">
                <a16:creationId xmlns:a16="http://schemas.microsoft.com/office/drawing/2014/main" id="{2F3EAA61-7136-EF4D-816B-EA8BDB00621A}"/>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424311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583B0-B313-DC42-AB8F-5D00E1C0CE80}"/>
              </a:ext>
            </a:extLst>
          </p:cNvPr>
          <p:cNvSpPr>
            <a:spLocks noGrp="1"/>
          </p:cNvSpPr>
          <p:nvPr>
            <p:ph type="title"/>
          </p:nvPr>
        </p:nvSpPr>
        <p:spPr/>
        <p:txBody>
          <a:bodyPr/>
          <a:lstStyle/>
          <a:p>
            <a:r>
              <a:rPr lang="en-US" dirty="0"/>
              <a:t>Effects of Learning Rate (Step Size)</a:t>
            </a:r>
          </a:p>
        </p:txBody>
      </p:sp>
      <p:pic>
        <p:nvPicPr>
          <p:cNvPr id="3" name="Google Shape;425;p58">
            <a:extLst>
              <a:ext uri="{FF2B5EF4-FFF2-40B4-BE49-F238E27FC236}">
                <a16:creationId xmlns:a16="http://schemas.microsoft.com/office/drawing/2014/main" id="{3C5DA172-ED1B-594B-B117-3A2B901641CD}"/>
              </a:ext>
            </a:extLst>
          </p:cNvPr>
          <p:cNvPicPr preferRelativeResize="0"/>
          <p:nvPr/>
        </p:nvPicPr>
        <p:blipFill>
          <a:blip r:embed="rId2">
            <a:alphaModFix/>
          </a:blip>
          <a:stretch>
            <a:fillRect/>
          </a:stretch>
        </p:blipFill>
        <p:spPr>
          <a:xfrm>
            <a:off x="3010517" y="1005840"/>
            <a:ext cx="6170966" cy="5565969"/>
          </a:xfrm>
          <a:prstGeom prst="rect">
            <a:avLst/>
          </a:prstGeom>
          <a:noFill/>
          <a:ln>
            <a:noFill/>
          </a:ln>
        </p:spPr>
      </p:pic>
      <p:sp>
        <p:nvSpPr>
          <p:cNvPr id="5" name="TextBox 4">
            <a:extLst>
              <a:ext uri="{FF2B5EF4-FFF2-40B4-BE49-F238E27FC236}">
                <a16:creationId xmlns:a16="http://schemas.microsoft.com/office/drawing/2014/main" id="{3B05090A-F064-824D-BC41-4A2E716C50A2}"/>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a:t>
            </a:r>
          </a:p>
        </p:txBody>
      </p:sp>
    </p:spTree>
    <p:extLst>
      <p:ext uri="{BB962C8B-B14F-4D97-AF65-F5344CB8AC3E}">
        <p14:creationId xmlns:p14="http://schemas.microsoft.com/office/powerpoint/2010/main" val="3519557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4F84-2A1C-5D4C-A90D-D19D7D78A691}"/>
              </a:ext>
            </a:extLst>
          </p:cNvPr>
          <p:cNvSpPr>
            <a:spLocks noGrp="1"/>
          </p:cNvSpPr>
          <p:nvPr>
            <p:ph type="title"/>
          </p:nvPr>
        </p:nvSpPr>
        <p:spPr/>
        <p:txBody>
          <a:bodyPr>
            <a:normAutofit/>
          </a:bodyPr>
          <a:lstStyle/>
          <a:p>
            <a:r>
              <a:rPr lang="en-US" dirty="0"/>
              <a:t>Learning Rate Decay</a:t>
            </a:r>
          </a:p>
        </p:txBody>
      </p:sp>
      <p:sp>
        <p:nvSpPr>
          <p:cNvPr id="4" name="TextBox 3">
            <a:extLst>
              <a:ext uri="{FF2B5EF4-FFF2-40B4-BE49-F238E27FC236}">
                <a16:creationId xmlns:a16="http://schemas.microsoft.com/office/drawing/2014/main" id="{0D212D20-0DB5-414B-9C76-89BEA4B0F5E1}"/>
              </a:ext>
            </a:extLst>
          </p:cNvPr>
          <p:cNvSpPr txBox="1"/>
          <p:nvPr/>
        </p:nvSpPr>
        <p:spPr>
          <a:xfrm>
            <a:off x="1851994" y="1171634"/>
            <a:ext cx="8879692" cy="954107"/>
          </a:xfrm>
          <a:prstGeom prst="rect">
            <a:avLst/>
          </a:prstGeom>
          <a:noFill/>
        </p:spPr>
        <p:txBody>
          <a:bodyPr wrap="square" rtlCol="0">
            <a:spAutoFit/>
          </a:bodyPr>
          <a:lstStyle/>
          <a:p>
            <a:r>
              <a:rPr lang="en-US" sz="2800" b="1" dirty="0"/>
              <a:t>Idea</a:t>
            </a:r>
            <a:r>
              <a:rPr lang="en-US" sz="2800" dirty="0"/>
              <a:t>: Start with high learning rate, reduce it over time.</a:t>
            </a:r>
          </a:p>
          <a:p>
            <a:r>
              <a:rPr lang="en-US" sz="2800" b="1" dirty="0"/>
              <a:t>Step Decay: </a:t>
            </a:r>
            <a:r>
              <a:rPr lang="en-US" sz="2800" dirty="0"/>
              <a:t>Reduce by some factor at fixed iterations</a:t>
            </a:r>
            <a:endParaRPr lang="en-US" sz="2800" b="1" dirty="0"/>
          </a:p>
        </p:txBody>
      </p:sp>
      <p:pic>
        <p:nvPicPr>
          <p:cNvPr id="7" name="Google Shape;661;p54">
            <a:extLst>
              <a:ext uri="{FF2B5EF4-FFF2-40B4-BE49-F238E27FC236}">
                <a16:creationId xmlns:a16="http://schemas.microsoft.com/office/drawing/2014/main" id="{B2D08305-F4CE-6146-998E-B93E1C83FFD4}"/>
              </a:ext>
            </a:extLst>
          </p:cNvPr>
          <p:cNvPicPr preferRelativeResize="0"/>
          <p:nvPr/>
        </p:nvPicPr>
        <p:blipFill>
          <a:blip r:embed="rId2">
            <a:alphaModFix/>
          </a:blip>
          <a:stretch>
            <a:fillRect/>
          </a:stretch>
        </p:blipFill>
        <p:spPr>
          <a:xfrm>
            <a:off x="1799933" y="2740034"/>
            <a:ext cx="4244009" cy="3091442"/>
          </a:xfrm>
          <a:prstGeom prst="rect">
            <a:avLst/>
          </a:prstGeom>
          <a:noFill/>
          <a:ln>
            <a:noFill/>
          </a:ln>
        </p:spPr>
      </p:pic>
      <p:pic>
        <p:nvPicPr>
          <p:cNvPr id="8" name="Picture 7">
            <a:extLst>
              <a:ext uri="{FF2B5EF4-FFF2-40B4-BE49-F238E27FC236}">
                <a16:creationId xmlns:a16="http://schemas.microsoft.com/office/drawing/2014/main" id="{E985404F-0F74-C947-BD11-5BE7DF914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840" y="2740034"/>
            <a:ext cx="4100229" cy="3091442"/>
          </a:xfrm>
          <a:prstGeom prst="rect">
            <a:avLst/>
          </a:prstGeom>
        </p:spPr>
      </p:pic>
      <p:sp>
        <p:nvSpPr>
          <p:cNvPr id="9" name="TextBox 8">
            <a:extLst>
              <a:ext uri="{FF2B5EF4-FFF2-40B4-BE49-F238E27FC236}">
                <a16:creationId xmlns:a16="http://schemas.microsoft.com/office/drawing/2014/main" id="{B8B0A790-6B7C-DB4C-9C83-2BFBB6940A9A}"/>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434843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8EF2A8-272E-A843-B19A-A75294AAB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473" y="2740030"/>
            <a:ext cx="4035144" cy="3091442"/>
          </a:xfrm>
          <a:prstGeom prst="rect">
            <a:avLst/>
          </a:prstGeom>
        </p:spPr>
      </p:pic>
      <p:pic>
        <p:nvPicPr>
          <p:cNvPr id="9" name="Google Shape;692;p56">
            <a:extLst>
              <a:ext uri="{FF2B5EF4-FFF2-40B4-BE49-F238E27FC236}">
                <a16:creationId xmlns:a16="http://schemas.microsoft.com/office/drawing/2014/main" id="{1B7B8C03-7582-3F41-92E4-80B7FCA7E4B0}"/>
              </a:ext>
            </a:extLst>
          </p:cNvPr>
          <p:cNvPicPr preferRelativeResize="0"/>
          <p:nvPr/>
        </p:nvPicPr>
        <p:blipFill>
          <a:blip r:embed="rId3">
            <a:alphaModFix/>
          </a:blip>
          <a:stretch>
            <a:fillRect/>
          </a:stretch>
        </p:blipFill>
        <p:spPr>
          <a:xfrm>
            <a:off x="1799932" y="2740030"/>
            <a:ext cx="4244009" cy="3091446"/>
          </a:xfrm>
          <a:prstGeom prst="rect">
            <a:avLst/>
          </a:prstGeom>
          <a:noFill/>
          <a:ln>
            <a:noFill/>
          </a:ln>
        </p:spPr>
      </p:pic>
      <p:sp>
        <p:nvSpPr>
          <p:cNvPr id="2" name="Title 1">
            <a:extLst>
              <a:ext uri="{FF2B5EF4-FFF2-40B4-BE49-F238E27FC236}">
                <a16:creationId xmlns:a16="http://schemas.microsoft.com/office/drawing/2014/main" id="{95F34F84-2A1C-5D4C-A90D-D19D7D78A691}"/>
              </a:ext>
            </a:extLst>
          </p:cNvPr>
          <p:cNvSpPr>
            <a:spLocks noGrp="1"/>
          </p:cNvSpPr>
          <p:nvPr>
            <p:ph type="title"/>
          </p:nvPr>
        </p:nvSpPr>
        <p:spPr/>
        <p:txBody>
          <a:bodyPr>
            <a:normAutofit/>
          </a:bodyPr>
          <a:lstStyle/>
          <a:p>
            <a:r>
              <a:rPr lang="en-US" dirty="0"/>
              <a:t>Learning Rate Decay</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D212D20-0DB5-414B-9C76-89BEA4B0F5E1}"/>
                  </a:ext>
                </a:extLst>
              </p:cNvPr>
              <p:cNvSpPr txBox="1"/>
              <p:nvPr/>
            </p:nvSpPr>
            <p:spPr>
              <a:xfrm>
                <a:off x="1656154" y="1155304"/>
                <a:ext cx="8879692" cy="1285160"/>
              </a:xfrm>
              <a:prstGeom prst="rect">
                <a:avLst/>
              </a:prstGeom>
              <a:noFill/>
            </p:spPr>
            <p:txBody>
              <a:bodyPr wrap="square" rtlCol="0">
                <a:spAutoFit/>
              </a:bodyPr>
              <a:lstStyle/>
              <a:p>
                <a:pPr algn="ctr"/>
                <a:r>
                  <a:rPr lang="en-US" sz="2800" b="1" dirty="0"/>
                  <a:t>Idea</a:t>
                </a:r>
                <a:r>
                  <a:rPr lang="en-US" sz="2800" dirty="0"/>
                  <a:t>: Start with high learning rate, reduce it over time.</a:t>
                </a:r>
              </a:p>
              <a:p>
                <a:pPr algn="ctr"/>
                <a:r>
                  <a:rPr lang="en-US" sz="2800" b="1" dirty="0"/>
                  <a:t>Cosine Decay: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𝛼</m:t>
                        </m:r>
                      </m:e>
                      <m:sub>
                        <m:r>
                          <a:rPr lang="en-US" sz="2800" i="1">
                            <a:latin typeface="Cambria Math" panose="02040503050406030204" pitchFamily="18" charset="0"/>
                          </a:rPr>
                          <m:t>𝑡</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sSub>
                      <m:sSubPr>
                        <m:ctrlPr>
                          <a:rPr lang="en-US" sz="2800" i="1">
                            <a:latin typeface="Cambria Math" panose="02040503050406030204" pitchFamily="18" charset="0"/>
                          </a:rPr>
                        </m:ctrlPr>
                      </m:sSubPr>
                      <m:e>
                        <m:r>
                          <a:rPr lang="en-US" sz="2800" i="1">
                            <a:latin typeface="Cambria Math" panose="02040503050406030204" pitchFamily="18" charset="0"/>
                          </a:rPr>
                          <m:t>𝛼</m:t>
                        </m:r>
                      </m:e>
                      <m:sub>
                        <m:r>
                          <a:rPr lang="en-US" sz="2800" i="1">
                            <a:latin typeface="Cambria Math" panose="02040503050406030204" pitchFamily="18" charset="0"/>
                          </a:rPr>
                          <m:t>0</m:t>
                        </m:r>
                      </m:sub>
                    </m:sSub>
                    <m:d>
                      <m:dPr>
                        <m:ctrlPr>
                          <a:rPr lang="en-US" sz="2800" i="1">
                            <a:latin typeface="Cambria Math" panose="02040503050406030204" pitchFamily="18" charset="0"/>
                          </a:rPr>
                        </m:ctrlPr>
                      </m:dPr>
                      <m:e>
                        <m:r>
                          <a:rPr lang="en-US" sz="2800" i="1">
                            <a:latin typeface="Cambria Math" panose="02040503050406030204" pitchFamily="18" charset="0"/>
                          </a:rPr>
                          <m:t>1+</m:t>
                        </m:r>
                        <m:r>
                          <a:rPr lang="en-US" sz="2800" i="1">
                            <a:latin typeface="Cambria Math" panose="02040503050406030204" pitchFamily="18" charset="0"/>
                          </a:rPr>
                          <m:t>𝑐𝑜𝑠</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𝑡</m:t>
                                </m:r>
                                <m:r>
                                  <a:rPr lang="en-US" sz="2800" i="1">
                                    <a:latin typeface="Cambria Math" panose="02040503050406030204" pitchFamily="18" charset="0"/>
                                  </a:rPr>
                                  <m:t>𝜋</m:t>
                                </m:r>
                              </m:num>
                              <m:den>
                                <m:r>
                                  <a:rPr lang="en-US" sz="2800" i="1">
                                    <a:latin typeface="Cambria Math" panose="02040503050406030204" pitchFamily="18" charset="0"/>
                                  </a:rPr>
                                  <m:t>𝑇</m:t>
                                </m:r>
                              </m:den>
                            </m:f>
                          </m:e>
                        </m:d>
                      </m:e>
                    </m:d>
                  </m:oMath>
                </a14:m>
                <a:endParaRPr lang="en-US" sz="2800" dirty="0"/>
              </a:p>
            </p:txBody>
          </p:sp>
        </mc:Choice>
        <mc:Fallback>
          <p:sp>
            <p:nvSpPr>
              <p:cNvPr id="4" name="TextBox 3">
                <a:extLst>
                  <a:ext uri="{FF2B5EF4-FFF2-40B4-BE49-F238E27FC236}">
                    <a16:creationId xmlns:a16="http://schemas.microsoft.com/office/drawing/2014/main" id="{0D212D20-0DB5-414B-9C76-89BEA4B0F5E1}"/>
                  </a:ext>
                </a:extLst>
              </p:cNvPr>
              <p:cNvSpPr txBox="1">
                <a:spLocks noRot="1" noChangeAspect="1" noMove="1" noResize="1" noEditPoints="1" noAdjustHandles="1" noChangeArrowheads="1" noChangeShapeType="1" noTextEdit="1"/>
              </p:cNvSpPr>
              <p:nvPr/>
            </p:nvSpPr>
            <p:spPr>
              <a:xfrm>
                <a:off x="1656154" y="1155304"/>
                <a:ext cx="8879692" cy="1285160"/>
              </a:xfrm>
              <a:prstGeom prst="rect">
                <a:avLst/>
              </a:prstGeom>
              <a:blipFill>
                <a:blip r:embed="rId4"/>
                <a:stretch>
                  <a:fillRect t="-594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1C4FFF-1941-4C4B-B46A-956F0CF3CAB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41576335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Problems with SGD</a:t>
            </a:r>
          </a:p>
        </p:txBody>
      </p:sp>
      <p:sp>
        <p:nvSpPr>
          <p:cNvPr id="4" name="Google Shape;193;p24"/>
          <p:cNvSpPr/>
          <p:nvPr/>
        </p:nvSpPr>
        <p:spPr>
          <a:xfrm rot="5400000">
            <a:off x="5902738" y="2742709"/>
            <a:ext cx="424989" cy="2115049"/>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5" name="Google Shape;194;p24"/>
          <p:cNvSpPr/>
          <p:nvPr/>
        </p:nvSpPr>
        <p:spPr>
          <a:xfrm rot="5400000">
            <a:off x="5292318" y="-286257"/>
            <a:ext cx="1645372" cy="8189067"/>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6" name="Google Shape;195;p24"/>
          <p:cNvSpPr/>
          <p:nvPr/>
        </p:nvSpPr>
        <p:spPr>
          <a:xfrm rot="5400000">
            <a:off x="5416852" y="333569"/>
            <a:ext cx="1396736" cy="6949790"/>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7" name="Google Shape;196;p24"/>
          <p:cNvSpPr/>
          <p:nvPr/>
        </p:nvSpPr>
        <p:spPr>
          <a:xfrm rot="5400000">
            <a:off x="5567977" y="1084966"/>
            <a:ext cx="1094115" cy="5446581"/>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8" name="Google Shape;197;p24"/>
          <p:cNvSpPr/>
          <p:nvPr/>
        </p:nvSpPr>
        <p:spPr>
          <a:xfrm rot="5400000">
            <a:off x="5695476" y="1720088"/>
            <a:ext cx="839182" cy="4176412"/>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9" name="Google Shape;198;p24"/>
          <p:cNvSpPr/>
          <p:nvPr/>
        </p:nvSpPr>
        <p:spPr>
          <a:xfrm rot="5400000">
            <a:off x="5809245" y="2286186"/>
            <a:ext cx="611541" cy="3044207"/>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0" name="Google Shape;199;p24"/>
          <p:cNvSpPr/>
          <p:nvPr/>
        </p:nvSpPr>
        <p:spPr>
          <a:xfrm>
            <a:off x="4202278" y="4355300"/>
            <a:ext cx="135265" cy="135265"/>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1" name="Google Shape;200;p24"/>
          <p:cNvSpPr/>
          <p:nvPr/>
        </p:nvSpPr>
        <p:spPr>
          <a:xfrm>
            <a:off x="6025078" y="3672115"/>
            <a:ext cx="240537" cy="240537"/>
          </a:xfrm>
          <a:prstGeom prst="smileyFace">
            <a:avLst>
              <a:gd name="adj" fmla="val 4653"/>
            </a:avLst>
          </a:prstGeom>
          <a:solidFill>
            <a:srgbClr val="F9CB9C"/>
          </a:solid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4" name="Google Shape;218;p25">
            <a:extLst>
              <a:ext uri="{FF2B5EF4-FFF2-40B4-BE49-F238E27FC236}">
                <a16:creationId xmlns:a16="http://schemas.microsoft.com/office/drawing/2014/main" id="{03AE446D-694F-3C41-9B02-C7EF8D70CB3F}"/>
              </a:ext>
            </a:extLst>
          </p:cNvPr>
          <p:cNvSpPr txBox="1"/>
          <p:nvPr/>
        </p:nvSpPr>
        <p:spPr>
          <a:xfrm>
            <a:off x="1897361" y="1497803"/>
            <a:ext cx="8618089" cy="1001139"/>
          </a:xfrm>
          <a:prstGeom prst="rect">
            <a:avLst/>
          </a:prstGeom>
          <a:noFill/>
          <a:ln>
            <a:noFill/>
          </a:ln>
        </p:spPr>
        <p:txBody>
          <a:bodyPr spcFirstLastPara="1" wrap="square" lIns="91401" tIns="91401" rIns="91401" bIns="91401" anchor="t" anchorCtr="0">
            <a:noAutofit/>
          </a:bodyPr>
          <a:lstStyle/>
          <a:p>
            <a:r>
              <a:rPr lang="en" sz="2400" dirty="0"/>
              <a:t>What if loss changes quickly in one direction and slowly in another?</a:t>
            </a:r>
            <a:endParaRPr sz="2400" dirty="0"/>
          </a:p>
        </p:txBody>
      </p:sp>
      <p:sp>
        <p:nvSpPr>
          <p:cNvPr id="15" name="Google Shape;219;p25">
            <a:extLst>
              <a:ext uri="{FF2B5EF4-FFF2-40B4-BE49-F238E27FC236}">
                <a16:creationId xmlns:a16="http://schemas.microsoft.com/office/drawing/2014/main" id="{DED3E64D-26AF-7747-B142-9F7F684400A7}"/>
              </a:ext>
            </a:extLst>
          </p:cNvPr>
          <p:cNvSpPr txBox="1"/>
          <p:nvPr/>
        </p:nvSpPr>
        <p:spPr>
          <a:xfrm>
            <a:off x="2252661" y="5117612"/>
            <a:ext cx="7833059" cy="896788"/>
          </a:xfrm>
          <a:prstGeom prst="rect">
            <a:avLst/>
          </a:prstGeom>
          <a:noFill/>
          <a:ln>
            <a:noFill/>
          </a:ln>
        </p:spPr>
        <p:txBody>
          <a:bodyPr spcFirstLastPara="1" wrap="square" lIns="91401" tIns="91401" rIns="91401" bIns="91401" anchor="t" anchorCtr="0">
            <a:noAutofit/>
          </a:bodyPr>
          <a:lstStyle/>
          <a:p>
            <a:r>
              <a:rPr lang="en" sz="2400"/>
              <a:t>Loss function has high </a:t>
            </a:r>
            <a:r>
              <a:rPr lang="en" sz="2400" b="1"/>
              <a:t>condition number</a:t>
            </a:r>
            <a:r>
              <a:rPr lang="en" sz="2400"/>
              <a:t>: ratio of largest to smallest singular value of the Hessian matrix is large</a:t>
            </a:r>
            <a:endParaRPr sz="2400">
              <a:solidFill>
                <a:srgbClr val="FF0000"/>
              </a:solidFill>
            </a:endParaRPr>
          </a:p>
        </p:txBody>
      </p:sp>
      <p:sp>
        <p:nvSpPr>
          <p:cNvPr id="16" name="TextBox 15">
            <a:extLst>
              <a:ext uri="{FF2B5EF4-FFF2-40B4-BE49-F238E27FC236}">
                <a16:creationId xmlns:a16="http://schemas.microsoft.com/office/drawing/2014/main" id="{AE0942DE-07C0-4544-8D76-09945802D043}"/>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573335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Problems with SGD</a:t>
            </a:r>
          </a:p>
        </p:txBody>
      </p:sp>
      <p:sp>
        <p:nvSpPr>
          <p:cNvPr id="14" name="Google Shape;209;p25"/>
          <p:cNvSpPr/>
          <p:nvPr/>
        </p:nvSpPr>
        <p:spPr>
          <a:xfrm rot="5400000">
            <a:off x="5902738" y="2742709"/>
            <a:ext cx="424989" cy="2115049"/>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5" name="Google Shape;210;p25"/>
          <p:cNvSpPr/>
          <p:nvPr/>
        </p:nvSpPr>
        <p:spPr>
          <a:xfrm rot="5400000">
            <a:off x="5292318" y="-286257"/>
            <a:ext cx="1645372" cy="8189067"/>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6" name="Google Shape;211;p25"/>
          <p:cNvSpPr/>
          <p:nvPr/>
        </p:nvSpPr>
        <p:spPr>
          <a:xfrm rot="5400000">
            <a:off x="5416852" y="333569"/>
            <a:ext cx="1396736" cy="6949790"/>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7" name="Google Shape;212;p25"/>
          <p:cNvSpPr/>
          <p:nvPr/>
        </p:nvSpPr>
        <p:spPr>
          <a:xfrm rot="5400000">
            <a:off x="5567977" y="1084966"/>
            <a:ext cx="1094115" cy="5446581"/>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8" name="Google Shape;213;p25"/>
          <p:cNvSpPr/>
          <p:nvPr/>
        </p:nvSpPr>
        <p:spPr>
          <a:xfrm rot="5400000">
            <a:off x="5695476" y="1720088"/>
            <a:ext cx="839182" cy="4176412"/>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9" name="Google Shape;214;p25"/>
          <p:cNvSpPr/>
          <p:nvPr/>
        </p:nvSpPr>
        <p:spPr>
          <a:xfrm rot="5400000">
            <a:off x="5809245" y="2286186"/>
            <a:ext cx="611541" cy="3044207"/>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20" name="Google Shape;215;p25"/>
          <p:cNvSpPr/>
          <p:nvPr/>
        </p:nvSpPr>
        <p:spPr>
          <a:xfrm>
            <a:off x="4202278" y="4355300"/>
            <a:ext cx="135265" cy="135265"/>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21" name="Google Shape;216;p25"/>
          <p:cNvSpPr/>
          <p:nvPr/>
        </p:nvSpPr>
        <p:spPr>
          <a:xfrm>
            <a:off x="6025078" y="3672115"/>
            <a:ext cx="240537" cy="240537"/>
          </a:xfrm>
          <a:prstGeom prst="smileyFace">
            <a:avLst>
              <a:gd name="adj" fmla="val 4653"/>
            </a:avLst>
          </a:prstGeom>
          <a:solidFill>
            <a:srgbClr val="F9CB9C"/>
          </a:solid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22" name="Google Shape;217;p25"/>
          <p:cNvSpPr/>
          <p:nvPr/>
        </p:nvSpPr>
        <p:spPr>
          <a:xfrm>
            <a:off x="4290680" y="3158571"/>
            <a:ext cx="1878511" cy="1240377"/>
          </a:xfrm>
          <a:custGeom>
            <a:avLst/>
            <a:gdLst/>
            <a:ahLst/>
            <a:cxnLst/>
            <a:rect l="l" t="t" r="r" b="b"/>
            <a:pathLst>
              <a:path w="75160" h="49628" extrusionOk="0">
                <a:moveTo>
                  <a:pt x="0" y="48481"/>
                </a:moveTo>
                <a:lnTo>
                  <a:pt x="4303" y="0"/>
                </a:lnTo>
                <a:lnTo>
                  <a:pt x="7172" y="49628"/>
                </a:lnTo>
                <a:lnTo>
                  <a:pt x="10328" y="2581"/>
                </a:lnTo>
                <a:lnTo>
                  <a:pt x="13196" y="47046"/>
                </a:lnTo>
                <a:lnTo>
                  <a:pt x="14344" y="4876"/>
                </a:lnTo>
                <a:lnTo>
                  <a:pt x="18360" y="43604"/>
                </a:lnTo>
                <a:lnTo>
                  <a:pt x="19507" y="8606"/>
                </a:lnTo>
                <a:lnTo>
                  <a:pt x="22663" y="41022"/>
                </a:lnTo>
                <a:lnTo>
                  <a:pt x="25245" y="12622"/>
                </a:lnTo>
                <a:lnTo>
                  <a:pt x="27827" y="41022"/>
                </a:lnTo>
                <a:lnTo>
                  <a:pt x="31269" y="13483"/>
                </a:lnTo>
                <a:lnTo>
                  <a:pt x="34712" y="39875"/>
                </a:lnTo>
                <a:lnTo>
                  <a:pt x="37867" y="14630"/>
                </a:lnTo>
                <a:lnTo>
                  <a:pt x="39015" y="37293"/>
                </a:lnTo>
                <a:lnTo>
                  <a:pt x="43318" y="16925"/>
                </a:lnTo>
                <a:lnTo>
                  <a:pt x="45326" y="34711"/>
                </a:lnTo>
                <a:lnTo>
                  <a:pt x="47621" y="18072"/>
                </a:lnTo>
                <a:lnTo>
                  <a:pt x="48481" y="33277"/>
                </a:lnTo>
                <a:lnTo>
                  <a:pt x="51350" y="18072"/>
                </a:lnTo>
                <a:lnTo>
                  <a:pt x="53358" y="30982"/>
                </a:lnTo>
                <a:lnTo>
                  <a:pt x="55366" y="18359"/>
                </a:lnTo>
                <a:lnTo>
                  <a:pt x="56801" y="28974"/>
                </a:lnTo>
                <a:lnTo>
                  <a:pt x="58809" y="20081"/>
                </a:lnTo>
                <a:lnTo>
                  <a:pt x="61390" y="28687"/>
                </a:lnTo>
                <a:lnTo>
                  <a:pt x="62825" y="20941"/>
                </a:lnTo>
                <a:lnTo>
                  <a:pt x="65407" y="30408"/>
                </a:lnTo>
                <a:lnTo>
                  <a:pt x="67702" y="20941"/>
                </a:lnTo>
                <a:lnTo>
                  <a:pt x="69997" y="30408"/>
                </a:lnTo>
                <a:lnTo>
                  <a:pt x="71431" y="21515"/>
                </a:lnTo>
                <a:lnTo>
                  <a:pt x="72005" y="30408"/>
                </a:lnTo>
                <a:lnTo>
                  <a:pt x="75160" y="24957"/>
                </a:lnTo>
              </a:path>
            </a:pathLst>
          </a:custGeom>
          <a:noFill/>
          <a:ln w="9525" cap="flat" cmpd="sng">
            <a:solidFill>
              <a:srgbClr val="FF0000"/>
            </a:solidFill>
            <a:prstDash val="solid"/>
            <a:round/>
            <a:headEnd type="none" w="med" len="med"/>
            <a:tailEnd type="triangle" w="med" len="med"/>
          </a:ln>
        </p:spPr>
      </p:sp>
      <p:sp>
        <p:nvSpPr>
          <p:cNvPr id="23" name="Google Shape;218;p25"/>
          <p:cNvSpPr txBox="1"/>
          <p:nvPr/>
        </p:nvSpPr>
        <p:spPr>
          <a:xfrm>
            <a:off x="1897361" y="1497803"/>
            <a:ext cx="8618089" cy="1001139"/>
          </a:xfrm>
          <a:prstGeom prst="rect">
            <a:avLst/>
          </a:prstGeom>
          <a:noFill/>
          <a:ln>
            <a:noFill/>
          </a:ln>
        </p:spPr>
        <p:txBody>
          <a:bodyPr spcFirstLastPara="1" wrap="square" lIns="91401" tIns="91401" rIns="91401" bIns="91401" anchor="t" anchorCtr="0">
            <a:noAutofit/>
          </a:bodyPr>
          <a:lstStyle/>
          <a:p>
            <a:r>
              <a:rPr lang="en" sz="2400" dirty="0"/>
              <a:t>What if loss changes quickly in one direction and slowly in another?</a:t>
            </a:r>
            <a:endParaRPr sz="2400" dirty="0"/>
          </a:p>
          <a:p>
            <a:r>
              <a:rPr lang="en" sz="2400" dirty="0">
                <a:solidFill>
                  <a:srgbClr val="FF0000"/>
                </a:solidFill>
              </a:rPr>
              <a:t>Slow progress along shallow dimension, jitter along steep direction</a:t>
            </a:r>
            <a:endParaRPr sz="2400" dirty="0">
              <a:solidFill>
                <a:srgbClr val="FF0000"/>
              </a:solidFill>
            </a:endParaRPr>
          </a:p>
        </p:txBody>
      </p:sp>
      <p:sp>
        <p:nvSpPr>
          <p:cNvPr id="24" name="Google Shape;219;p25"/>
          <p:cNvSpPr txBox="1"/>
          <p:nvPr/>
        </p:nvSpPr>
        <p:spPr>
          <a:xfrm>
            <a:off x="2252661" y="5117612"/>
            <a:ext cx="7833059" cy="896788"/>
          </a:xfrm>
          <a:prstGeom prst="rect">
            <a:avLst/>
          </a:prstGeom>
          <a:noFill/>
          <a:ln>
            <a:noFill/>
          </a:ln>
        </p:spPr>
        <p:txBody>
          <a:bodyPr spcFirstLastPara="1" wrap="square" lIns="91401" tIns="91401" rIns="91401" bIns="91401" anchor="t" anchorCtr="0">
            <a:noAutofit/>
          </a:bodyPr>
          <a:lstStyle/>
          <a:p>
            <a:r>
              <a:rPr lang="en" sz="2400"/>
              <a:t>Loss function has high </a:t>
            </a:r>
            <a:r>
              <a:rPr lang="en" sz="2400" b="1"/>
              <a:t>condition number</a:t>
            </a:r>
            <a:r>
              <a:rPr lang="en" sz="2400"/>
              <a:t>: ratio of largest to smallest singular value of the Hessian matrix is large</a:t>
            </a:r>
            <a:endParaRPr sz="2400">
              <a:solidFill>
                <a:srgbClr val="FF0000"/>
              </a:solidFill>
            </a:endParaRPr>
          </a:p>
        </p:txBody>
      </p:sp>
      <p:sp>
        <p:nvSpPr>
          <p:cNvPr id="25" name="TextBox 24">
            <a:extLst>
              <a:ext uri="{FF2B5EF4-FFF2-40B4-BE49-F238E27FC236}">
                <a16:creationId xmlns:a16="http://schemas.microsoft.com/office/drawing/2014/main" id="{FBB5897A-C058-744C-9BC8-E5175D8BE3B6}"/>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4058283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6864456" y="3702123"/>
            <a:ext cx="3265380" cy="2515404"/>
          </a:xfrm>
          <a:prstGeom prst="rect">
            <a:avLst/>
          </a:prstGeom>
        </p:spPr>
      </p:pic>
      <p:sp>
        <p:nvSpPr>
          <p:cNvPr id="2" name="Title 1"/>
          <p:cNvSpPr>
            <a:spLocks noGrp="1"/>
          </p:cNvSpPr>
          <p:nvPr>
            <p:ph type="title"/>
          </p:nvPr>
        </p:nvSpPr>
        <p:spPr/>
        <p:txBody>
          <a:bodyPr>
            <a:normAutofit/>
          </a:bodyPr>
          <a:lstStyle/>
          <a:p>
            <a:r>
              <a:rPr lang="en-US" dirty="0"/>
              <a:t>Problems with SGD</a:t>
            </a:r>
          </a:p>
        </p:txBody>
      </p:sp>
      <p:sp>
        <p:nvSpPr>
          <p:cNvPr id="4" name="Google Shape;237;p27"/>
          <p:cNvSpPr txBox="1"/>
          <p:nvPr/>
        </p:nvSpPr>
        <p:spPr>
          <a:xfrm>
            <a:off x="2021151" y="1847637"/>
            <a:ext cx="3895945" cy="1402459"/>
          </a:xfrm>
          <a:prstGeom prst="rect">
            <a:avLst/>
          </a:prstGeom>
          <a:noFill/>
          <a:ln>
            <a:noFill/>
          </a:ln>
        </p:spPr>
        <p:txBody>
          <a:bodyPr spcFirstLastPara="1" wrap="square" lIns="91401" tIns="91401" rIns="91401" bIns="91401" anchor="t" anchorCtr="0">
            <a:noAutofit/>
          </a:bodyPr>
          <a:lstStyle/>
          <a:p>
            <a:r>
              <a:rPr lang="en" sz="2800" dirty="0"/>
              <a:t>What if the loss function has</a:t>
            </a:r>
            <a:r>
              <a:rPr lang="en-US" sz="2800" dirty="0"/>
              <a:t> a</a:t>
            </a:r>
            <a:r>
              <a:rPr lang="en" sz="2800" dirty="0"/>
              <a:t> </a:t>
            </a:r>
            <a:r>
              <a:rPr lang="en" sz="2800" b="1" dirty="0"/>
              <a:t>local minim</a:t>
            </a:r>
            <a:r>
              <a:rPr lang="en-US" sz="2800" b="1" dirty="0"/>
              <a:t>um</a:t>
            </a:r>
            <a:r>
              <a:rPr lang="en" sz="2800" b="1" dirty="0"/>
              <a:t> </a:t>
            </a:r>
            <a:r>
              <a:rPr lang="en" sz="2800" dirty="0"/>
              <a:t>or </a:t>
            </a:r>
            <a:r>
              <a:rPr lang="en" sz="2800" b="1" dirty="0"/>
              <a:t>saddle point</a:t>
            </a:r>
            <a:r>
              <a:rPr lang="en" sz="2800" dirty="0"/>
              <a:t>?</a:t>
            </a:r>
            <a:endParaRPr sz="2800" dirty="0"/>
          </a:p>
        </p:txBody>
      </p:sp>
      <p:sp>
        <p:nvSpPr>
          <p:cNvPr id="5" name="Google Shape;238;p27"/>
          <p:cNvSpPr/>
          <p:nvPr/>
        </p:nvSpPr>
        <p:spPr>
          <a:xfrm>
            <a:off x="6949149" y="1154543"/>
            <a:ext cx="3090200" cy="1528145"/>
          </a:xfrm>
          <a:custGeom>
            <a:avLst/>
            <a:gdLst/>
            <a:ahLst/>
            <a:cxnLst/>
            <a:rect l="l" t="t" r="r" b="b"/>
            <a:pathLst>
              <a:path w="62514" h="30914" extrusionOk="0">
                <a:moveTo>
                  <a:pt x="0" y="1460"/>
                </a:moveTo>
                <a:cubicBezTo>
                  <a:pt x="3045" y="1460"/>
                  <a:pt x="13464" y="-1825"/>
                  <a:pt x="18267" y="1460"/>
                </a:cubicBezTo>
                <a:cubicBezTo>
                  <a:pt x="23070" y="4745"/>
                  <a:pt x="23408" y="18968"/>
                  <a:pt x="28820" y="21171"/>
                </a:cubicBezTo>
                <a:cubicBezTo>
                  <a:pt x="34232" y="23374"/>
                  <a:pt x="45125" y="13052"/>
                  <a:pt x="50741" y="14676"/>
                </a:cubicBezTo>
                <a:cubicBezTo>
                  <a:pt x="56357" y="16300"/>
                  <a:pt x="60552" y="28208"/>
                  <a:pt x="62514" y="30914"/>
                </a:cubicBezTo>
              </a:path>
            </a:pathLst>
          </a:custGeom>
          <a:noFill/>
          <a:ln w="76200" cap="flat" cmpd="sng">
            <a:solidFill>
              <a:schemeClr val="dk2"/>
            </a:solidFill>
            <a:prstDash val="solid"/>
            <a:round/>
            <a:headEnd type="none" w="med" len="med"/>
            <a:tailEnd type="none" w="med" len="med"/>
          </a:ln>
        </p:spPr>
      </p:sp>
      <p:sp>
        <p:nvSpPr>
          <p:cNvPr id="6" name="Google Shape;239;p27"/>
          <p:cNvSpPr/>
          <p:nvPr/>
        </p:nvSpPr>
        <p:spPr>
          <a:xfrm>
            <a:off x="8349191" y="2017129"/>
            <a:ext cx="161358" cy="161358"/>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7" name="Google Shape;240;p27"/>
          <p:cNvSpPr/>
          <p:nvPr/>
        </p:nvSpPr>
        <p:spPr>
          <a:xfrm>
            <a:off x="8546683" y="4754982"/>
            <a:ext cx="161358" cy="161358"/>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11" name="TextBox 10"/>
          <p:cNvSpPr txBox="1"/>
          <p:nvPr/>
        </p:nvSpPr>
        <p:spPr>
          <a:xfrm>
            <a:off x="8186559" y="1201307"/>
            <a:ext cx="1104289" cy="646331"/>
          </a:xfrm>
          <a:prstGeom prst="rect">
            <a:avLst/>
          </a:prstGeom>
          <a:noFill/>
        </p:spPr>
        <p:txBody>
          <a:bodyPr wrap="square" rtlCol="0">
            <a:spAutoFit/>
          </a:bodyPr>
          <a:lstStyle/>
          <a:p>
            <a:r>
              <a:rPr lang="en-US" dirty="0"/>
              <a:t>Local Minimum</a:t>
            </a:r>
          </a:p>
        </p:txBody>
      </p:sp>
      <p:sp>
        <p:nvSpPr>
          <p:cNvPr id="12" name="TextBox 11"/>
          <p:cNvSpPr txBox="1"/>
          <p:nvPr/>
        </p:nvSpPr>
        <p:spPr>
          <a:xfrm>
            <a:off x="6718751" y="3553422"/>
            <a:ext cx="805400" cy="646331"/>
          </a:xfrm>
          <a:prstGeom prst="rect">
            <a:avLst/>
          </a:prstGeom>
          <a:noFill/>
        </p:spPr>
        <p:txBody>
          <a:bodyPr wrap="square" rtlCol="0">
            <a:spAutoFit/>
          </a:bodyPr>
          <a:lstStyle/>
          <a:p>
            <a:r>
              <a:rPr lang="en-US"/>
              <a:t>Saddle point</a:t>
            </a:r>
          </a:p>
        </p:txBody>
      </p:sp>
      <p:sp>
        <p:nvSpPr>
          <p:cNvPr id="14" name="Google Shape;237;p27">
            <a:extLst>
              <a:ext uri="{FF2B5EF4-FFF2-40B4-BE49-F238E27FC236}">
                <a16:creationId xmlns:a16="http://schemas.microsoft.com/office/drawing/2014/main" id="{A6AF7C5B-97BF-4643-ABD8-A82D0676C6DB}"/>
              </a:ext>
            </a:extLst>
          </p:cNvPr>
          <p:cNvSpPr txBox="1"/>
          <p:nvPr/>
        </p:nvSpPr>
        <p:spPr>
          <a:xfrm>
            <a:off x="2721834" y="4053753"/>
            <a:ext cx="2782465" cy="1035083"/>
          </a:xfrm>
          <a:prstGeom prst="rect">
            <a:avLst/>
          </a:prstGeom>
          <a:noFill/>
          <a:ln>
            <a:noFill/>
          </a:ln>
        </p:spPr>
        <p:txBody>
          <a:bodyPr spcFirstLastPara="1" wrap="square" lIns="91401" tIns="91401" rIns="91401" bIns="91401" anchor="t" anchorCtr="0">
            <a:noAutofit/>
          </a:bodyPr>
          <a:lstStyle/>
          <a:p>
            <a:r>
              <a:rPr lang="en-US" sz="2800" dirty="0">
                <a:solidFill>
                  <a:srgbClr val="C00000"/>
                </a:solidFill>
              </a:rPr>
              <a:t>Gradient is zero, SGD gets stuck</a:t>
            </a:r>
            <a:endParaRPr sz="2800" dirty="0">
              <a:solidFill>
                <a:srgbClr val="C00000"/>
              </a:solidFill>
            </a:endParaRPr>
          </a:p>
        </p:txBody>
      </p:sp>
      <p:sp>
        <p:nvSpPr>
          <p:cNvPr id="15" name="TextBox 14">
            <a:extLst>
              <a:ext uri="{FF2B5EF4-FFF2-40B4-BE49-F238E27FC236}">
                <a16:creationId xmlns:a16="http://schemas.microsoft.com/office/drawing/2014/main" id="{DA727FF6-E34E-3A4E-901D-4FBDE5D9E4FD}"/>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02979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8549-6AEC-534C-BB47-C52EB6445852}"/>
              </a:ext>
            </a:extLst>
          </p:cNvPr>
          <p:cNvSpPr>
            <a:spLocks noGrp="1"/>
          </p:cNvSpPr>
          <p:nvPr>
            <p:ph type="title"/>
          </p:nvPr>
        </p:nvSpPr>
        <p:spPr/>
        <p:txBody>
          <a:bodyPr/>
          <a:lstStyle/>
          <a:p>
            <a:r>
              <a:rPr lang="en-US" dirty="0"/>
              <a:t>Problems with SGD</a:t>
            </a:r>
          </a:p>
        </p:txBody>
      </p:sp>
      <p:pic>
        <p:nvPicPr>
          <p:cNvPr id="4" name="Google Shape;263;p29">
            <a:extLst>
              <a:ext uri="{FF2B5EF4-FFF2-40B4-BE49-F238E27FC236}">
                <a16:creationId xmlns:a16="http://schemas.microsoft.com/office/drawing/2014/main" id="{A00DEB4F-6700-2547-BB0F-B0FC5222DD2F}"/>
              </a:ext>
            </a:extLst>
          </p:cNvPr>
          <p:cNvPicPr preferRelativeResize="0"/>
          <p:nvPr/>
        </p:nvPicPr>
        <p:blipFill>
          <a:blip r:embed="rId2">
            <a:alphaModFix/>
          </a:blip>
          <a:stretch>
            <a:fillRect/>
          </a:stretch>
        </p:blipFill>
        <p:spPr>
          <a:xfrm>
            <a:off x="5927036" y="1438690"/>
            <a:ext cx="4631635" cy="4631635"/>
          </a:xfrm>
          <a:prstGeom prst="rect">
            <a:avLst/>
          </a:prstGeom>
          <a:noFill/>
          <a:ln>
            <a:noFill/>
          </a:ln>
        </p:spPr>
      </p:pic>
      <p:sp>
        <p:nvSpPr>
          <p:cNvPr id="5" name="Google Shape;268;p29">
            <a:extLst>
              <a:ext uri="{FF2B5EF4-FFF2-40B4-BE49-F238E27FC236}">
                <a16:creationId xmlns:a16="http://schemas.microsoft.com/office/drawing/2014/main" id="{F9FF8773-430A-1644-978F-D81A10C8AC6B}"/>
              </a:ext>
            </a:extLst>
          </p:cNvPr>
          <p:cNvSpPr txBox="1"/>
          <p:nvPr/>
        </p:nvSpPr>
        <p:spPr>
          <a:xfrm>
            <a:off x="2232164" y="2026590"/>
            <a:ext cx="2825449" cy="1322898"/>
          </a:xfrm>
          <a:prstGeom prst="rect">
            <a:avLst/>
          </a:prstGeom>
          <a:noFill/>
          <a:ln>
            <a:noFill/>
          </a:ln>
        </p:spPr>
        <p:txBody>
          <a:bodyPr spcFirstLastPara="1" wrap="square" lIns="121868" tIns="121868" rIns="121868" bIns="121868" anchor="t" anchorCtr="0">
            <a:noAutofit/>
          </a:bodyPr>
          <a:lstStyle/>
          <a:p>
            <a:r>
              <a:rPr lang="en" sz="2399" dirty="0"/>
              <a:t>Our gradients come from minibatches so they can be noisy!</a:t>
            </a:r>
            <a:endParaRPr sz="2399"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65AC285-A300-CB42-A2C5-A8374406AB1F}"/>
                  </a:ext>
                </a:extLst>
              </p:cNvPr>
              <p:cNvSpPr txBox="1"/>
              <p:nvPr/>
            </p:nvSpPr>
            <p:spPr>
              <a:xfrm>
                <a:off x="1762547" y="3956576"/>
                <a:ext cx="4008405"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i="1">
                              <a:latin typeface="Cambria Math" panose="02040503050406030204" pitchFamily="18" charset="0"/>
                            </a:rPr>
                            <m:t>𝑊</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𝑊</m:t>
                              </m:r>
                            </m:e>
                          </m:d>
                          <m:r>
                            <a:rPr lang="en-US" sz="2000" i="1">
                              <a:latin typeface="Cambria Math" panose="02040503050406030204" pitchFamily="18" charset="0"/>
                            </a:rPr>
                            <m:t>+</m:t>
                          </m:r>
                          <m:r>
                            <a:rPr lang="en-US" sz="2000" i="1">
                              <a:latin typeface="Cambria Math" panose="02040503050406030204" pitchFamily="18" charset="0"/>
                            </a:rPr>
                            <m:t>𝜆</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𝑊</m:t>
                          </m:r>
                          <m:r>
                            <a:rPr lang="en-US" sz="2000" i="1">
                              <a:latin typeface="Cambria Math" panose="02040503050406030204" pitchFamily="18" charset="0"/>
                            </a:rPr>
                            <m:t>)</m:t>
                          </m:r>
                        </m:e>
                      </m:nary>
                    </m:oMath>
                  </m:oMathPara>
                </a14:m>
                <a:endParaRPr lang="en-US" sz="2000" dirty="0"/>
              </a:p>
            </p:txBody>
          </p:sp>
        </mc:Choice>
        <mc:Fallback>
          <p:sp>
            <p:nvSpPr>
              <p:cNvPr id="6" name="TextBox 5">
                <a:extLst>
                  <a:ext uri="{FF2B5EF4-FFF2-40B4-BE49-F238E27FC236}">
                    <a16:creationId xmlns:a16="http://schemas.microsoft.com/office/drawing/2014/main" id="{C65AC285-A300-CB42-A2C5-A8374406AB1F}"/>
                  </a:ext>
                </a:extLst>
              </p:cNvPr>
              <p:cNvSpPr txBox="1">
                <a:spLocks noRot="1" noChangeAspect="1" noMove="1" noResize="1" noEditPoints="1" noAdjustHandles="1" noChangeArrowheads="1" noChangeShapeType="1" noTextEdit="1"/>
              </p:cNvSpPr>
              <p:nvPr/>
            </p:nvSpPr>
            <p:spPr>
              <a:xfrm>
                <a:off x="1762547" y="3956576"/>
                <a:ext cx="4008405" cy="865493"/>
              </a:xfrm>
              <a:prstGeom prst="rect">
                <a:avLst/>
              </a:prstGeom>
              <a:blipFill>
                <a:blip r:embed="rId3"/>
                <a:stretch>
                  <a:fillRect l="-946" t="-113043" r="-1577" b="-17391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94D27FF-B70F-4443-9BC0-D00AD27E1905}"/>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8647718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SGD</a:t>
            </a:r>
          </a:p>
        </p:txBody>
      </p:sp>
      <p:sp>
        <p:nvSpPr>
          <p:cNvPr id="4" name="Google Shape;275;p30"/>
          <p:cNvSpPr txBox="1"/>
          <p:nvPr/>
        </p:nvSpPr>
        <p:spPr>
          <a:xfrm>
            <a:off x="3145477" y="1220441"/>
            <a:ext cx="1106712" cy="492443"/>
          </a:xfrm>
          <a:prstGeom prst="rect">
            <a:avLst/>
          </a:prstGeom>
          <a:noFill/>
          <a:ln>
            <a:noFill/>
          </a:ln>
        </p:spPr>
        <p:txBody>
          <a:bodyPr spcFirstLastPara="1" wrap="square" lIns="91401" tIns="91401" rIns="91401" bIns="91401" anchor="ctr" anchorCtr="0">
            <a:noAutofit/>
          </a:bodyPr>
          <a:lstStyle/>
          <a:p>
            <a:pPr algn="ctr"/>
            <a:r>
              <a:rPr lang="en" sz="3200" dirty="0"/>
              <a:t>SGD</a:t>
            </a:r>
            <a:endParaRPr sz="2399" dirty="0"/>
          </a:p>
        </p:txBody>
      </p:sp>
      <p:sp>
        <p:nvSpPr>
          <p:cNvPr id="7" name="Google Shape;278;p30"/>
          <p:cNvSpPr txBox="1"/>
          <p:nvPr/>
        </p:nvSpPr>
        <p:spPr>
          <a:xfrm>
            <a:off x="1524000" y="6161366"/>
            <a:ext cx="5943600" cy="253434"/>
          </a:xfrm>
          <a:prstGeom prst="rect">
            <a:avLst/>
          </a:prstGeom>
          <a:noFill/>
          <a:ln>
            <a:noFill/>
          </a:ln>
        </p:spPr>
        <p:txBody>
          <a:bodyPr spcFirstLastPara="1" wrap="square" lIns="91401" tIns="91401" rIns="91401" bIns="91401" anchor="ctr" anchorCtr="0">
            <a:noAutofit/>
          </a:bodyPr>
          <a:lstStyle/>
          <a:p>
            <a:r>
              <a:rPr lang="en" sz="1100" dirty="0" err="1">
                <a:solidFill>
                  <a:schemeClr val="dk1"/>
                </a:solidFill>
              </a:rPr>
              <a:t>Sutskever</a:t>
            </a:r>
            <a:r>
              <a:rPr lang="en" sz="1100" dirty="0">
                <a:solidFill>
                  <a:schemeClr val="dk1"/>
                </a:solidFill>
              </a:rPr>
              <a:t> et al, “On the importance of initialization and momentum in deep learning”, ICML 2013</a:t>
            </a:r>
            <a:endParaRPr sz="1100" dirty="0">
              <a:solidFill>
                <a:schemeClr val="dk1"/>
              </a:solidFill>
            </a:endParaRPr>
          </a:p>
        </p:txBody>
      </p:sp>
      <p:pic>
        <p:nvPicPr>
          <p:cNvPr id="12" name="Picture 11"/>
          <p:cNvPicPr>
            <a:picLocks noChangeAspect="1"/>
          </p:cNvPicPr>
          <p:nvPr/>
        </p:nvPicPr>
        <p:blipFill>
          <a:blip r:embed="rId2"/>
          <a:stretch>
            <a:fillRect/>
          </a:stretch>
        </p:blipFill>
        <p:spPr>
          <a:xfrm>
            <a:off x="1847974" y="3385627"/>
            <a:ext cx="3886529" cy="1116031"/>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6E2F8A5-6708-324F-9130-0778520117BF}"/>
                  </a:ext>
                </a:extLst>
              </p:cNvPr>
              <p:cNvSpPr txBox="1"/>
              <p:nvPr/>
            </p:nvSpPr>
            <p:spPr>
              <a:xfrm>
                <a:off x="1847974" y="2175695"/>
                <a:ext cx="37017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r>
                        <a:rPr lang="en-US" sz="3200" i="1">
                          <a:latin typeface="Cambria Math" panose="02040503050406030204" pitchFamily="18" charset="0"/>
                        </a:rPr>
                        <m:t>−</m:t>
                      </m:r>
                      <m:r>
                        <a:rPr lang="en-US" sz="3200" i="1">
                          <a:latin typeface="Cambria Math" panose="02040503050406030204" pitchFamily="18" charset="0"/>
                        </a:rPr>
                        <m:t>𝛼</m:t>
                      </m:r>
                      <m:r>
                        <m:rPr>
                          <m:sty m:val="p"/>
                        </m:rPr>
                        <a:rPr lang="en-US" sz="3200">
                          <a:latin typeface="Cambria Math" panose="02040503050406030204" pitchFamily="18" charset="0"/>
                        </a:rPr>
                        <m:t>∇</m:t>
                      </m:r>
                      <m:r>
                        <a:rPr lang="en-US" sz="3200" i="1">
                          <a:latin typeface="Cambria Math" panose="02040503050406030204" pitchFamily="18" charset="0"/>
                        </a:rPr>
                        <m:t>𝑓</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e>
                      </m:d>
                    </m:oMath>
                  </m:oMathPara>
                </a14:m>
                <a:endParaRPr lang="en-US" sz="3200" dirty="0"/>
              </a:p>
            </p:txBody>
          </p:sp>
        </mc:Choice>
        <mc:Fallback>
          <p:sp>
            <p:nvSpPr>
              <p:cNvPr id="8" name="TextBox 7">
                <a:extLst>
                  <a:ext uri="{FF2B5EF4-FFF2-40B4-BE49-F238E27FC236}">
                    <a16:creationId xmlns:a16="http://schemas.microsoft.com/office/drawing/2014/main" id="{86E2F8A5-6708-324F-9130-0778520117BF}"/>
                  </a:ext>
                </a:extLst>
              </p:cNvPr>
              <p:cNvSpPr txBox="1">
                <a:spLocks noRot="1" noChangeAspect="1" noMove="1" noResize="1" noEditPoints="1" noAdjustHandles="1" noChangeArrowheads="1" noChangeShapeType="1" noTextEdit="1"/>
              </p:cNvSpPr>
              <p:nvPr/>
            </p:nvSpPr>
            <p:spPr>
              <a:xfrm>
                <a:off x="1847974" y="2175695"/>
                <a:ext cx="3701719" cy="492443"/>
              </a:xfrm>
              <a:prstGeom prst="rect">
                <a:avLst/>
              </a:prstGeom>
              <a:blipFill>
                <a:blip r:embed="rId3"/>
                <a:stretch>
                  <a:fillRect l="-1027" b="-325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9A1B360-CDCD-AB46-99BF-899C7426CAC4}"/>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34104503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SGD + Momentum</a:t>
            </a:r>
          </a:p>
        </p:txBody>
      </p:sp>
      <p:sp>
        <p:nvSpPr>
          <p:cNvPr id="4" name="Google Shape;275;p30"/>
          <p:cNvSpPr txBox="1"/>
          <p:nvPr/>
        </p:nvSpPr>
        <p:spPr>
          <a:xfrm>
            <a:off x="3145477" y="1220441"/>
            <a:ext cx="1106712" cy="492443"/>
          </a:xfrm>
          <a:prstGeom prst="rect">
            <a:avLst/>
          </a:prstGeom>
          <a:noFill/>
          <a:ln>
            <a:noFill/>
          </a:ln>
        </p:spPr>
        <p:txBody>
          <a:bodyPr spcFirstLastPara="1" wrap="square" lIns="91401" tIns="91401" rIns="91401" bIns="91401" anchor="ctr" anchorCtr="0">
            <a:noAutofit/>
          </a:bodyPr>
          <a:lstStyle/>
          <a:p>
            <a:pPr algn="ctr"/>
            <a:r>
              <a:rPr lang="en" sz="3200" dirty="0"/>
              <a:t>SGD</a:t>
            </a:r>
            <a:endParaRPr sz="2399" dirty="0"/>
          </a:p>
        </p:txBody>
      </p:sp>
      <mc:AlternateContent xmlns:mc="http://schemas.openxmlformats.org/markup-compatibility/2006">
        <mc:Choice xmlns:a14="http://schemas.microsoft.com/office/drawing/2010/main" Requires="a14">
          <p:sp>
            <p:nvSpPr>
              <p:cNvPr id="5" name="Google Shape;276;p30"/>
              <p:cNvSpPr txBox="1"/>
              <p:nvPr/>
            </p:nvSpPr>
            <p:spPr>
              <a:xfrm>
                <a:off x="2504515" y="5099042"/>
                <a:ext cx="7182971" cy="984885"/>
              </a:xfrm>
              <a:prstGeom prst="rect">
                <a:avLst/>
              </a:prstGeom>
              <a:noFill/>
              <a:ln>
                <a:noFill/>
              </a:ln>
            </p:spPr>
            <p:txBody>
              <a:bodyPr spcFirstLastPara="1" wrap="square" lIns="91401" tIns="91401" rIns="91401" bIns="91401" anchor="t" anchorCtr="0">
                <a:noAutofit/>
              </a:bodyPr>
              <a:lstStyle/>
              <a:p>
                <a:pPr marL="457086" indent="-342815">
                  <a:buSzPts val="1800"/>
                  <a:buChar char="-"/>
                </a:pPr>
                <a:r>
                  <a:rPr lang="en-US" sz="2400" dirty="0"/>
                  <a:t>Build up “velocity” as a running mean of gradients</a:t>
                </a:r>
              </a:p>
              <a:p>
                <a:pPr marL="457086" indent="-342815">
                  <a:buSzPts val="1800"/>
                  <a:buChar char="-"/>
                </a:pPr>
                <a:r>
                  <a:rPr lang="en-US" sz="2400" dirty="0"/>
                  <a:t>Rho gives “friction”; typically </a:t>
                </a:r>
                <a14:m>
                  <m:oMath xmlns:m="http://schemas.openxmlformats.org/officeDocument/2006/math">
                    <m:r>
                      <a:rPr lang="en-US" sz="2400" i="1">
                        <a:latin typeface="Cambria Math" panose="02040503050406030204" pitchFamily="18" charset="0"/>
                      </a:rPr>
                      <m:t>𝜌</m:t>
                    </m:r>
                    <m:r>
                      <a:rPr lang="en-US" sz="2400" i="1">
                        <a:latin typeface="Cambria Math" panose="02040503050406030204" pitchFamily="18" charset="0"/>
                      </a:rPr>
                      <m:t>=0.9</m:t>
                    </m:r>
                  </m:oMath>
                </a14:m>
                <a:r>
                  <a:rPr lang="en-US" sz="2400" dirty="0"/>
                  <a:t> or 0.99</a:t>
                </a:r>
                <a:endParaRPr sz="2400" dirty="0"/>
              </a:p>
            </p:txBody>
          </p:sp>
        </mc:Choice>
        <mc:Fallback>
          <p:sp>
            <p:nvSpPr>
              <p:cNvPr id="5" name="Google Shape;276;p30"/>
              <p:cNvSpPr txBox="1">
                <a:spLocks noRot="1" noChangeAspect="1" noMove="1" noResize="1" noEditPoints="1" noAdjustHandles="1" noChangeArrowheads="1" noChangeShapeType="1" noTextEdit="1"/>
              </p:cNvSpPr>
              <p:nvPr/>
            </p:nvSpPr>
            <p:spPr>
              <a:xfrm>
                <a:off x="2504515" y="5099042"/>
                <a:ext cx="7182971" cy="984885"/>
              </a:xfrm>
              <a:prstGeom prst="rect">
                <a:avLst/>
              </a:prstGeom>
              <a:blipFill>
                <a:blip r:embed="rId2"/>
                <a:stretch>
                  <a:fillRect b="-1266"/>
                </a:stretch>
              </a:blipFill>
              <a:ln>
                <a:noFill/>
              </a:ln>
            </p:spPr>
            <p:txBody>
              <a:bodyPr/>
              <a:lstStyle/>
              <a:p>
                <a:r>
                  <a:rPr lang="en-US">
                    <a:noFill/>
                  </a:rPr>
                  <a:t> </a:t>
                </a:r>
              </a:p>
            </p:txBody>
          </p:sp>
        </mc:Fallback>
      </mc:AlternateContent>
      <p:sp>
        <p:nvSpPr>
          <p:cNvPr id="7" name="Google Shape;278;p30"/>
          <p:cNvSpPr txBox="1"/>
          <p:nvPr/>
        </p:nvSpPr>
        <p:spPr>
          <a:xfrm>
            <a:off x="1524000" y="6161366"/>
            <a:ext cx="5943600" cy="253434"/>
          </a:xfrm>
          <a:prstGeom prst="rect">
            <a:avLst/>
          </a:prstGeom>
          <a:noFill/>
          <a:ln>
            <a:noFill/>
          </a:ln>
        </p:spPr>
        <p:txBody>
          <a:bodyPr spcFirstLastPara="1" wrap="square" lIns="91401" tIns="91401" rIns="91401" bIns="91401" anchor="ctr" anchorCtr="0">
            <a:noAutofit/>
          </a:bodyPr>
          <a:lstStyle/>
          <a:p>
            <a:r>
              <a:rPr lang="en" sz="1100" dirty="0" err="1">
                <a:solidFill>
                  <a:schemeClr val="dk1"/>
                </a:solidFill>
              </a:rPr>
              <a:t>Sutskever</a:t>
            </a:r>
            <a:r>
              <a:rPr lang="en" sz="1100" dirty="0">
                <a:solidFill>
                  <a:schemeClr val="dk1"/>
                </a:solidFill>
              </a:rPr>
              <a:t> et al, “On the importance of initialization and momentum in deep learning”, ICML 2013</a:t>
            </a:r>
            <a:endParaRPr sz="1100" dirty="0">
              <a:solidFill>
                <a:schemeClr val="dk1"/>
              </a:solidFill>
            </a:endParaRPr>
          </a:p>
        </p:txBody>
      </p:sp>
      <p:sp>
        <p:nvSpPr>
          <p:cNvPr id="9" name="Google Shape;280;p30"/>
          <p:cNvSpPr txBox="1"/>
          <p:nvPr/>
        </p:nvSpPr>
        <p:spPr>
          <a:xfrm>
            <a:off x="6437325" y="1220440"/>
            <a:ext cx="3393125" cy="494434"/>
          </a:xfrm>
          <a:prstGeom prst="rect">
            <a:avLst/>
          </a:prstGeom>
          <a:noFill/>
          <a:ln>
            <a:noFill/>
          </a:ln>
        </p:spPr>
        <p:txBody>
          <a:bodyPr spcFirstLastPara="1" wrap="square" lIns="91401" tIns="91401" rIns="91401" bIns="91401" anchor="ctr" anchorCtr="0">
            <a:noAutofit/>
          </a:bodyPr>
          <a:lstStyle/>
          <a:p>
            <a:pPr algn="ctr"/>
            <a:r>
              <a:rPr lang="en" sz="3200" dirty="0"/>
              <a:t>SGD + Momentum</a:t>
            </a:r>
            <a:endParaRPr sz="3200" dirty="0"/>
          </a:p>
        </p:txBody>
      </p:sp>
      <p:pic>
        <p:nvPicPr>
          <p:cNvPr id="12" name="Picture 11"/>
          <p:cNvPicPr>
            <a:picLocks noChangeAspect="1"/>
          </p:cNvPicPr>
          <p:nvPr/>
        </p:nvPicPr>
        <p:blipFill>
          <a:blip r:embed="rId3"/>
          <a:stretch>
            <a:fillRect/>
          </a:stretch>
        </p:blipFill>
        <p:spPr>
          <a:xfrm>
            <a:off x="1847974" y="3385627"/>
            <a:ext cx="3886529" cy="1116031"/>
          </a:xfrm>
          <a:prstGeom prst="rect">
            <a:avLst/>
          </a:prstGeom>
        </p:spPr>
      </p:pic>
      <p:pic>
        <p:nvPicPr>
          <p:cNvPr id="13" name="Picture 12"/>
          <p:cNvPicPr>
            <a:picLocks noChangeAspect="1"/>
          </p:cNvPicPr>
          <p:nvPr/>
        </p:nvPicPr>
        <p:blipFill>
          <a:blip r:embed="rId4"/>
          <a:stretch>
            <a:fillRect/>
          </a:stretch>
        </p:blipFill>
        <p:spPr>
          <a:xfrm>
            <a:off x="6190622" y="3087039"/>
            <a:ext cx="3886529" cy="1713206"/>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6E2F8A5-6708-324F-9130-0778520117BF}"/>
                  </a:ext>
                </a:extLst>
              </p:cNvPr>
              <p:cNvSpPr txBox="1"/>
              <p:nvPr/>
            </p:nvSpPr>
            <p:spPr>
              <a:xfrm>
                <a:off x="1847974" y="2175695"/>
                <a:ext cx="37017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r>
                        <a:rPr lang="en-US" sz="3200" i="1">
                          <a:latin typeface="Cambria Math" panose="02040503050406030204" pitchFamily="18" charset="0"/>
                        </a:rPr>
                        <m:t>−</m:t>
                      </m:r>
                      <m:r>
                        <a:rPr lang="en-US" sz="3200" i="1">
                          <a:latin typeface="Cambria Math" panose="02040503050406030204" pitchFamily="18" charset="0"/>
                        </a:rPr>
                        <m:t>𝛼</m:t>
                      </m:r>
                      <m:r>
                        <m:rPr>
                          <m:sty m:val="p"/>
                        </m:rPr>
                        <a:rPr lang="en-US" sz="3200">
                          <a:latin typeface="Cambria Math" panose="02040503050406030204" pitchFamily="18" charset="0"/>
                        </a:rPr>
                        <m:t>∇</m:t>
                      </m:r>
                      <m:r>
                        <a:rPr lang="en-US" sz="3200" i="1">
                          <a:latin typeface="Cambria Math" panose="02040503050406030204" pitchFamily="18" charset="0"/>
                        </a:rPr>
                        <m:t>𝑓</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e>
                      </m:d>
                    </m:oMath>
                  </m:oMathPara>
                </a14:m>
                <a:endParaRPr lang="en-US" sz="3200" dirty="0"/>
              </a:p>
            </p:txBody>
          </p:sp>
        </mc:Choice>
        <mc:Fallback>
          <p:sp>
            <p:nvSpPr>
              <p:cNvPr id="8" name="TextBox 7">
                <a:extLst>
                  <a:ext uri="{FF2B5EF4-FFF2-40B4-BE49-F238E27FC236}">
                    <a16:creationId xmlns:a16="http://schemas.microsoft.com/office/drawing/2014/main" id="{86E2F8A5-6708-324F-9130-0778520117BF}"/>
                  </a:ext>
                </a:extLst>
              </p:cNvPr>
              <p:cNvSpPr txBox="1">
                <a:spLocks noRot="1" noChangeAspect="1" noMove="1" noResize="1" noEditPoints="1" noAdjustHandles="1" noChangeArrowheads="1" noChangeShapeType="1" noTextEdit="1"/>
              </p:cNvSpPr>
              <p:nvPr/>
            </p:nvSpPr>
            <p:spPr>
              <a:xfrm>
                <a:off x="1847974" y="2175695"/>
                <a:ext cx="3701719" cy="492443"/>
              </a:xfrm>
              <a:prstGeom prst="rect">
                <a:avLst/>
              </a:prstGeom>
              <a:blipFill>
                <a:blip r:embed="rId5"/>
                <a:stretch>
                  <a:fillRect l="-1027" b="-3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64949C9-B27E-4E47-9557-7E9EEB91A0D7}"/>
                  </a:ext>
                </a:extLst>
              </p:cNvPr>
              <p:cNvSpPr txBox="1"/>
              <p:nvPr/>
            </p:nvSpPr>
            <p:spPr>
              <a:xfrm>
                <a:off x="6283027" y="1929475"/>
                <a:ext cx="3701718"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m:t>
                      </m:r>
                      <m:r>
                        <a:rPr lang="en-US" sz="3200" i="1">
                          <a:latin typeface="Cambria Math" panose="02040503050406030204" pitchFamily="18" charset="0"/>
                        </a:rPr>
                        <m:t>𝜌</m:t>
                      </m:r>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𝑡</m:t>
                          </m:r>
                        </m:sub>
                      </m:sSub>
                      <m:r>
                        <a:rPr lang="en-US" sz="3200" i="1">
                          <a:latin typeface="Cambria Math" panose="02040503050406030204" pitchFamily="18" charset="0"/>
                        </a:rPr>
                        <m:t>+</m:t>
                      </m:r>
                      <m:r>
                        <m:rPr>
                          <m:sty m:val="p"/>
                        </m:rPr>
                        <a:rPr lang="en-US" sz="3200">
                          <a:latin typeface="Cambria Math" panose="02040503050406030204" pitchFamily="18" charset="0"/>
                        </a:rPr>
                        <m:t>∇</m:t>
                      </m:r>
                      <m:r>
                        <a:rPr lang="en-US" sz="3200" i="1">
                          <a:latin typeface="Cambria Math" panose="02040503050406030204" pitchFamily="18" charset="0"/>
                        </a:rPr>
                        <m:t>𝑓</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e>
                      </m:d>
                    </m:oMath>
                  </m:oMathPara>
                </a14:m>
                <a:endParaRPr lang="en-US" sz="3200" dirty="0"/>
              </a:p>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r>
                        <a:rPr lang="en-US" sz="3200" i="1">
                          <a:latin typeface="Cambria Math" panose="02040503050406030204" pitchFamily="18" charset="0"/>
                        </a:rPr>
                        <m:t>−</m:t>
                      </m:r>
                      <m:r>
                        <a:rPr lang="en-US" sz="3200" i="1">
                          <a:latin typeface="Cambria Math" panose="02040503050406030204" pitchFamily="18" charset="0"/>
                        </a:rPr>
                        <m:t>𝛼</m:t>
                      </m:r>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𝑡</m:t>
                          </m:r>
                          <m:r>
                            <a:rPr lang="en-US" sz="3200" i="1">
                              <a:latin typeface="Cambria Math" panose="02040503050406030204" pitchFamily="18" charset="0"/>
                            </a:rPr>
                            <m:t>+1</m:t>
                          </m:r>
                        </m:sub>
                      </m:sSub>
                    </m:oMath>
                  </m:oMathPara>
                </a14:m>
                <a:endParaRPr lang="en-US" sz="3200" dirty="0"/>
              </a:p>
            </p:txBody>
          </p:sp>
        </mc:Choice>
        <mc:Fallback>
          <p:sp>
            <p:nvSpPr>
              <p:cNvPr id="14" name="TextBox 13">
                <a:extLst>
                  <a:ext uri="{FF2B5EF4-FFF2-40B4-BE49-F238E27FC236}">
                    <a16:creationId xmlns:a16="http://schemas.microsoft.com/office/drawing/2014/main" id="{A64949C9-B27E-4E47-9557-7E9EEB91A0D7}"/>
                  </a:ext>
                </a:extLst>
              </p:cNvPr>
              <p:cNvSpPr txBox="1">
                <a:spLocks noRot="1" noChangeAspect="1" noMove="1" noResize="1" noEditPoints="1" noAdjustHandles="1" noChangeArrowheads="1" noChangeShapeType="1" noTextEdit="1"/>
              </p:cNvSpPr>
              <p:nvPr/>
            </p:nvSpPr>
            <p:spPr>
              <a:xfrm>
                <a:off x="6283027" y="1929475"/>
                <a:ext cx="3701718" cy="984885"/>
              </a:xfrm>
              <a:prstGeom prst="rect">
                <a:avLst/>
              </a:prstGeom>
              <a:blipFill>
                <a:blip r:embed="rId6"/>
                <a:stretch>
                  <a:fillRect l="-683" b="-769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31F23A3-5516-FF47-80AA-8576FE0FB3F6}"/>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89172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2BA4-780F-9C4F-AD4D-A324A3D86C78}"/>
              </a:ext>
            </a:extLst>
          </p:cNvPr>
          <p:cNvSpPr>
            <a:spLocks noGrp="1"/>
          </p:cNvSpPr>
          <p:nvPr>
            <p:ph type="title"/>
          </p:nvPr>
        </p:nvSpPr>
        <p:spPr/>
        <p:txBody>
          <a:bodyPr/>
          <a:lstStyle/>
          <a:p>
            <a:r>
              <a:rPr lang="en-US" dirty="0"/>
              <a:t>Choosing Hyperparameters</a:t>
            </a:r>
          </a:p>
        </p:txBody>
      </p:sp>
      <p:sp>
        <p:nvSpPr>
          <p:cNvPr id="4" name="Google Shape;507;p55">
            <a:extLst>
              <a:ext uri="{FF2B5EF4-FFF2-40B4-BE49-F238E27FC236}">
                <a16:creationId xmlns:a16="http://schemas.microsoft.com/office/drawing/2014/main" id="{1D25C243-853C-8648-9E2E-16A3CEF66263}"/>
              </a:ext>
            </a:extLst>
          </p:cNvPr>
          <p:cNvSpPr txBox="1"/>
          <p:nvPr/>
        </p:nvSpPr>
        <p:spPr>
          <a:xfrm>
            <a:off x="1557707" y="1127419"/>
            <a:ext cx="5015371" cy="803047"/>
          </a:xfrm>
          <a:prstGeom prst="rect">
            <a:avLst/>
          </a:prstGeom>
          <a:no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Idea #1</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Choose hyperparameters that work best on the data</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5" name="Google Shape;508;p55">
            <a:extLst>
              <a:ext uri="{FF2B5EF4-FFF2-40B4-BE49-F238E27FC236}">
                <a16:creationId xmlns:a16="http://schemas.microsoft.com/office/drawing/2014/main" id="{6CEE98D9-5F91-6746-BC4D-73012AA31F00}"/>
              </a:ext>
            </a:extLst>
          </p:cNvPr>
          <p:cNvSpPr txBox="1"/>
          <p:nvPr/>
        </p:nvSpPr>
        <p:spPr>
          <a:xfrm>
            <a:off x="6680998" y="1173469"/>
            <a:ext cx="3656802" cy="803047"/>
          </a:xfrm>
          <a:prstGeom prst="rect">
            <a:avLst/>
          </a:prstGeom>
          <a:no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srgbClr val="C00000"/>
                </a:solidFill>
                <a:effectLst/>
                <a:uLnTx/>
                <a:uFillTx/>
                <a:latin typeface="Arial" panose="020B0604020202020204"/>
                <a:ea typeface="+mn-ea"/>
                <a:cs typeface="+mn-cs"/>
              </a:rPr>
              <a:t>BAD</a:t>
            </a:r>
            <a:r>
              <a:rPr kumimoji="0" lang="en" sz="2400" b="0" i="0" u="none" strike="noStrike" kern="1200" cap="none" spc="0" normalizeH="0" baseline="0" noProof="0" dirty="0">
                <a:ln>
                  <a:noFill/>
                </a:ln>
                <a:solidFill>
                  <a:srgbClr val="C00000"/>
                </a:solidFill>
                <a:effectLst/>
                <a:uLnTx/>
                <a:uFillTx/>
                <a:latin typeface="Arial" panose="020B0604020202020204"/>
                <a:ea typeface="+mn-ea"/>
                <a:cs typeface="+mn-cs"/>
              </a:rPr>
              <a:t>:</a:t>
            </a:r>
            <a:r>
              <a:rPr kumimoji="0" lang="el-GR" sz="2400" b="0" i="0" u="none" strike="noStrike" kern="1200" cap="none" spc="0" normalizeH="0" baseline="0" noProof="0" dirty="0">
                <a:ln>
                  <a:noFill/>
                </a:ln>
                <a:solidFill>
                  <a:srgbClr val="C00000"/>
                </a:solidFill>
                <a:effectLst/>
                <a:uLnTx/>
                <a:uFillTx/>
                <a:latin typeface="Arial" panose="020B0604020202020204"/>
                <a:ea typeface="+mn-ea"/>
                <a:cs typeface="+mn-cs"/>
              </a:rPr>
              <a:t> λ </a:t>
            </a:r>
            <a:r>
              <a:rPr kumimoji="0" lang="en-US" sz="2400" b="0" i="0" u="none" strike="noStrike" kern="1200" cap="none" spc="0" normalizeH="0" baseline="0" noProof="0" dirty="0">
                <a:ln>
                  <a:noFill/>
                </a:ln>
                <a:solidFill>
                  <a:srgbClr val="C00000"/>
                </a:solidFill>
                <a:effectLst/>
                <a:uLnTx/>
                <a:uFillTx/>
                <a:latin typeface="Arial" panose="020B0604020202020204"/>
                <a:ea typeface="+mn-ea"/>
                <a:cs typeface="+mn-cs"/>
              </a:rPr>
              <a:t>=0 </a:t>
            </a:r>
            <a:r>
              <a:rPr kumimoji="0" lang="en" sz="2400" b="0" i="0" u="none" strike="noStrike" kern="1200" cap="none" spc="0" normalizeH="0" baseline="0" noProof="0" dirty="0">
                <a:ln>
                  <a:noFill/>
                </a:ln>
                <a:solidFill>
                  <a:srgbClr val="C00000"/>
                </a:solidFill>
                <a:effectLst/>
                <a:uLnTx/>
                <a:uFillTx/>
                <a:latin typeface="Arial" panose="020B0604020202020204"/>
                <a:ea typeface="+mn-ea"/>
                <a:cs typeface="+mn-cs"/>
              </a:rPr>
              <a:t>always works best on training data</a:t>
            </a:r>
            <a:endParaRPr kumimoji="0" sz="2400" b="0" i="0" u="none" strike="noStrike" kern="1200" cap="none" spc="0" normalizeH="0" baseline="0" noProof="0" dirty="0">
              <a:ln>
                <a:noFill/>
              </a:ln>
              <a:solidFill>
                <a:srgbClr val="C00000"/>
              </a:solidFill>
              <a:effectLst/>
              <a:uLnTx/>
              <a:uFillTx/>
              <a:latin typeface="Arial" panose="020B0604020202020204"/>
              <a:ea typeface="+mn-ea"/>
              <a:cs typeface="+mn-cs"/>
            </a:endParaRPr>
          </a:p>
        </p:txBody>
      </p:sp>
      <p:sp>
        <p:nvSpPr>
          <p:cNvPr id="6" name="Google Shape;509;p55">
            <a:extLst>
              <a:ext uri="{FF2B5EF4-FFF2-40B4-BE49-F238E27FC236}">
                <a16:creationId xmlns:a16="http://schemas.microsoft.com/office/drawing/2014/main" id="{BDF658F3-0531-BD48-8234-C55512263B61}"/>
              </a:ext>
            </a:extLst>
          </p:cNvPr>
          <p:cNvSpPr txBox="1"/>
          <p:nvPr/>
        </p:nvSpPr>
        <p:spPr>
          <a:xfrm>
            <a:off x="1557707" y="2798295"/>
            <a:ext cx="4845378" cy="1092619"/>
          </a:xfrm>
          <a:prstGeom prst="rect">
            <a:avLst/>
          </a:prstGeom>
          <a:no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Idea #2</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Split data into </a:t>
            </a: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train</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and </a:t>
            </a: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test</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choose hyperparameters that work best on test data</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7" name="Google Shape;510;p55">
            <a:extLst>
              <a:ext uri="{FF2B5EF4-FFF2-40B4-BE49-F238E27FC236}">
                <a16:creationId xmlns:a16="http://schemas.microsoft.com/office/drawing/2014/main" id="{84025FD2-1B3D-D244-ABE2-FB98941C153A}"/>
              </a:ext>
            </a:extLst>
          </p:cNvPr>
          <p:cNvSpPr txBox="1"/>
          <p:nvPr/>
        </p:nvSpPr>
        <p:spPr>
          <a:xfrm>
            <a:off x="6680998" y="3003493"/>
            <a:ext cx="3517102" cy="689820"/>
          </a:xfrm>
          <a:prstGeom prst="rect">
            <a:avLst/>
          </a:prstGeom>
          <a:no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srgbClr val="C00000"/>
                </a:solidFill>
                <a:effectLst/>
                <a:uLnTx/>
                <a:uFillTx/>
                <a:latin typeface="Arial" panose="020B0604020202020204"/>
                <a:ea typeface="+mn-ea"/>
                <a:cs typeface="+mn-cs"/>
              </a:rPr>
              <a:t>BAD</a:t>
            </a:r>
            <a:r>
              <a:rPr kumimoji="0" lang="en" sz="2400" b="0" i="0" u="none" strike="noStrike" kern="1200" cap="none" spc="0" normalizeH="0" baseline="0" noProof="0" dirty="0">
                <a:ln>
                  <a:noFill/>
                </a:ln>
                <a:solidFill>
                  <a:srgbClr val="C00000"/>
                </a:solidFill>
                <a:effectLst/>
                <a:uLnTx/>
                <a:uFillTx/>
                <a:latin typeface="Arial" panose="020B0604020202020204"/>
                <a:ea typeface="+mn-ea"/>
                <a:cs typeface="+mn-cs"/>
              </a:rPr>
              <a:t>: No idea how we will perform on new data</a:t>
            </a:r>
            <a:endParaRPr kumimoji="0" sz="2400" b="0" i="0" u="none" strike="noStrike" kern="1200" cap="none" spc="0" normalizeH="0" baseline="0" noProof="0" dirty="0">
              <a:ln>
                <a:noFill/>
              </a:ln>
              <a:solidFill>
                <a:srgbClr val="C00000"/>
              </a:solidFill>
              <a:effectLst/>
              <a:uLnTx/>
              <a:uFillTx/>
              <a:latin typeface="Arial" panose="020B0604020202020204"/>
              <a:ea typeface="+mn-ea"/>
              <a:cs typeface="+mn-cs"/>
            </a:endParaRPr>
          </a:p>
        </p:txBody>
      </p:sp>
      <p:sp>
        <p:nvSpPr>
          <p:cNvPr id="8" name="Google Shape;511;p55">
            <a:extLst>
              <a:ext uri="{FF2B5EF4-FFF2-40B4-BE49-F238E27FC236}">
                <a16:creationId xmlns:a16="http://schemas.microsoft.com/office/drawing/2014/main" id="{7F0E51DB-21D1-A840-A4A8-BCE18315B031}"/>
              </a:ext>
            </a:extLst>
          </p:cNvPr>
          <p:cNvSpPr/>
          <p:nvPr/>
        </p:nvSpPr>
        <p:spPr>
          <a:xfrm>
            <a:off x="2204964" y="2120131"/>
            <a:ext cx="7782073"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Your Dataset</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oogle Shape;512;p55">
            <a:extLst>
              <a:ext uri="{FF2B5EF4-FFF2-40B4-BE49-F238E27FC236}">
                <a16:creationId xmlns:a16="http://schemas.microsoft.com/office/drawing/2014/main" id="{720246D0-230B-2D42-8C25-2CFC2F3DD795}"/>
              </a:ext>
            </a:extLst>
          </p:cNvPr>
          <p:cNvSpPr/>
          <p:nvPr/>
        </p:nvSpPr>
        <p:spPr>
          <a:xfrm>
            <a:off x="2204964" y="3940614"/>
            <a:ext cx="6360743"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train</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Google Shape;513;p55">
            <a:extLst>
              <a:ext uri="{FF2B5EF4-FFF2-40B4-BE49-F238E27FC236}">
                <a16:creationId xmlns:a16="http://schemas.microsoft.com/office/drawing/2014/main" id="{67A18E6F-91F6-0544-8CDE-883A6D7CC57F}"/>
              </a:ext>
            </a:extLst>
          </p:cNvPr>
          <p:cNvSpPr/>
          <p:nvPr/>
        </p:nvSpPr>
        <p:spPr>
          <a:xfrm>
            <a:off x="8529116" y="3940614"/>
            <a:ext cx="1457921" cy="393497"/>
          </a:xfrm>
          <a:prstGeom prst="rect">
            <a:avLst/>
          </a:prstGeom>
          <a:solidFill>
            <a:schemeClr val="accent6">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test</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Google Shape;514;p55">
            <a:extLst>
              <a:ext uri="{FF2B5EF4-FFF2-40B4-BE49-F238E27FC236}">
                <a16:creationId xmlns:a16="http://schemas.microsoft.com/office/drawing/2014/main" id="{6B1D975F-11B9-F448-B410-9273F0F1E93E}"/>
              </a:ext>
            </a:extLst>
          </p:cNvPr>
          <p:cNvSpPr txBox="1"/>
          <p:nvPr/>
        </p:nvSpPr>
        <p:spPr>
          <a:xfrm>
            <a:off x="1557708" y="4616750"/>
            <a:ext cx="5492636" cy="1254099"/>
          </a:xfrm>
          <a:prstGeom prst="rect">
            <a:avLst/>
          </a:prstGeom>
          <a:no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Idea #3</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Split data into </a:t>
            </a: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train</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 sz="2400" b="1" i="0" u="none" strike="noStrike" kern="1200" cap="none" spc="0" normalizeH="0" baseline="0" noProof="0" dirty="0" err="1">
                <a:ln>
                  <a:noFill/>
                </a:ln>
                <a:solidFill>
                  <a:prstClr val="black"/>
                </a:solidFill>
                <a:effectLst/>
                <a:uLnTx/>
                <a:uFillTx/>
                <a:latin typeface="Arial" panose="020B0604020202020204"/>
                <a:ea typeface="+mn-ea"/>
                <a:cs typeface="+mn-cs"/>
              </a:rPr>
              <a:t>val</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and </a:t>
            </a:r>
            <a:r>
              <a:rPr kumimoji="0" lang="en" sz="2400" b="1" i="0" u="none" strike="noStrike" kern="1200" cap="none" spc="0" normalizeH="0" baseline="0" noProof="0" dirty="0">
                <a:ln>
                  <a:noFill/>
                </a:ln>
                <a:solidFill>
                  <a:prstClr val="black"/>
                </a:solidFill>
                <a:effectLst/>
                <a:uLnTx/>
                <a:uFillTx/>
                <a:latin typeface="Arial" panose="020B0604020202020204"/>
                <a:ea typeface="+mn-ea"/>
                <a:cs typeface="+mn-cs"/>
              </a:rPr>
              <a:t>test</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choose hyperparameters on </a:t>
            </a:r>
            <a:r>
              <a:rPr kumimoji="0" lang="en" sz="2400" b="0" i="0" u="none" strike="noStrike" kern="1200" cap="none" spc="0" normalizeH="0" baseline="0" noProof="0" dirty="0" err="1">
                <a:ln>
                  <a:noFill/>
                </a:ln>
                <a:solidFill>
                  <a:prstClr val="black"/>
                </a:solidFill>
                <a:effectLst/>
                <a:uLnTx/>
                <a:uFillTx/>
                <a:latin typeface="Arial" panose="020B0604020202020204"/>
                <a:ea typeface="+mn-ea"/>
                <a:cs typeface="+mn-cs"/>
              </a:rPr>
              <a:t>val</a:t>
            </a:r>
            <a:r>
              <a:rPr kumimoji="0" lang="en" sz="2400" b="0" i="0" u="none" strike="noStrike" kern="1200" cap="none" spc="0" normalizeH="0" baseline="0" noProof="0" dirty="0">
                <a:ln>
                  <a:noFill/>
                </a:ln>
                <a:solidFill>
                  <a:prstClr val="black"/>
                </a:solidFill>
                <a:effectLst/>
                <a:uLnTx/>
                <a:uFillTx/>
                <a:latin typeface="Arial" panose="020B0604020202020204"/>
                <a:ea typeface="+mn-ea"/>
                <a:cs typeface="+mn-cs"/>
              </a:rPr>
              <a:t> and evaluate on test</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 name="Google Shape;515;p55">
            <a:extLst>
              <a:ext uri="{FF2B5EF4-FFF2-40B4-BE49-F238E27FC236}">
                <a16:creationId xmlns:a16="http://schemas.microsoft.com/office/drawing/2014/main" id="{83C6874A-3DA6-9F40-B6E6-530E553B686C}"/>
              </a:ext>
            </a:extLst>
          </p:cNvPr>
          <p:cNvSpPr txBox="1"/>
          <p:nvPr/>
        </p:nvSpPr>
        <p:spPr>
          <a:xfrm>
            <a:off x="8737181" y="4914730"/>
            <a:ext cx="1249855" cy="519371"/>
          </a:xfrm>
          <a:prstGeom prst="rect">
            <a:avLst/>
          </a:prstGeom>
          <a:noFill/>
          <a:ln>
            <a:noFill/>
          </a:ln>
        </p:spPr>
        <p:txBody>
          <a:bodyPr spcFirstLastPara="1" wrap="square" lIns="91401" tIns="91401" rIns="91401" bIns="9140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800" b="1" i="0" u="none" strike="noStrike" kern="1200" cap="none" spc="0" normalizeH="0" baseline="0" noProof="0" dirty="0">
                <a:ln>
                  <a:noFill/>
                </a:ln>
                <a:solidFill>
                  <a:srgbClr val="38761D"/>
                </a:solidFill>
                <a:effectLst/>
                <a:uLnTx/>
                <a:uFillTx/>
                <a:latin typeface="Arial" panose="020B0604020202020204"/>
                <a:ea typeface="+mn-ea"/>
                <a:cs typeface="+mn-cs"/>
              </a:rPr>
              <a:t>Better!</a:t>
            </a:r>
            <a:endParaRPr kumimoji="0" sz="2800" b="1" i="0" u="none" strike="noStrike" kern="1200" cap="none" spc="0" normalizeH="0" baseline="0" noProof="0" dirty="0">
              <a:ln>
                <a:noFill/>
              </a:ln>
              <a:solidFill>
                <a:srgbClr val="38761D"/>
              </a:solidFill>
              <a:effectLst/>
              <a:uLnTx/>
              <a:uFillTx/>
              <a:latin typeface="Arial" panose="020B0604020202020204"/>
              <a:ea typeface="+mn-ea"/>
              <a:cs typeface="+mn-cs"/>
            </a:endParaRPr>
          </a:p>
        </p:txBody>
      </p:sp>
      <p:sp>
        <p:nvSpPr>
          <p:cNvPr id="13" name="Google Shape;516;p55">
            <a:extLst>
              <a:ext uri="{FF2B5EF4-FFF2-40B4-BE49-F238E27FC236}">
                <a16:creationId xmlns:a16="http://schemas.microsoft.com/office/drawing/2014/main" id="{9EDA340A-46C3-094F-A6CC-A1AC32E6DAE3}"/>
              </a:ext>
            </a:extLst>
          </p:cNvPr>
          <p:cNvSpPr/>
          <p:nvPr/>
        </p:nvSpPr>
        <p:spPr>
          <a:xfrm>
            <a:off x="2204964" y="5815212"/>
            <a:ext cx="4981703" cy="393497"/>
          </a:xfrm>
          <a:prstGeom prst="rect">
            <a:avLst/>
          </a:prstGeom>
          <a:solidFill>
            <a:schemeClr val="accent1">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train</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Google Shape;517;p55">
            <a:extLst>
              <a:ext uri="{FF2B5EF4-FFF2-40B4-BE49-F238E27FC236}">
                <a16:creationId xmlns:a16="http://schemas.microsoft.com/office/drawing/2014/main" id="{6F892970-E883-7A40-82C8-EEC84F2BDCF7}"/>
              </a:ext>
            </a:extLst>
          </p:cNvPr>
          <p:cNvSpPr/>
          <p:nvPr/>
        </p:nvSpPr>
        <p:spPr>
          <a:xfrm>
            <a:off x="8529115" y="5815213"/>
            <a:ext cx="1457921" cy="393497"/>
          </a:xfrm>
          <a:prstGeom prst="rect">
            <a:avLst/>
          </a:prstGeom>
          <a:solidFill>
            <a:schemeClr val="accent6">
              <a:lumMod val="40000"/>
              <a:lumOff val="60000"/>
            </a:schemeClr>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test</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Google Shape;518;p55">
            <a:extLst>
              <a:ext uri="{FF2B5EF4-FFF2-40B4-BE49-F238E27FC236}">
                <a16:creationId xmlns:a16="http://schemas.microsoft.com/office/drawing/2014/main" id="{87C3DCCC-6531-024C-B766-389A393F8B9F}"/>
              </a:ext>
            </a:extLst>
          </p:cNvPr>
          <p:cNvSpPr/>
          <p:nvPr/>
        </p:nvSpPr>
        <p:spPr>
          <a:xfrm>
            <a:off x="7150074" y="5815212"/>
            <a:ext cx="1379041" cy="393497"/>
          </a:xfrm>
          <a:prstGeom prst="rect">
            <a:avLst/>
          </a:prstGeom>
          <a:solidFill>
            <a:srgbClr val="E9CAFF"/>
          </a:solidFill>
          <a:ln w="19050"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799" b="0" i="0" u="none" strike="noStrike" kern="1200" cap="none" spc="0" normalizeH="0" baseline="0" noProof="0">
                <a:ln>
                  <a:noFill/>
                </a:ln>
                <a:solidFill>
                  <a:prstClr val="black"/>
                </a:solidFill>
                <a:effectLst/>
                <a:uLnTx/>
                <a:uFillTx/>
                <a:latin typeface="Arial" panose="020B0604020202020204"/>
                <a:ea typeface="+mn-ea"/>
                <a:cs typeface="+mn-cs"/>
              </a:rPr>
              <a:t>validation</a:t>
            </a:r>
            <a:endParaRPr kumimoji="0" sz="1799"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BDFF69FF-44FA-C44A-9AB2-9BCC3FB78F51}"/>
              </a:ext>
            </a:extLst>
          </p:cNvPr>
          <p:cNvSpPr txBox="1"/>
          <p:nvPr/>
        </p:nvSpPr>
        <p:spPr>
          <a:xfrm>
            <a:off x="0" y="6581001"/>
            <a:ext cx="23147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Slide credit: D </a:t>
            </a:r>
            <a:r>
              <a:rPr kumimoji="0" lang="en-US" sz="1200" b="0" i="0" u="none" strike="noStrike" kern="1200" cap="none" spc="0" normalizeH="0" baseline="0" noProof="0" dirty="0" err="1">
                <a:ln>
                  <a:noFill/>
                </a:ln>
                <a:solidFill>
                  <a:prstClr val="black"/>
                </a:solidFill>
                <a:effectLst/>
                <a:uLnTx/>
                <a:uFillTx/>
                <a:latin typeface="Arial" panose="020B0604020202020204"/>
                <a:ea typeface="+mn-ea"/>
                <a:cs typeface="+mn-cs"/>
              </a:rPr>
              <a:t>Fouhey</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&amp; J Johnson</a:t>
            </a:r>
          </a:p>
        </p:txBody>
      </p:sp>
    </p:spTree>
    <p:extLst>
      <p:ext uri="{BB962C8B-B14F-4D97-AF65-F5344CB8AC3E}">
        <p14:creationId xmlns:p14="http://schemas.microsoft.com/office/powerpoint/2010/main" val="209951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0" grpId="0" animBg="1"/>
      <p:bldP spid="11" grpId="0"/>
      <p:bldP spid="12" grpId="0"/>
      <p:bldP spid="13" grpId="0" animBg="1"/>
      <p:bldP spid="14" grpId="0" animBg="1"/>
      <p:bldP spid="1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SGD + Momentum</a:t>
            </a:r>
          </a:p>
        </p:txBody>
      </p:sp>
      <p:sp>
        <p:nvSpPr>
          <p:cNvPr id="4" name="Google Shape;275;p30"/>
          <p:cNvSpPr txBox="1"/>
          <p:nvPr/>
        </p:nvSpPr>
        <p:spPr>
          <a:xfrm>
            <a:off x="2125798" y="1220441"/>
            <a:ext cx="3393124" cy="492443"/>
          </a:xfrm>
          <a:prstGeom prst="rect">
            <a:avLst/>
          </a:prstGeom>
          <a:noFill/>
          <a:ln>
            <a:noFill/>
          </a:ln>
        </p:spPr>
        <p:txBody>
          <a:bodyPr spcFirstLastPara="1" wrap="square" lIns="91401" tIns="91401" rIns="91401" bIns="91401" anchor="ctr" anchorCtr="0">
            <a:noAutofit/>
          </a:bodyPr>
          <a:lstStyle/>
          <a:p>
            <a:pPr algn="ctr"/>
            <a:r>
              <a:rPr lang="en" sz="3200" dirty="0"/>
              <a:t>SGD + Momentum</a:t>
            </a:r>
            <a:endParaRPr sz="2399" dirty="0"/>
          </a:p>
        </p:txBody>
      </p:sp>
      <p:sp>
        <p:nvSpPr>
          <p:cNvPr id="7" name="Google Shape;278;p30"/>
          <p:cNvSpPr txBox="1"/>
          <p:nvPr/>
        </p:nvSpPr>
        <p:spPr>
          <a:xfrm>
            <a:off x="1524000" y="6161366"/>
            <a:ext cx="5943600" cy="253434"/>
          </a:xfrm>
          <a:prstGeom prst="rect">
            <a:avLst/>
          </a:prstGeom>
          <a:noFill/>
          <a:ln>
            <a:noFill/>
          </a:ln>
        </p:spPr>
        <p:txBody>
          <a:bodyPr spcFirstLastPara="1" wrap="square" lIns="91401" tIns="91401" rIns="91401" bIns="91401" anchor="ctr" anchorCtr="0">
            <a:noAutofit/>
          </a:bodyPr>
          <a:lstStyle/>
          <a:p>
            <a:r>
              <a:rPr lang="en" sz="1100" dirty="0" err="1">
                <a:solidFill>
                  <a:schemeClr val="dk1"/>
                </a:solidFill>
              </a:rPr>
              <a:t>Sutskever</a:t>
            </a:r>
            <a:r>
              <a:rPr lang="en" sz="1100" dirty="0">
                <a:solidFill>
                  <a:schemeClr val="dk1"/>
                </a:solidFill>
              </a:rPr>
              <a:t> et al, “On the importance of initialization and momentum in deep learning”, ICML 2013</a:t>
            </a:r>
            <a:endParaRPr sz="1100" dirty="0">
              <a:solidFill>
                <a:schemeClr val="dk1"/>
              </a:solidFill>
            </a:endParaRPr>
          </a:p>
        </p:txBody>
      </p:sp>
      <p:sp>
        <p:nvSpPr>
          <p:cNvPr id="9" name="Google Shape;280;p30"/>
          <p:cNvSpPr txBox="1"/>
          <p:nvPr/>
        </p:nvSpPr>
        <p:spPr>
          <a:xfrm>
            <a:off x="6437325" y="1220440"/>
            <a:ext cx="3393125" cy="494434"/>
          </a:xfrm>
          <a:prstGeom prst="rect">
            <a:avLst/>
          </a:prstGeom>
          <a:noFill/>
          <a:ln>
            <a:noFill/>
          </a:ln>
        </p:spPr>
        <p:txBody>
          <a:bodyPr spcFirstLastPara="1" wrap="square" lIns="91401" tIns="91401" rIns="91401" bIns="91401" anchor="ctr" anchorCtr="0">
            <a:noAutofit/>
          </a:bodyPr>
          <a:lstStyle/>
          <a:p>
            <a:pPr algn="ctr"/>
            <a:r>
              <a:rPr lang="en" sz="3200" dirty="0"/>
              <a:t>SGD + Momentum</a:t>
            </a:r>
            <a:endParaRPr sz="3200" dirty="0"/>
          </a:p>
        </p:txBody>
      </p:sp>
      <p:pic>
        <p:nvPicPr>
          <p:cNvPr id="13" name="Picture 12"/>
          <p:cNvPicPr>
            <a:picLocks noChangeAspect="1"/>
          </p:cNvPicPr>
          <p:nvPr/>
        </p:nvPicPr>
        <p:blipFill>
          <a:blip r:embed="rId2"/>
          <a:stretch>
            <a:fillRect/>
          </a:stretch>
        </p:blipFill>
        <p:spPr>
          <a:xfrm>
            <a:off x="6190622" y="3087039"/>
            <a:ext cx="3886529" cy="1713206"/>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64949C9-B27E-4E47-9557-7E9EEB91A0D7}"/>
                  </a:ext>
                </a:extLst>
              </p:cNvPr>
              <p:cNvSpPr txBox="1"/>
              <p:nvPr/>
            </p:nvSpPr>
            <p:spPr>
              <a:xfrm>
                <a:off x="6283027" y="1929475"/>
                <a:ext cx="3701718"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m:t>
                      </m:r>
                      <m:r>
                        <a:rPr lang="en-US" sz="3200" i="1">
                          <a:latin typeface="Cambria Math" panose="02040503050406030204" pitchFamily="18" charset="0"/>
                        </a:rPr>
                        <m:t>𝜌</m:t>
                      </m:r>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𝑡</m:t>
                          </m:r>
                        </m:sub>
                      </m:sSub>
                      <m:r>
                        <a:rPr lang="en-US" sz="3200" i="1">
                          <a:latin typeface="Cambria Math" panose="02040503050406030204" pitchFamily="18" charset="0"/>
                        </a:rPr>
                        <m:t>+</m:t>
                      </m:r>
                      <m:r>
                        <m:rPr>
                          <m:sty m:val="p"/>
                        </m:rPr>
                        <a:rPr lang="en-US" sz="3200">
                          <a:latin typeface="Cambria Math" panose="02040503050406030204" pitchFamily="18" charset="0"/>
                        </a:rPr>
                        <m:t>∇</m:t>
                      </m:r>
                      <m:r>
                        <a:rPr lang="en-US" sz="3200" i="1">
                          <a:latin typeface="Cambria Math" panose="02040503050406030204" pitchFamily="18" charset="0"/>
                        </a:rPr>
                        <m:t>𝑓</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e>
                      </m:d>
                    </m:oMath>
                  </m:oMathPara>
                </a14:m>
                <a:endParaRPr lang="en-US" sz="3200" dirty="0"/>
              </a:p>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r>
                        <a:rPr lang="en-US" sz="3200" i="1">
                          <a:latin typeface="Cambria Math" panose="02040503050406030204" pitchFamily="18" charset="0"/>
                        </a:rPr>
                        <m:t>−</m:t>
                      </m:r>
                      <m:r>
                        <a:rPr lang="en-US" sz="3200" i="1">
                          <a:latin typeface="Cambria Math" panose="02040503050406030204" pitchFamily="18" charset="0"/>
                        </a:rPr>
                        <m:t>𝛼</m:t>
                      </m:r>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𝑡</m:t>
                          </m:r>
                          <m:r>
                            <a:rPr lang="en-US" sz="3200" i="1">
                              <a:latin typeface="Cambria Math" panose="02040503050406030204" pitchFamily="18" charset="0"/>
                            </a:rPr>
                            <m:t>+1</m:t>
                          </m:r>
                        </m:sub>
                      </m:sSub>
                    </m:oMath>
                  </m:oMathPara>
                </a14:m>
                <a:endParaRPr lang="en-US" sz="3200" dirty="0"/>
              </a:p>
            </p:txBody>
          </p:sp>
        </mc:Choice>
        <mc:Fallback>
          <p:sp>
            <p:nvSpPr>
              <p:cNvPr id="14" name="TextBox 13">
                <a:extLst>
                  <a:ext uri="{FF2B5EF4-FFF2-40B4-BE49-F238E27FC236}">
                    <a16:creationId xmlns:a16="http://schemas.microsoft.com/office/drawing/2014/main" id="{A64949C9-B27E-4E47-9557-7E9EEB91A0D7}"/>
                  </a:ext>
                </a:extLst>
              </p:cNvPr>
              <p:cNvSpPr txBox="1">
                <a:spLocks noRot="1" noChangeAspect="1" noMove="1" noResize="1" noEditPoints="1" noAdjustHandles="1" noChangeArrowheads="1" noChangeShapeType="1" noTextEdit="1"/>
              </p:cNvSpPr>
              <p:nvPr/>
            </p:nvSpPr>
            <p:spPr>
              <a:xfrm>
                <a:off x="6283027" y="1929475"/>
                <a:ext cx="3701718" cy="984885"/>
              </a:xfrm>
              <a:prstGeom prst="rect">
                <a:avLst/>
              </a:prstGeom>
              <a:blipFill>
                <a:blip r:embed="rId3"/>
                <a:stretch>
                  <a:fillRect l="-683" b="-769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A10E12A-3C0A-4E45-A1E7-168DA1DC2C1C}"/>
              </a:ext>
            </a:extLst>
          </p:cNvPr>
          <p:cNvPicPr>
            <a:picLocks noChangeAspect="1"/>
          </p:cNvPicPr>
          <p:nvPr/>
        </p:nvPicPr>
        <p:blipFill>
          <a:blip r:embed="rId4"/>
          <a:stretch>
            <a:fillRect/>
          </a:stretch>
        </p:blipFill>
        <p:spPr>
          <a:xfrm>
            <a:off x="1731190" y="3231189"/>
            <a:ext cx="4270191" cy="145953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3C90FC6-B125-514E-94F4-E03BC77519B3}"/>
                  </a:ext>
                </a:extLst>
              </p:cNvPr>
              <p:cNvSpPr txBox="1"/>
              <p:nvPr/>
            </p:nvSpPr>
            <p:spPr>
              <a:xfrm>
                <a:off x="1847975" y="1927484"/>
                <a:ext cx="3948773"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m:t>
                      </m:r>
                      <m:r>
                        <a:rPr lang="en-US" sz="3200" i="1">
                          <a:latin typeface="Cambria Math" panose="02040503050406030204" pitchFamily="18" charset="0"/>
                        </a:rPr>
                        <m:t>𝜌</m:t>
                      </m:r>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𝑡</m:t>
                          </m:r>
                        </m:sub>
                      </m:sSub>
                      <m:r>
                        <a:rPr lang="en-US" sz="3200" i="1">
                          <a:latin typeface="Cambria Math" panose="02040503050406030204" pitchFamily="18" charset="0"/>
                        </a:rPr>
                        <m:t>−</m:t>
                      </m:r>
                      <m:r>
                        <a:rPr lang="en-US" sz="3200" i="1">
                          <a:latin typeface="Cambria Math" panose="02040503050406030204" pitchFamily="18" charset="0"/>
                        </a:rPr>
                        <m:t>𝛼</m:t>
                      </m:r>
                      <m:r>
                        <m:rPr>
                          <m:sty m:val="p"/>
                        </m:rPr>
                        <a:rPr lang="en-US" sz="3200">
                          <a:latin typeface="Cambria Math" panose="02040503050406030204" pitchFamily="18" charset="0"/>
                        </a:rPr>
                        <m:t>∇</m:t>
                      </m:r>
                      <m:r>
                        <a:rPr lang="en-US" sz="3200" i="1">
                          <a:latin typeface="Cambria Math" panose="02040503050406030204" pitchFamily="18" charset="0"/>
                        </a:rPr>
                        <m:t>𝑓</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e>
                      </m:d>
                    </m:oMath>
                  </m:oMathPara>
                </a14:m>
                <a:endParaRPr lang="en-US" sz="3200" dirty="0"/>
              </a:p>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𝑡</m:t>
                          </m:r>
                          <m:r>
                            <a:rPr lang="en-US" sz="3200" i="1">
                              <a:latin typeface="Cambria Math" panose="02040503050406030204" pitchFamily="18" charset="0"/>
                            </a:rPr>
                            <m:t>+1</m:t>
                          </m:r>
                        </m:sub>
                      </m:sSub>
                    </m:oMath>
                  </m:oMathPara>
                </a14:m>
                <a:endParaRPr lang="en-US" sz="3200" dirty="0"/>
              </a:p>
            </p:txBody>
          </p:sp>
        </mc:Choice>
        <mc:Fallback>
          <p:sp>
            <p:nvSpPr>
              <p:cNvPr id="16" name="TextBox 15">
                <a:extLst>
                  <a:ext uri="{FF2B5EF4-FFF2-40B4-BE49-F238E27FC236}">
                    <a16:creationId xmlns:a16="http://schemas.microsoft.com/office/drawing/2014/main" id="{B3C90FC6-B125-514E-94F4-E03BC77519B3}"/>
                  </a:ext>
                </a:extLst>
              </p:cNvPr>
              <p:cNvSpPr txBox="1">
                <a:spLocks noRot="1" noChangeAspect="1" noMove="1" noResize="1" noEditPoints="1" noAdjustHandles="1" noChangeArrowheads="1" noChangeShapeType="1" noTextEdit="1"/>
              </p:cNvSpPr>
              <p:nvPr/>
            </p:nvSpPr>
            <p:spPr>
              <a:xfrm>
                <a:off x="1847975" y="1927484"/>
                <a:ext cx="3948773" cy="984885"/>
              </a:xfrm>
              <a:prstGeom prst="rect">
                <a:avLst/>
              </a:prstGeom>
              <a:blipFill>
                <a:blip r:embed="rId5"/>
                <a:stretch>
                  <a:fillRect l="-641" b="-7595"/>
                </a:stretch>
              </a:blipFill>
            </p:spPr>
            <p:txBody>
              <a:bodyPr/>
              <a:lstStyle/>
              <a:p>
                <a:r>
                  <a:rPr lang="en-US">
                    <a:noFill/>
                  </a:rPr>
                  <a:t> </a:t>
                </a:r>
              </a:p>
            </p:txBody>
          </p:sp>
        </mc:Fallback>
      </mc:AlternateContent>
      <p:sp>
        <p:nvSpPr>
          <p:cNvPr id="17" name="Google Shape;291;p31">
            <a:extLst>
              <a:ext uri="{FF2B5EF4-FFF2-40B4-BE49-F238E27FC236}">
                <a16:creationId xmlns:a16="http://schemas.microsoft.com/office/drawing/2014/main" id="{415DBC8D-1C08-864D-9485-DB3142177A81}"/>
              </a:ext>
            </a:extLst>
          </p:cNvPr>
          <p:cNvSpPr txBox="1"/>
          <p:nvPr/>
        </p:nvSpPr>
        <p:spPr>
          <a:xfrm>
            <a:off x="2012864" y="4987504"/>
            <a:ext cx="8166273" cy="977345"/>
          </a:xfrm>
          <a:prstGeom prst="rect">
            <a:avLst/>
          </a:prstGeom>
          <a:noFill/>
          <a:ln>
            <a:noFill/>
          </a:ln>
        </p:spPr>
        <p:txBody>
          <a:bodyPr spcFirstLastPara="1" wrap="square" lIns="121868" tIns="121868" rIns="121868" bIns="121868" anchor="t" anchorCtr="0">
            <a:noAutofit/>
          </a:bodyPr>
          <a:lstStyle/>
          <a:p>
            <a:r>
              <a:rPr lang="en" sz="2399" dirty="0"/>
              <a:t>You may see </a:t>
            </a:r>
            <a:r>
              <a:rPr lang="en" sz="2399" dirty="0" err="1"/>
              <a:t>SGD+Momentum</a:t>
            </a:r>
            <a:r>
              <a:rPr lang="en" sz="2399" dirty="0"/>
              <a:t> formulated different ways, but they are equivalent - give same sequence of x</a:t>
            </a:r>
            <a:endParaRPr sz="2399" dirty="0"/>
          </a:p>
        </p:txBody>
      </p:sp>
      <p:sp>
        <p:nvSpPr>
          <p:cNvPr id="12" name="TextBox 11">
            <a:extLst>
              <a:ext uri="{FF2B5EF4-FFF2-40B4-BE49-F238E27FC236}">
                <a16:creationId xmlns:a16="http://schemas.microsoft.com/office/drawing/2014/main" id="{222DDD4C-6BEA-254E-9955-E81C4E249FC9}"/>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4462470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SGD + Momentum</a:t>
            </a:r>
          </a:p>
        </p:txBody>
      </p:sp>
      <p:pic>
        <p:nvPicPr>
          <p:cNvPr id="16" name="Google Shape;302;p32"/>
          <p:cNvPicPr preferRelativeResize="0"/>
          <p:nvPr/>
        </p:nvPicPr>
        <p:blipFill>
          <a:blip r:embed="rId2">
            <a:alphaModFix/>
          </a:blip>
          <a:stretch>
            <a:fillRect/>
          </a:stretch>
        </p:blipFill>
        <p:spPr>
          <a:xfrm>
            <a:off x="7021519" y="1547127"/>
            <a:ext cx="3349981" cy="3349954"/>
          </a:xfrm>
          <a:prstGeom prst="rect">
            <a:avLst/>
          </a:prstGeom>
          <a:noFill/>
          <a:ln>
            <a:noFill/>
          </a:ln>
        </p:spPr>
      </p:pic>
      <p:sp>
        <p:nvSpPr>
          <p:cNvPr id="17" name="Google Shape;305;p32"/>
          <p:cNvSpPr/>
          <p:nvPr/>
        </p:nvSpPr>
        <p:spPr>
          <a:xfrm>
            <a:off x="1977408" y="2595391"/>
            <a:ext cx="1562443" cy="772649"/>
          </a:xfrm>
          <a:custGeom>
            <a:avLst/>
            <a:gdLst/>
            <a:ahLst/>
            <a:cxnLst/>
            <a:rect l="l" t="t" r="r" b="b"/>
            <a:pathLst>
              <a:path w="62514" h="30914" extrusionOk="0">
                <a:moveTo>
                  <a:pt x="0" y="1460"/>
                </a:moveTo>
                <a:cubicBezTo>
                  <a:pt x="3045" y="1460"/>
                  <a:pt x="13464" y="-1825"/>
                  <a:pt x="18267" y="1460"/>
                </a:cubicBezTo>
                <a:cubicBezTo>
                  <a:pt x="23070" y="4745"/>
                  <a:pt x="23408" y="18968"/>
                  <a:pt x="28820" y="21171"/>
                </a:cubicBezTo>
                <a:cubicBezTo>
                  <a:pt x="34232" y="23374"/>
                  <a:pt x="45125" y="13052"/>
                  <a:pt x="50741" y="14676"/>
                </a:cubicBezTo>
                <a:cubicBezTo>
                  <a:pt x="56357" y="16300"/>
                  <a:pt x="60552" y="28208"/>
                  <a:pt x="62514" y="30914"/>
                </a:cubicBezTo>
              </a:path>
            </a:pathLst>
          </a:custGeom>
          <a:noFill/>
          <a:ln w="76200" cap="flat" cmpd="sng">
            <a:solidFill>
              <a:schemeClr val="dk2"/>
            </a:solidFill>
            <a:prstDash val="solid"/>
            <a:round/>
            <a:headEnd type="none" w="med" len="med"/>
            <a:tailEnd type="none" w="med" len="med"/>
          </a:ln>
        </p:spPr>
      </p:sp>
      <p:sp>
        <p:nvSpPr>
          <p:cNvPr id="18" name="Google Shape;306;p32"/>
          <p:cNvSpPr txBox="1"/>
          <p:nvPr/>
        </p:nvSpPr>
        <p:spPr>
          <a:xfrm>
            <a:off x="1641269" y="1972930"/>
            <a:ext cx="2234718" cy="527563"/>
          </a:xfrm>
          <a:prstGeom prst="rect">
            <a:avLst/>
          </a:prstGeom>
          <a:noFill/>
          <a:ln>
            <a:noFill/>
          </a:ln>
        </p:spPr>
        <p:txBody>
          <a:bodyPr spcFirstLastPara="1" wrap="square" lIns="91401" tIns="91401" rIns="91401" bIns="91401" anchor="t" anchorCtr="0">
            <a:noAutofit/>
          </a:bodyPr>
          <a:lstStyle/>
          <a:p>
            <a:r>
              <a:rPr lang="en" sz="2399" dirty="0"/>
              <a:t>Local Minima</a:t>
            </a:r>
            <a:endParaRPr sz="2399" dirty="0"/>
          </a:p>
        </p:txBody>
      </p:sp>
      <p:sp>
        <p:nvSpPr>
          <p:cNvPr id="19" name="Google Shape;307;p32"/>
          <p:cNvSpPr txBox="1"/>
          <p:nvPr/>
        </p:nvSpPr>
        <p:spPr>
          <a:xfrm>
            <a:off x="3892058" y="1986265"/>
            <a:ext cx="2234718" cy="527563"/>
          </a:xfrm>
          <a:prstGeom prst="rect">
            <a:avLst/>
          </a:prstGeom>
          <a:noFill/>
          <a:ln>
            <a:noFill/>
          </a:ln>
        </p:spPr>
        <p:txBody>
          <a:bodyPr spcFirstLastPara="1" wrap="square" lIns="91401" tIns="91401" rIns="91401" bIns="91401" anchor="t" anchorCtr="0">
            <a:noAutofit/>
          </a:bodyPr>
          <a:lstStyle/>
          <a:p>
            <a:r>
              <a:rPr lang="en" sz="2399"/>
              <a:t>Saddle points</a:t>
            </a:r>
            <a:endParaRPr sz="2399"/>
          </a:p>
        </p:txBody>
      </p:sp>
      <p:sp>
        <p:nvSpPr>
          <p:cNvPr id="20" name="Google Shape;308;p32"/>
          <p:cNvSpPr/>
          <p:nvPr/>
        </p:nvSpPr>
        <p:spPr>
          <a:xfrm>
            <a:off x="4309174" y="2636733"/>
            <a:ext cx="1521904" cy="730535"/>
          </a:xfrm>
          <a:custGeom>
            <a:avLst/>
            <a:gdLst/>
            <a:ahLst/>
            <a:cxnLst/>
            <a:rect l="l" t="t" r="r" b="b"/>
            <a:pathLst>
              <a:path w="60892" h="29229" extrusionOk="0">
                <a:moveTo>
                  <a:pt x="0" y="0"/>
                </a:moveTo>
                <a:cubicBezTo>
                  <a:pt x="2030" y="2504"/>
                  <a:pt x="7374" y="12315"/>
                  <a:pt x="12178" y="15021"/>
                </a:cubicBezTo>
                <a:cubicBezTo>
                  <a:pt x="16982" y="17727"/>
                  <a:pt x="23274" y="15968"/>
                  <a:pt x="28822" y="16238"/>
                </a:cubicBezTo>
                <a:cubicBezTo>
                  <a:pt x="34370" y="16509"/>
                  <a:pt x="40121" y="14479"/>
                  <a:pt x="45466" y="16644"/>
                </a:cubicBezTo>
                <a:cubicBezTo>
                  <a:pt x="50811" y="18809"/>
                  <a:pt x="58321" y="27132"/>
                  <a:pt x="60892" y="29229"/>
                </a:cubicBezTo>
              </a:path>
            </a:pathLst>
          </a:custGeom>
          <a:noFill/>
          <a:ln w="76200" cap="flat" cmpd="sng">
            <a:solidFill>
              <a:schemeClr val="dk2"/>
            </a:solidFill>
            <a:prstDash val="solid"/>
            <a:round/>
            <a:headEnd type="none" w="med" len="med"/>
            <a:tailEnd type="none" w="med" len="med"/>
          </a:ln>
        </p:spPr>
      </p:sp>
      <p:sp>
        <p:nvSpPr>
          <p:cNvPr id="21" name="Google Shape;309;p32"/>
          <p:cNvSpPr/>
          <p:nvPr/>
        </p:nvSpPr>
        <p:spPr>
          <a:xfrm>
            <a:off x="2657157" y="2910683"/>
            <a:ext cx="182653" cy="182653"/>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22" name="Google Shape;310;p32"/>
          <p:cNvSpPr/>
          <p:nvPr/>
        </p:nvSpPr>
        <p:spPr>
          <a:xfrm>
            <a:off x="4918093" y="2818637"/>
            <a:ext cx="182653" cy="182653"/>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865"/>
          </a:p>
        </p:txBody>
      </p:sp>
      <p:cxnSp>
        <p:nvCxnSpPr>
          <p:cNvPr id="23" name="Google Shape;312;p32"/>
          <p:cNvCxnSpPr/>
          <p:nvPr/>
        </p:nvCxnSpPr>
        <p:spPr>
          <a:xfrm>
            <a:off x="5100745" y="2909963"/>
            <a:ext cx="329615" cy="0"/>
          </a:xfrm>
          <a:prstGeom prst="straightConnector1">
            <a:avLst/>
          </a:prstGeom>
          <a:noFill/>
          <a:ln w="28575" cap="flat" cmpd="sng">
            <a:solidFill>
              <a:srgbClr val="FF0000"/>
            </a:solidFill>
            <a:prstDash val="solid"/>
            <a:round/>
            <a:headEnd type="none" w="med" len="med"/>
            <a:tailEnd type="triangle" w="med" len="med"/>
          </a:ln>
        </p:spPr>
      </p:cxnSp>
      <p:cxnSp>
        <p:nvCxnSpPr>
          <p:cNvPr id="24" name="Google Shape;313;p32"/>
          <p:cNvCxnSpPr/>
          <p:nvPr/>
        </p:nvCxnSpPr>
        <p:spPr>
          <a:xfrm>
            <a:off x="2839810" y="3002009"/>
            <a:ext cx="278927" cy="0"/>
          </a:xfrm>
          <a:prstGeom prst="straightConnector1">
            <a:avLst/>
          </a:prstGeom>
          <a:noFill/>
          <a:ln w="28575" cap="flat" cmpd="sng">
            <a:solidFill>
              <a:srgbClr val="FF0000"/>
            </a:solidFill>
            <a:prstDash val="solid"/>
            <a:round/>
            <a:headEnd type="none" w="med" len="med"/>
            <a:tailEnd type="triangle" w="med" len="med"/>
          </a:ln>
        </p:spPr>
      </p:cxnSp>
      <p:sp>
        <p:nvSpPr>
          <p:cNvPr id="25" name="Google Shape;325;p32"/>
          <p:cNvSpPr txBox="1"/>
          <p:nvPr/>
        </p:nvSpPr>
        <p:spPr>
          <a:xfrm>
            <a:off x="7579148" y="1019542"/>
            <a:ext cx="2234718" cy="527563"/>
          </a:xfrm>
          <a:prstGeom prst="rect">
            <a:avLst/>
          </a:prstGeom>
          <a:noFill/>
          <a:ln>
            <a:noFill/>
          </a:ln>
        </p:spPr>
        <p:txBody>
          <a:bodyPr spcFirstLastPara="1" wrap="square" lIns="91401" tIns="91401" rIns="91401" bIns="91401" anchor="t" anchorCtr="0">
            <a:noAutofit/>
          </a:bodyPr>
          <a:lstStyle/>
          <a:p>
            <a:r>
              <a:rPr lang="en" sz="2399"/>
              <a:t>Gradient Noise</a:t>
            </a:r>
            <a:endParaRPr sz="2399"/>
          </a:p>
        </p:txBody>
      </p:sp>
      <p:cxnSp>
        <p:nvCxnSpPr>
          <p:cNvPr id="26" name="Google Shape;326;p32"/>
          <p:cNvCxnSpPr/>
          <p:nvPr/>
        </p:nvCxnSpPr>
        <p:spPr>
          <a:xfrm>
            <a:off x="7088826" y="5124833"/>
            <a:ext cx="610941" cy="0"/>
          </a:xfrm>
          <a:prstGeom prst="straightConnector1">
            <a:avLst/>
          </a:prstGeom>
          <a:noFill/>
          <a:ln w="76200" cap="flat" cmpd="sng">
            <a:solidFill>
              <a:srgbClr val="000000"/>
            </a:solidFill>
            <a:prstDash val="solid"/>
            <a:round/>
            <a:headEnd type="none" w="med" len="med"/>
            <a:tailEnd type="none" w="med" len="med"/>
          </a:ln>
        </p:spPr>
      </p:cxnSp>
      <p:cxnSp>
        <p:nvCxnSpPr>
          <p:cNvPr id="27" name="Google Shape;327;p32"/>
          <p:cNvCxnSpPr/>
          <p:nvPr/>
        </p:nvCxnSpPr>
        <p:spPr>
          <a:xfrm>
            <a:off x="8260921" y="5124833"/>
            <a:ext cx="610941" cy="0"/>
          </a:xfrm>
          <a:prstGeom prst="straightConnector1">
            <a:avLst/>
          </a:prstGeom>
          <a:noFill/>
          <a:ln w="76200" cap="flat" cmpd="sng">
            <a:solidFill>
              <a:srgbClr val="0000FF"/>
            </a:solidFill>
            <a:prstDash val="solid"/>
            <a:round/>
            <a:headEnd type="none" w="med" len="med"/>
            <a:tailEnd type="none" w="med" len="med"/>
          </a:ln>
        </p:spPr>
      </p:cxnSp>
      <p:sp>
        <p:nvSpPr>
          <p:cNvPr id="28" name="Google Shape;329;p32"/>
          <p:cNvSpPr txBox="1"/>
          <p:nvPr/>
        </p:nvSpPr>
        <p:spPr>
          <a:xfrm>
            <a:off x="8850018" y="4897082"/>
            <a:ext cx="1927697" cy="366205"/>
          </a:xfrm>
          <a:prstGeom prst="rect">
            <a:avLst/>
          </a:prstGeom>
          <a:noFill/>
          <a:ln>
            <a:noFill/>
          </a:ln>
        </p:spPr>
        <p:txBody>
          <a:bodyPr spcFirstLastPara="1" wrap="square" lIns="91401" tIns="91401" rIns="91401" bIns="91401" anchor="t" anchorCtr="0">
            <a:noAutofit/>
          </a:bodyPr>
          <a:lstStyle/>
          <a:p>
            <a:r>
              <a:rPr lang="en" sz="1865" dirty="0" err="1"/>
              <a:t>SGD+Momentum</a:t>
            </a:r>
            <a:endParaRPr sz="1865" dirty="0"/>
          </a:p>
        </p:txBody>
      </p:sp>
      <p:sp>
        <p:nvSpPr>
          <p:cNvPr id="29" name="Google Shape;328;p32"/>
          <p:cNvSpPr txBox="1"/>
          <p:nvPr/>
        </p:nvSpPr>
        <p:spPr>
          <a:xfrm>
            <a:off x="7649980" y="4941733"/>
            <a:ext cx="610941" cy="366205"/>
          </a:xfrm>
          <a:prstGeom prst="rect">
            <a:avLst/>
          </a:prstGeom>
          <a:noFill/>
          <a:ln>
            <a:noFill/>
          </a:ln>
        </p:spPr>
        <p:txBody>
          <a:bodyPr spcFirstLastPara="1" wrap="square" lIns="91401" tIns="91401" rIns="91401" bIns="91401" anchor="t" anchorCtr="0">
            <a:noAutofit/>
          </a:bodyPr>
          <a:lstStyle/>
          <a:p>
            <a:r>
              <a:rPr lang="en" sz="1865"/>
              <a:t>SGD</a:t>
            </a:r>
            <a:endParaRPr sz="1865" dirty="0"/>
          </a:p>
        </p:txBody>
      </p:sp>
      <p:sp>
        <p:nvSpPr>
          <p:cNvPr id="30" name="Google Shape;311;p32"/>
          <p:cNvSpPr txBox="1"/>
          <p:nvPr/>
        </p:nvSpPr>
        <p:spPr>
          <a:xfrm>
            <a:off x="2794657" y="3630399"/>
            <a:ext cx="2965928" cy="872473"/>
          </a:xfrm>
          <a:prstGeom prst="rect">
            <a:avLst/>
          </a:prstGeom>
          <a:noFill/>
          <a:ln>
            <a:noFill/>
          </a:ln>
        </p:spPr>
        <p:txBody>
          <a:bodyPr spcFirstLastPara="1" wrap="square" lIns="91401" tIns="91401" rIns="91401" bIns="91401" anchor="t" anchorCtr="0">
            <a:noAutofit/>
          </a:bodyPr>
          <a:lstStyle/>
          <a:p>
            <a:r>
              <a:rPr lang="en" sz="2399" dirty="0"/>
              <a:t>Poor Conditioning</a:t>
            </a:r>
            <a:endParaRPr sz="2399" dirty="0"/>
          </a:p>
        </p:txBody>
      </p:sp>
      <p:grpSp>
        <p:nvGrpSpPr>
          <p:cNvPr id="31" name="Google Shape;314;p32"/>
          <p:cNvGrpSpPr/>
          <p:nvPr/>
        </p:nvGrpSpPr>
        <p:grpSpPr>
          <a:xfrm>
            <a:off x="1856539" y="4138455"/>
            <a:ext cx="4842196" cy="1070150"/>
            <a:chOff x="496600" y="2128225"/>
            <a:chExt cx="8191200" cy="1645800"/>
          </a:xfrm>
        </p:grpSpPr>
        <p:sp>
          <p:nvSpPr>
            <p:cNvPr id="32" name="Google Shape;315;p32"/>
            <p:cNvSpPr/>
            <p:nvPr/>
          </p:nvSpPr>
          <p:spPr>
            <a:xfrm rot="5400000">
              <a:off x="4379878" y="1885279"/>
              <a:ext cx="425100" cy="2115600"/>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33" name="Google Shape;316;p32"/>
            <p:cNvSpPr/>
            <p:nvPr/>
          </p:nvSpPr>
          <p:spPr>
            <a:xfrm rot="5400000">
              <a:off x="3769300" y="-1144475"/>
              <a:ext cx="1645800" cy="8191200"/>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34" name="Google Shape;317;p32"/>
            <p:cNvSpPr/>
            <p:nvPr/>
          </p:nvSpPr>
          <p:spPr>
            <a:xfrm rot="5400000">
              <a:off x="3893866" y="-524487"/>
              <a:ext cx="1397100" cy="6951600"/>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35" name="Google Shape;318;p32"/>
            <p:cNvSpPr/>
            <p:nvPr/>
          </p:nvSpPr>
          <p:spPr>
            <a:xfrm rot="5400000">
              <a:off x="4045030" y="227104"/>
              <a:ext cx="1094400" cy="5448000"/>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36" name="Google Shape;319;p32"/>
            <p:cNvSpPr/>
            <p:nvPr/>
          </p:nvSpPr>
          <p:spPr>
            <a:xfrm rot="5400000">
              <a:off x="4172563" y="862392"/>
              <a:ext cx="839400" cy="4177500"/>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37" name="Google Shape;320;p32"/>
            <p:cNvSpPr/>
            <p:nvPr/>
          </p:nvSpPr>
          <p:spPr>
            <a:xfrm rot="5400000">
              <a:off x="4286360" y="1428637"/>
              <a:ext cx="611700" cy="3045000"/>
            </a:xfrm>
            <a:prstGeom prst="ellipse">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38" name="Google Shape;321;p32"/>
            <p:cNvSpPr/>
            <p:nvPr/>
          </p:nvSpPr>
          <p:spPr>
            <a:xfrm>
              <a:off x="2678975" y="3498290"/>
              <a:ext cx="135300" cy="1353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39" name="Google Shape;322;p32"/>
            <p:cNvSpPr/>
            <p:nvPr/>
          </p:nvSpPr>
          <p:spPr>
            <a:xfrm>
              <a:off x="4502250" y="2814927"/>
              <a:ext cx="240600" cy="240600"/>
            </a:xfrm>
            <a:prstGeom prst="smileyFace">
              <a:avLst>
                <a:gd name="adj" fmla="val 4653"/>
              </a:avLst>
            </a:prstGeom>
            <a:solidFill>
              <a:srgbClr val="F9CB9C"/>
            </a:solid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865"/>
            </a:p>
          </p:txBody>
        </p:sp>
        <p:sp>
          <p:nvSpPr>
            <p:cNvPr id="40" name="Google Shape;323;p32"/>
            <p:cNvSpPr/>
            <p:nvPr/>
          </p:nvSpPr>
          <p:spPr>
            <a:xfrm>
              <a:off x="2767400" y="2301250"/>
              <a:ext cx="1879000" cy="1240700"/>
            </a:xfrm>
            <a:custGeom>
              <a:avLst/>
              <a:gdLst/>
              <a:ahLst/>
              <a:cxnLst/>
              <a:rect l="l" t="t" r="r" b="b"/>
              <a:pathLst>
                <a:path w="75160" h="49628" extrusionOk="0">
                  <a:moveTo>
                    <a:pt x="0" y="48481"/>
                  </a:moveTo>
                  <a:lnTo>
                    <a:pt x="4303" y="0"/>
                  </a:lnTo>
                  <a:lnTo>
                    <a:pt x="7172" y="49628"/>
                  </a:lnTo>
                  <a:lnTo>
                    <a:pt x="10328" y="2581"/>
                  </a:lnTo>
                  <a:lnTo>
                    <a:pt x="13196" y="47046"/>
                  </a:lnTo>
                  <a:lnTo>
                    <a:pt x="14344" y="4876"/>
                  </a:lnTo>
                  <a:lnTo>
                    <a:pt x="18360" y="43604"/>
                  </a:lnTo>
                  <a:lnTo>
                    <a:pt x="19507" y="8606"/>
                  </a:lnTo>
                  <a:lnTo>
                    <a:pt x="22663" y="41022"/>
                  </a:lnTo>
                  <a:lnTo>
                    <a:pt x="25245" y="12622"/>
                  </a:lnTo>
                  <a:lnTo>
                    <a:pt x="27827" y="41022"/>
                  </a:lnTo>
                  <a:lnTo>
                    <a:pt x="31269" y="13483"/>
                  </a:lnTo>
                  <a:lnTo>
                    <a:pt x="34712" y="39875"/>
                  </a:lnTo>
                  <a:lnTo>
                    <a:pt x="37867" y="14630"/>
                  </a:lnTo>
                  <a:lnTo>
                    <a:pt x="39015" y="37293"/>
                  </a:lnTo>
                  <a:lnTo>
                    <a:pt x="43318" y="16925"/>
                  </a:lnTo>
                  <a:lnTo>
                    <a:pt x="45326" y="34711"/>
                  </a:lnTo>
                  <a:lnTo>
                    <a:pt x="47621" y="18072"/>
                  </a:lnTo>
                  <a:lnTo>
                    <a:pt x="48481" y="33277"/>
                  </a:lnTo>
                  <a:lnTo>
                    <a:pt x="51350" y="18072"/>
                  </a:lnTo>
                  <a:lnTo>
                    <a:pt x="53358" y="30982"/>
                  </a:lnTo>
                  <a:lnTo>
                    <a:pt x="55366" y="18359"/>
                  </a:lnTo>
                  <a:lnTo>
                    <a:pt x="56801" y="28974"/>
                  </a:lnTo>
                  <a:lnTo>
                    <a:pt x="58809" y="20081"/>
                  </a:lnTo>
                  <a:lnTo>
                    <a:pt x="61390" y="28687"/>
                  </a:lnTo>
                  <a:lnTo>
                    <a:pt x="62825" y="20941"/>
                  </a:lnTo>
                  <a:lnTo>
                    <a:pt x="65407" y="30408"/>
                  </a:lnTo>
                  <a:lnTo>
                    <a:pt x="67702" y="20941"/>
                  </a:lnTo>
                  <a:lnTo>
                    <a:pt x="69997" y="30408"/>
                  </a:lnTo>
                  <a:lnTo>
                    <a:pt x="71431" y="21515"/>
                  </a:lnTo>
                  <a:lnTo>
                    <a:pt x="72005" y="30408"/>
                  </a:lnTo>
                  <a:lnTo>
                    <a:pt x="75160" y="24957"/>
                  </a:lnTo>
                </a:path>
              </a:pathLst>
            </a:custGeom>
            <a:noFill/>
            <a:ln w="9525" cap="flat" cmpd="sng">
              <a:solidFill>
                <a:srgbClr val="FF0000"/>
              </a:solidFill>
              <a:prstDash val="solid"/>
              <a:round/>
              <a:headEnd type="none" w="med" len="med"/>
              <a:tailEnd type="triangle" w="med" len="med"/>
            </a:ln>
          </p:spPr>
        </p:sp>
      </p:grpSp>
      <p:sp>
        <p:nvSpPr>
          <p:cNvPr id="41" name="Google Shape;278;p30">
            <a:extLst>
              <a:ext uri="{FF2B5EF4-FFF2-40B4-BE49-F238E27FC236}">
                <a16:creationId xmlns:a16="http://schemas.microsoft.com/office/drawing/2014/main" id="{62267FD0-F78E-9F41-8612-A9CB7E217134}"/>
              </a:ext>
            </a:extLst>
          </p:cNvPr>
          <p:cNvSpPr txBox="1"/>
          <p:nvPr/>
        </p:nvSpPr>
        <p:spPr>
          <a:xfrm>
            <a:off x="1524000" y="6161366"/>
            <a:ext cx="5943600" cy="253434"/>
          </a:xfrm>
          <a:prstGeom prst="rect">
            <a:avLst/>
          </a:prstGeom>
          <a:noFill/>
          <a:ln>
            <a:noFill/>
          </a:ln>
        </p:spPr>
        <p:txBody>
          <a:bodyPr spcFirstLastPara="1" wrap="square" lIns="91401" tIns="91401" rIns="91401" bIns="91401" anchor="ctr" anchorCtr="0">
            <a:noAutofit/>
          </a:bodyPr>
          <a:lstStyle/>
          <a:p>
            <a:r>
              <a:rPr lang="en" sz="1100" dirty="0" err="1">
                <a:solidFill>
                  <a:schemeClr val="dk1"/>
                </a:solidFill>
              </a:rPr>
              <a:t>Sutskever</a:t>
            </a:r>
            <a:r>
              <a:rPr lang="en" sz="1100" dirty="0">
                <a:solidFill>
                  <a:schemeClr val="dk1"/>
                </a:solidFill>
              </a:rPr>
              <a:t> et al, “On the importance of initialization and momentum in deep learning”, ICML 2013</a:t>
            </a:r>
            <a:endParaRPr sz="1100" dirty="0">
              <a:solidFill>
                <a:schemeClr val="dk1"/>
              </a:solidFill>
            </a:endParaRPr>
          </a:p>
        </p:txBody>
      </p:sp>
      <p:sp>
        <p:nvSpPr>
          <p:cNvPr id="42" name="TextBox 41">
            <a:extLst>
              <a:ext uri="{FF2B5EF4-FFF2-40B4-BE49-F238E27FC236}">
                <a16:creationId xmlns:a16="http://schemas.microsoft.com/office/drawing/2014/main" id="{778A2A08-8F17-3142-8586-617641CD0CCE}"/>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30086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0"/>
          <p:cNvSpPr txBox="1">
            <a:spLocks noGrp="1"/>
          </p:cNvSpPr>
          <p:nvPr>
            <p:ph type="sldNum" idx="12"/>
          </p:nvPr>
        </p:nvSpPr>
        <p:spPr>
          <a:xfrm>
            <a:off x="8671052" y="6223800"/>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latin typeface="Arial"/>
                <a:cs typeface="Arial"/>
                <a:sym typeface="Arial"/>
              </a:rPr>
              <a:pPr defTabSz="1219170">
                <a:buClr>
                  <a:srgbClr val="000000"/>
                </a:buClr>
              </a:pPr>
              <a:t>92</a:t>
            </a:fld>
            <a:endParaRPr kern="0">
              <a:latin typeface="Arial"/>
              <a:cs typeface="Arial"/>
              <a:sym typeface="Arial"/>
            </a:endParaRPr>
          </a:p>
        </p:txBody>
      </p:sp>
      <p:pic>
        <p:nvPicPr>
          <p:cNvPr id="445" name="Google Shape;445;p60" descr="opt2.gif"/>
          <p:cNvPicPr preferRelativeResize="0"/>
          <p:nvPr/>
        </p:nvPicPr>
        <p:blipFill>
          <a:blip r:embed="rId3">
            <a:alphaModFix/>
          </a:blip>
          <a:stretch>
            <a:fillRect/>
          </a:stretch>
        </p:blipFill>
        <p:spPr>
          <a:xfrm>
            <a:off x="3125877" y="969939"/>
            <a:ext cx="6956508" cy="5385567"/>
          </a:xfrm>
          <a:prstGeom prst="rect">
            <a:avLst/>
          </a:prstGeom>
          <a:noFill/>
          <a:ln>
            <a:noFill/>
          </a:ln>
        </p:spPr>
      </p:pic>
      <p:sp>
        <p:nvSpPr>
          <p:cNvPr id="446" name="Google Shape;446;p60"/>
          <p:cNvSpPr txBox="1"/>
          <p:nvPr/>
        </p:nvSpPr>
        <p:spPr>
          <a:xfrm>
            <a:off x="8350543" y="6355489"/>
            <a:ext cx="3736000" cy="33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(image credits to Alec Radford)</a:t>
            </a:r>
            <a:endParaRPr sz="1867" kern="0">
              <a:solidFill>
                <a:srgbClr val="000000"/>
              </a:solidFill>
              <a:latin typeface="Arial"/>
              <a:cs typeface="Arial"/>
              <a:sym typeface="Arial"/>
            </a:endParaRPr>
          </a:p>
        </p:txBody>
      </p:sp>
      <p:sp>
        <p:nvSpPr>
          <p:cNvPr id="447" name="Google Shape;447;p60"/>
          <p:cNvSpPr txBox="1"/>
          <p:nvPr/>
        </p:nvSpPr>
        <p:spPr>
          <a:xfrm>
            <a:off x="1650590" y="109400"/>
            <a:ext cx="10435953" cy="605361"/>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200" kern="0" dirty="0">
                <a:solidFill>
                  <a:srgbClr val="000000"/>
                </a:solidFill>
                <a:latin typeface="Arial"/>
                <a:cs typeface="Arial"/>
                <a:sym typeface="Arial"/>
              </a:rPr>
              <a:t>The effects of different update form formulas</a:t>
            </a:r>
            <a:endParaRPr sz="3200"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C342702B-03A4-744B-B7C4-786EFB723F97}"/>
              </a:ext>
            </a:extLst>
          </p:cNvPr>
          <p:cNvSpPr txBox="1"/>
          <p:nvPr/>
        </p:nvSpPr>
        <p:spPr>
          <a:xfrm>
            <a:off x="0" y="6581001"/>
            <a:ext cx="6224800" cy="276999"/>
          </a:xfrm>
          <a:prstGeom prst="rect">
            <a:avLst/>
          </a:prstGeom>
          <a:noFill/>
        </p:spPr>
        <p:txBody>
          <a:bodyPr wrap="square" rtlCol="0">
            <a:spAutoFit/>
          </a:bodyPr>
          <a:lstStyle/>
          <a:p>
            <a:pPr>
              <a:defRPr/>
            </a:pPr>
            <a:r>
              <a:rPr lang="en-US" sz="1200" kern="0" dirty="0">
                <a:solidFill>
                  <a:sysClr val="windowText" lastClr="000000"/>
                </a:solidFill>
              </a:rPr>
              <a:t>Slide credit: E Learned-Miller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1B23-7480-A848-B605-CFC1EB2ADFB5}"/>
              </a:ext>
            </a:extLst>
          </p:cNvPr>
          <p:cNvSpPr>
            <a:spLocks noGrp="1"/>
          </p:cNvSpPr>
          <p:nvPr>
            <p:ph type="title"/>
          </p:nvPr>
        </p:nvSpPr>
        <p:spPr/>
        <p:txBody>
          <a:bodyPr/>
          <a:lstStyle/>
          <a:p>
            <a:r>
              <a:rPr lang="en-US" dirty="0"/>
              <a:t>Optimization in Practice</a:t>
            </a:r>
          </a:p>
        </p:txBody>
      </p:sp>
      <p:sp>
        <p:nvSpPr>
          <p:cNvPr id="4" name="Content Placeholder 2">
            <a:extLst>
              <a:ext uri="{FF2B5EF4-FFF2-40B4-BE49-F238E27FC236}">
                <a16:creationId xmlns:a16="http://schemas.microsoft.com/office/drawing/2014/main" id="{5756A516-F758-B547-9E89-E17D4A781234}"/>
              </a:ext>
            </a:extLst>
          </p:cNvPr>
          <p:cNvSpPr txBox="1">
            <a:spLocks/>
          </p:cNvSpPr>
          <p:nvPr/>
        </p:nvSpPr>
        <p:spPr>
          <a:xfrm>
            <a:off x="2152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Conventional wisdom</a:t>
            </a:r>
            <a:r>
              <a:rPr lang="en-US" dirty="0"/>
              <a:t>: minibatch stochastic gradient descent (SGD) + momentum (package implements it for you) + some sensibly changing learning rate</a:t>
            </a:r>
          </a:p>
          <a:p>
            <a:r>
              <a:rPr lang="en-US" dirty="0"/>
              <a:t>The above is typically what is meant by “SGD”</a:t>
            </a:r>
          </a:p>
          <a:p>
            <a:r>
              <a:rPr lang="en-US" dirty="0"/>
              <a:t>Other update rules exist (Adam very common); sometimes better, sometimes worse than SGD</a:t>
            </a:r>
          </a:p>
        </p:txBody>
      </p:sp>
      <p:sp>
        <p:nvSpPr>
          <p:cNvPr id="5" name="TextBox 4">
            <a:extLst>
              <a:ext uri="{FF2B5EF4-FFF2-40B4-BE49-F238E27FC236}">
                <a16:creationId xmlns:a16="http://schemas.microsoft.com/office/drawing/2014/main" id="{8D8DEBCD-9BDA-B846-8A74-F81DFEF48216}"/>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26339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FB22-0510-5A4B-B58B-444ACE90B949}"/>
              </a:ext>
            </a:extLst>
          </p:cNvPr>
          <p:cNvSpPr>
            <a:spLocks noGrp="1"/>
          </p:cNvSpPr>
          <p:nvPr>
            <p:ph type="title"/>
          </p:nvPr>
        </p:nvSpPr>
        <p:spPr/>
        <p:txBody>
          <a:bodyPr/>
          <a:lstStyle/>
          <a:p>
            <a:r>
              <a:rPr lang="en-US" dirty="0"/>
              <a:t>Optimizing Everything</a:t>
            </a:r>
          </a:p>
        </p:txBody>
      </p:sp>
      <p:sp>
        <p:nvSpPr>
          <p:cNvPr id="4" name="Content Placeholder 2">
            <a:extLst>
              <a:ext uri="{FF2B5EF4-FFF2-40B4-BE49-F238E27FC236}">
                <a16:creationId xmlns:a16="http://schemas.microsoft.com/office/drawing/2014/main" id="{5C9C415E-AD28-FE40-B62F-331C158E292D}"/>
              </a:ext>
            </a:extLst>
          </p:cNvPr>
          <p:cNvSpPr txBox="1">
            <a:spLocks/>
          </p:cNvSpPr>
          <p:nvPr/>
        </p:nvSpPr>
        <p:spPr>
          <a:xfrm>
            <a:off x="2152650" y="3679915"/>
            <a:ext cx="7886700" cy="2524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Optimize </a:t>
            </a:r>
            <a:r>
              <a:rPr lang="en-US" b="1"/>
              <a:t>w </a:t>
            </a:r>
            <a:r>
              <a:rPr lang="en-US"/>
              <a:t>on training set with SGD to maximize training accuracy</a:t>
            </a:r>
          </a:p>
          <a:p>
            <a:r>
              <a:rPr lang="en-US"/>
              <a:t>Optimize </a:t>
            </a:r>
            <a:r>
              <a:rPr lang="el-GR"/>
              <a:t>λ</a:t>
            </a:r>
            <a:r>
              <a:rPr lang="en-US"/>
              <a:t> with random/grid search to maximize validation accuracy</a:t>
            </a:r>
          </a:p>
          <a:p>
            <a:r>
              <a:rPr lang="en-US"/>
              <a:t>Note: Optimizing </a:t>
            </a:r>
            <a:r>
              <a:rPr lang="el-GR"/>
              <a:t>λ</a:t>
            </a:r>
            <a:r>
              <a:rPr lang="en-US"/>
              <a:t> on training sets it to 0</a:t>
            </a:r>
            <a:endParaRPr lang="en-US" b="1" dirty="0"/>
          </a:p>
        </p:txBody>
      </p:sp>
      <p:grpSp>
        <p:nvGrpSpPr>
          <p:cNvPr id="5" name="Group 4">
            <a:extLst>
              <a:ext uri="{FF2B5EF4-FFF2-40B4-BE49-F238E27FC236}">
                <a16:creationId xmlns:a16="http://schemas.microsoft.com/office/drawing/2014/main" id="{C91EB1B3-1D97-624A-9550-794EB7AB701B}"/>
              </a:ext>
            </a:extLst>
          </p:cNvPr>
          <p:cNvGrpSpPr/>
          <p:nvPr/>
        </p:nvGrpSpPr>
        <p:grpSpPr>
          <a:xfrm>
            <a:off x="2881019" y="1412958"/>
            <a:ext cx="6429965" cy="2133488"/>
            <a:chOff x="2085385" y="282337"/>
            <a:chExt cx="6429965" cy="213348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C711D2-2855-D841-8ADB-B148D2349456}"/>
                    </a:ext>
                  </a:extLst>
                </p:cNvPr>
                <p:cNvSpPr txBox="1"/>
                <p:nvPr/>
              </p:nvSpPr>
              <p:spPr>
                <a:xfrm>
                  <a:off x="2085385" y="282337"/>
                  <a:ext cx="6429965" cy="100822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2400" i="1">
                                <a:latin typeface="Cambria Math" panose="02040503050406030204" pitchFamily="18" charset="0"/>
                              </a:rPr>
                            </m:ctrlPr>
                          </m:funcPr>
                          <m:fName>
                            <m:r>
                              <a:rPr lang="en-US" sz="2400">
                                <a:latin typeface="Cambria Math" panose="02040503050406030204" pitchFamily="18" charset="0"/>
                              </a:rPr>
                              <m:t> </m:t>
                            </m:r>
                          </m:fName>
                          <m:e>
                            <m:func>
                              <m:funcPr>
                                <m:ctrlPr>
                                  <a:rPr lang="en-US" sz="2400" i="1">
                                    <a:latin typeface="Cambria Math" panose="02040503050406030204" pitchFamily="18" charset="0"/>
                                  </a:rPr>
                                </m:ctrlPr>
                              </m:funcPr>
                              <m:fName>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i="1">
                                        <a:latin typeface="Cambria Math" panose="02040503050406030204" pitchFamily="18" charset="0"/>
                                      </a:rPr>
                                      <m:t>𝑾</m:t>
                                    </m:r>
                                  </m:e>
                                </m:d>
                                <m:r>
                                  <a:rPr lang="en-US" sz="2400" i="1">
                                    <a:latin typeface="Cambria Math" panose="02040503050406030204" pitchFamily="18" charset="0"/>
                                  </a:rPr>
                                  <m:t>= </m:t>
                                </m:r>
                              </m:fName>
                              <m:e>
                                <m:r>
                                  <m:rPr>
                                    <m:brk m:alnAt="23"/>
                                  </m:rPr>
                                  <a:rPr lang="en-US" sz="2400" b="1" i="1">
                                    <a:latin typeface="Cambria Math" panose="02040503050406030204" pitchFamily="18" charset="0"/>
                                  </a:rPr>
                                  <m:t>𝝀</m:t>
                                </m:r>
                                <m:sSubSup>
                                  <m:sSubSupPr>
                                    <m:ctrlPr>
                                      <a:rPr lang="en-US" sz="2400" b="1" i="1">
                                        <a:latin typeface="Cambria Math" panose="02040503050406030204" pitchFamily="18" charset="0"/>
                                      </a:rPr>
                                    </m:ctrlPr>
                                  </m:sSubSupPr>
                                  <m:e>
                                    <m:d>
                                      <m:dPr>
                                        <m:begChr m:val="‖"/>
                                        <m:endChr m:val="‖"/>
                                        <m:ctrlPr>
                                          <a:rPr lang="en-US" sz="2400" b="1" i="1">
                                            <a:latin typeface="Cambria Math" panose="02040503050406030204" pitchFamily="18" charset="0"/>
                                          </a:rPr>
                                        </m:ctrlPr>
                                      </m:dPr>
                                      <m:e>
                                        <m:r>
                                          <a:rPr lang="en-US" sz="2400" b="1" i="1">
                                            <a:latin typeface="Cambria Math" panose="02040503050406030204" pitchFamily="18" charset="0"/>
                                          </a:rPr>
                                          <m:t>𝑾</m:t>
                                        </m:r>
                                      </m:e>
                                    </m:d>
                                  </m:e>
                                  <m:sub>
                                    <m:r>
                                      <m:rPr>
                                        <m:brk m:alnAt="23"/>
                                      </m:rPr>
                                      <a:rPr lang="en-US" sz="2400" b="1" i="1">
                                        <a:latin typeface="Cambria Math" panose="02040503050406030204" pitchFamily="18" charset="0"/>
                                      </a:rPr>
                                      <m:t>𝟐</m:t>
                                    </m:r>
                                  </m:sub>
                                  <m:sup>
                                    <m:r>
                                      <m:rPr>
                                        <m:brk m:alnAt="23"/>
                                      </m:rPr>
                                      <a:rPr lang="en-US" sz="2400" b="1" i="1">
                                        <a:latin typeface="Cambria Math" panose="02040503050406030204" pitchFamily="18" charset="0"/>
                                      </a:rPr>
                                      <m:t>𝟐</m:t>
                                    </m:r>
                                  </m:sup>
                                </m:sSubSup>
                                <m:r>
                                  <m:rPr>
                                    <m:brk m:alnAt="23"/>
                                  </m:rPr>
                                  <a:rPr lang="en-US" sz="2400" i="1">
                                    <a:latin typeface="Cambria Math" panose="02040503050406030204" pitchFamily="18" charset="0"/>
                                  </a:rPr>
                                  <m:t>+</m:t>
                                </m:r>
                                <m:r>
                                  <a:rPr lang="en-US" sz="2400" i="1">
                                    <a:latin typeface="Cambria Math" panose="02040503050406030204" pitchFamily="18" charset="0"/>
                                  </a:rPr>
                                  <m:t> </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r>
                                                      <a:rPr lang="en-US" sz="2400" i="1">
                                                        <a:latin typeface="Cambria Math" panose="02040503050406030204" pitchFamily="18" charset="0"/>
                                                      </a:rPr>
                                                      <m:t>(</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𝑊𝑥</m:t>
                                                            </m:r>
                                                          </m:e>
                                                        </m:d>
                                                      </m:e>
                                                      <m:sub>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b>
                                                    </m:sSub>
                                                    <m:r>
                                                      <a:rPr lang="en-US" sz="2400" i="1">
                                                        <a:latin typeface="Cambria Math" panose="02040503050406030204" pitchFamily="18" charset="0"/>
                                                      </a:rPr>
                                                      <m:t>)</m:t>
                                                    </m:r>
                                                  </m:e>
                                                </m:func>
                                              </m:num>
                                              <m:den>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𝑘</m:t>
                                                    </m:r>
                                                  </m:sub>
                                                  <m:sup/>
                                                  <m:e>
                                                    <m:r>
                                                      <m:rPr>
                                                        <m:sty m:val="p"/>
                                                      </m:rPr>
                                                      <a:rPr lang="en-US" sz="2400">
                                                        <a:latin typeface="Cambria Math" panose="02040503050406030204" pitchFamily="18" charset="0"/>
                                                      </a:rPr>
                                                      <m:t>exp</m:t>
                                                    </m:r>
                                                    <m:r>
                                                      <a:rPr lang="en-US" sz="2400" i="1">
                                                        <a:latin typeface="Cambria Math" panose="02040503050406030204" pitchFamily="18" charset="0"/>
                                                      </a:rPr>
                                                      <m:t>⁡(</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𝑊𝑥</m:t>
                                                            </m:r>
                                                          </m:e>
                                                        </m:d>
                                                      </m:e>
                                                      <m:sub>
                                                        <m:r>
                                                          <a:rPr lang="en-US" sz="2400" i="1">
                                                            <a:latin typeface="Cambria Math" panose="02040503050406030204" pitchFamily="18" charset="0"/>
                                                          </a:rPr>
                                                          <m:t>𝑘</m:t>
                                                        </m:r>
                                                      </m:sub>
                                                    </m:sSub>
                                                    <m:r>
                                                      <a:rPr lang="en-US" sz="2400" i="1">
                                                        <a:latin typeface="Cambria Math" panose="02040503050406030204" pitchFamily="18" charset="0"/>
                                                      </a:rPr>
                                                      <m:t>))</m:t>
                                                    </m:r>
                                                  </m:e>
                                                </m:nary>
                                              </m:den>
                                            </m:f>
                                          </m:e>
                                        </m:d>
                                      </m:e>
                                    </m:func>
                                  </m:e>
                                </m:nary>
                              </m:e>
                            </m:func>
                          </m:e>
                        </m:func>
                      </m:oMath>
                    </m:oMathPara>
                  </a14:m>
                  <a:endParaRPr lang="en-US" sz="2400" dirty="0"/>
                </a:p>
              </p:txBody>
            </p:sp>
          </mc:Choice>
          <mc:Fallback xmlns="">
            <p:sp>
              <p:nvSpPr>
                <p:cNvPr id="4" name="TextBox 3">
                  <a:extLst>
                    <a:ext uri="{FF2B5EF4-FFF2-40B4-BE49-F238E27FC236}">
                      <a16:creationId xmlns:a16="http://schemas.microsoft.com/office/drawing/2014/main" id="{903AFD06-E49C-4B71-A01D-F676B2F46954}"/>
                    </a:ext>
                  </a:extLst>
                </p:cNvPr>
                <p:cNvSpPr txBox="1">
                  <a:spLocks noRot="1" noChangeAspect="1" noMove="1" noResize="1" noEditPoints="1" noAdjustHandles="1" noChangeArrowheads="1" noChangeShapeType="1" noTextEdit="1"/>
                </p:cNvSpPr>
                <p:nvPr/>
              </p:nvSpPr>
              <p:spPr>
                <a:xfrm>
                  <a:off x="2085385" y="282337"/>
                  <a:ext cx="6429965" cy="100822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0E5D9D-3942-0E49-A448-523434CA8260}"/>
                    </a:ext>
                  </a:extLst>
                </p:cNvPr>
                <p:cNvSpPr txBox="1"/>
                <p:nvPr/>
              </p:nvSpPr>
              <p:spPr>
                <a:xfrm>
                  <a:off x="3042730" y="1407600"/>
                  <a:ext cx="4515274"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a:rPr lang="en-US" sz="2400" i="1">
                                <a:latin typeface="Cambria Math" panose="02040503050406030204" pitchFamily="18" charset="0"/>
                              </a:rPr>
                              <m:t>𝐿</m:t>
                            </m:r>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fName>
                          <m:e>
                            <m:func>
                              <m:funcPr>
                                <m:ctrlPr>
                                  <a:rPr lang="en-US" sz="2400" i="1">
                                    <a:latin typeface="Cambria Math" panose="02040503050406030204" pitchFamily="18" charset="0"/>
                                  </a:rPr>
                                </m:ctrlPr>
                              </m:funcPr>
                              <m:fName>
                                <m:r>
                                  <a:rPr lang="en-US" sz="2400" i="1">
                                    <a:latin typeface="Cambria Math" panose="02040503050406030204" pitchFamily="18" charset="0"/>
                                  </a:rPr>
                                  <m:t>=</m:t>
                                </m:r>
                              </m:fName>
                              <m:e>
                                <m:r>
                                  <a:rPr lang="en-US" sz="2400" i="1">
                                    <a:latin typeface="Cambria Math" panose="02040503050406030204" pitchFamily="18" charset="0"/>
                                  </a:rPr>
                                  <m:t>𝜆</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𝒘</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 </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𝒘</m:t>
                                                </m:r>
                                              </m:e>
                                              <m:sup>
                                                <m:r>
                                                  <a:rPr lang="en-US" sz="2400" b="1" i="1">
                                                    <a:latin typeface="Cambria Math" panose="02040503050406030204" pitchFamily="18" charset="0"/>
                                                  </a:rPr>
                                                  <m:t>𝑻</m:t>
                                                </m:r>
                                              </m:sup>
                                            </m:sSup>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e>
                                        </m:d>
                                      </m:e>
                                      <m:sup>
                                        <m:r>
                                          <a:rPr lang="en-US" sz="2400" i="1">
                                            <a:latin typeface="Cambria Math" panose="02040503050406030204" pitchFamily="18" charset="0"/>
                                          </a:rPr>
                                          <m:t>2</m:t>
                                        </m:r>
                                      </m:sup>
                                    </m:sSup>
                                  </m:e>
                                </m:nary>
                              </m:e>
                            </m:func>
                          </m:e>
                        </m:func>
                      </m:oMath>
                    </m:oMathPara>
                  </a14:m>
                  <a:endParaRPr lang="en-US" sz="2400" dirty="0"/>
                </a:p>
              </p:txBody>
            </p:sp>
          </mc:Choice>
          <mc:Fallback xmlns="">
            <p:sp>
              <p:nvSpPr>
                <p:cNvPr id="5" name="TextBox 4">
                  <a:extLst>
                    <a:ext uri="{FF2B5EF4-FFF2-40B4-BE49-F238E27FC236}">
                      <a16:creationId xmlns:a16="http://schemas.microsoft.com/office/drawing/2014/main" id="{8613F6D5-331C-47FD-811F-43D873019705}"/>
                    </a:ext>
                  </a:extLst>
                </p:cNvPr>
                <p:cNvSpPr txBox="1">
                  <a:spLocks noRot="1" noChangeAspect="1" noMove="1" noResize="1" noEditPoints="1" noAdjustHandles="1" noChangeArrowheads="1" noChangeShapeType="1" noTextEdit="1"/>
                </p:cNvSpPr>
                <p:nvPr/>
              </p:nvSpPr>
              <p:spPr>
                <a:xfrm>
                  <a:off x="3042730" y="1407600"/>
                  <a:ext cx="4515274" cy="1008225"/>
                </a:xfrm>
                <a:prstGeom prst="rect">
                  <a:avLst/>
                </a:prstGeom>
                <a:blipFill>
                  <a:blip r:embed="rId3"/>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534DB4CB-4BBB-CE4D-9903-C7D7C71A5D87}"/>
              </a:ext>
            </a:extLst>
          </p:cNvPr>
          <p:cNvSpPr txBox="1"/>
          <p:nvPr/>
        </p:nvSpPr>
        <p:spPr>
          <a:xfrm>
            <a:off x="0" y="6581001"/>
            <a:ext cx="2314736" cy="276999"/>
          </a:xfrm>
          <a:prstGeom prst="rect">
            <a:avLst/>
          </a:prstGeom>
          <a:noFill/>
        </p:spPr>
        <p:txBody>
          <a:bodyPr wrap="none" rtlCol="0">
            <a:spAutoFit/>
          </a:bodyPr>
          <a:lstStyle/>
          <a:p>
            <a:r>
              <a:rPr lang="en-US" sz="1200" dirty="0"/>
              <a:t>Slide credit: D </a:t>
            </a:r>
            <a:r>
              <a:rPr lang="en-US" sz="1200" dirty="0" err="1"/>
              <a:t>Fouhey</a:t>
            </a:r>
            <a:r>
              <a:rPr lang="en-US" sz="1200" dirty="0"/>
              <a:t> &amp; J Johnson</a:t>
            </a:r>
          </a:p>
        </p:txBody>
      </p:sp>
    </p:spTree>
    <p:extLst>
      <p:ext uri="{BB962C8B-B14F-4D97-AF65-F5344CB8AC3E}">
        <p14:creationId xmlns:p14="http://schemas.microsoft.com/office/powerpoint/2010/main" val="179909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B78B-7A15-804C-A673-FDD7F7F8048A}"/>
              </a:ext>
            </a:extLst>
          </p:cNvPr>
          <p:cNvSpPr>
            <a:spLocks noGrp="1"/>
          </p:cNvSpPr>
          <p:nvPr>
            <p:ph type="title"/>
          </p:nvPr>
        </p:nvSpPr>
        <p:spPr>
          <a:xfrm>
            <a:off x="4751613" y="1532709"/>
            <a:ext cx="2688771" cy="822960"/>
          </a:xfrm>
        </p:spPr>
        <p:txBody>
          <a:bodyPr/>
          <a:lstStyle/>
          <a:p>
            <a:r>
              <a:rPr lang="en-US" dirty="0"/>
              <a:t>Next Class</a:t>
            </a:r>
          </a:p>
        </p:txBody>
      </p:sp>
      <p:sp>
        <p:nvSpPr>
          <p:cNvPr id="3" name="TextBox 2">
            <a:extLst>
              <a:ext uri="{FF2B5EF4-FFF2-40B4-BE49-F238E27FC236}">
                <a16:creationId xmlns:a16="http://schemas.microsoft.com/office/drawing/2014/main" id="{6F8E430D-A140-FC40-8FB6-89F04B096A71}"/>
              </a:ext>
            </a:extLst>
          </p:cNvPr>
          <p:cNvSpPr txBox="1"/>
          <p:nvPr/>
        </p:nvSpPr>
        <p:spPr>
          <a:xfrm>
            <a:off x="3484193" y="2959640"/>
            <a:ext cx="5223609" cy="938719"/>
          </a:xfrm>
          <a:prstGeom prst="rect">
            <a:avLst/>
          </a:prstGeom>
          <a:noFill/>
        </p:spPr>
        <p:txBody>
          <a:bodyPr wrap="none" rtlCol="0">
            <a:spAutoFit/>
          </a:bodyPr>
          <a:lstStyle/>
          <a:p>
            <a:r>
              <a:rPr lang="en-US" sz="5500" dirty="0"/>
              <a:t>Neural Networks!</a:t>
            </a:r>
          </a:p>
        </p:txBody>
      </p:sp>
    </p:spTree>
    <p:extLst>
      <p:ext uri="{BB962C8B-B14F-4D97-AF65-F5344CB8AC3E}">
        <p14:creationId xmlns:p14="http://schemas.microsoft.com/office/powerpoint/2010/main" val="920165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y New Default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 New Default Theme" id="{202CE20D-6297-4FC9-AF1B-03C97A535413}" vid="{ED504D84-C906-4636-8A7F-7D02A1BFF134}"/>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2162</TotalTime>
  <Words>5253</Words>
  <Application>Microsoft Macintosh PowerPoint</Application>
  <PresentationFormat>Widescreen</PresentationFormat>
  <Paragraphs>1238</Paragraphs>
  <Slides>95</Slides>
  <Notes>11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95</vt:i4>
      </vt:variant>
    </vt:vector>
  </HeadingPairs>
  <TitlesOfParts>
    <vt:vector size="105" baseType="lpstr">
      <vt:lpstr>Arial</vt:lpstr>
      <vt:lpstr>Calibri</vt:lpstr>
      <vt:lpstr>Calibri Light</vt:lpstr>
      <vt:lpstr>Cambria Math</vt:lpstr>
      <vt:lpstr>Times New Roman</vt:lpstr>
      <vt:lpstr>Office Theme</vt:lpstr>
      <vt:lpstr>My New Default Theme</vt:lpstr>
      <vt:lpstr>1_Office Theme</vt:lpstr>
      <vt:lpstr>Simple Light</vt:lpstr>
      <vt:lpstr>1_Simple Light</vt:lpstr>
      <vt:lpstr>Loss Function and Optimization</vt:lpstr>
      <vt:lpstr>Announcement</vt:lpstr>
      <vt:lpstr>Recap</vt:lpstr>
      <vt:lpstr>Machine Learning vs Programming</vt:lpstr>
      <vt:lpstr>Machine Learning: Data-Driven Approach</vt:lpstr>
      <vt:lpstr>ML Problems in Vision</vt:lpstr>
      <vt:lpstr>Regularization</vt:lpstr>
      <vt:lpstr>Parameters and Hyperparameters</vt:lpstr>
      <vt:lpstr>Choosing Hyperparameters</vt:lpstr>
      <vt:lpstr>Choosing Hyperparameters</vt:lpstr>
      <vt:lpstr>Image Classification: Core Vision Task</vt:lpstr>
      <vt:lpstr>Linear Classifiers</vt:lpstr>
      <vt:lpstr>Choosing W: Loss Function</vt:lpstr>
      <vt:lpstr>Cross-Entropy Loss</vt:lpstr>
      <vt:lpstr>Cross-Entropy Loss</vt:lpstr>
      <vt:lpstr>Cross-Entropy Loss</vt:lpstr>
      <vt:lpstr>Cross-Entropy Loss</vt:lpstr>
      <vt:lpstr>Cross-Entropy Loss</vt:lpstr>
      <vt:lpstr>Cross-Entropy Loss</vt:lpstr>
      <vt:lpstr>Cross-Entropy Loss</vt:lpstr>
      <vt:lpstr>Today’s Class</vt:lpstr>
      <vt:lpstr>Cross-Entropy Loss</vt:lpstr>
      <vt:lpstr>Cross-Entropy Loss</vt:lpstr>
      <vt:lpstr>Cross-Entropy Loss</vt:lpstr>
      <vt:lpstr>Cross-Entropy Loss</vt:lpstr>
      <vt:lpstr>Cross-Entropy Loss</vt:lpstr>
      <vt:lpstr>Multiclass SVM Loss</vt:lpstr>
      <vt:lpstr>Multiclass SVM Loss</vt:lpstr>
      <vt:lpstr>Multiclass SVM Loss</vt:lpstr>
      <vt:lpstr>Multiclass SVM Loss</vt:lpstr>
      <vt:lpstr>Multiclass SVM Loss</vt:lpstr>
      <vt:lpstr>Multiclass SVM Loss</vt:lpstr>
      <vt:lpstr>Multiclass SVM Loss</vt:lpstr>
      <vt:lpstr>Multiclass SVM Loss</vt:lpstr>
      <vt:lpstr>Multiclass SVM Loss</vt:lpstr>
      <vt:lpstr>Multiclass SVM Loss</vt:lpstr>
      <vt:lpstr>Multiclass SVM Loss</vt:lpstr>
      <vt:lpstr>Multiclass SVM Loss</vt:lpstr>
      <vt:lpstr>Multiclass SVM Loss</vt:lpstr>
      <vt:lpstr>Multiclass SVM Loss</vt:lpstr>
      <vt:lpstr>Cross-Entropy vs SVM Loss</vt:lpstr>
      <vt:lpstr>Cross-Entropy vs SVM Loss</vt:lpstr>
      <vt:lpstr>Cross-Entropy vs SVM Loss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Optimization</vt:lpstr>
      <vt:lpstr>Sample Function to Optimize</vt:lpstr>
      <vt:lpstr>Optimization: A Caveat</vt:lpstr>
      <vt:lpstr>PowerPoint Presentation</vt:lpstr>
      <vt:lpstr>PowerPoint Presentation</vt:lpstr>
      <vt:lpstr>Idea #1A: Grid Search</vt:lpstr>
      <vt:lpstr>Idea #1A: Grid Search</vt:lpstr>
      <vt:lpstr>Idea #1A: Grid Search</vt:lpstr>
      <vt:lpstr>Option #1B: Random Search</vt:lpstr>
      <vt:lpstr>Option #1B: Random Search</vt:lpstr>
      <vt:lpstr>Option #1B: Random Search</vt:lpstr>
      <vt:lpstr>When To Use Options 1A / 1B?</vt:lpstr>
      <vt:lpstr>Idea #2: Follow the slope</vt:lpstr>
      <vt:lpstr>Idea #2: Follow the slope</vt:lpstr>
      <vt:lpstr>Idea #2: Follow the slope</vt:lpstr>
      <vt:lpstr>Idea #2: Follow the slope</vt:lpstr>
      <vt:lpstr>Idea #2: Follow the slope</vt:lpstr>
      <vt:lpstr>Gradient Descent</vt:lpstr>
      <vt:lpstr>Computing Gradients: Numeric</vt:lpstr>
      <vt:lpstr>Computing Gradients: Numeric</vt:lpstr>
      <vt:lpstr>Computing Gradients: Analytic</vt:lpstr>
      <vt:lpstr>PowerPoint Presentation</vt:lpstr>
      <vt:lpstr>Computing Gradients</vt:lpstr>
      <vt:lpstr>Gradient Descent</vt:lpstr>
      <vt:lpstr>Batch Gradient Descent</vt:lpstr>
      <vt:lpstr>Stochastic Gradient Descent (SGD)</vt:lpstr>
      <vt:lpstr>Gradient Descent: Learning Rate</vt:lpstr>
      <vt:lpstr>Gradient Descent: Learning Rate</vt:lpstr>
      <vt:lpstr>Effects of Learning Rate (Step Size)</vt:lpstr>
      <vt:lpstr>Learning Rate Decay</vt:lpstr>
      <vt:lpstr>Learning Rate Decay</vt:lpstr>
      <vt:lpstr>Problems with SGD</vt:lpstr>
      <vt:lpstr>Problems with SGD</vt:lpstr>
      <vt:lpstr>Problems with SGD</vt:lpstr>
      <vt:lpstr>Problems with SGD</vt:lpstr>
      <vt:lpstr>SGD</vt:lpstr>
      <vt:lpstr>SGD + Momentum</vt:lpstr>
      <vt:lpstr>SGD + Momentum</vt:lpstr>
      <vt:lpstr>SGD + Momentum</vt:lpstr>
      <vt:lpstr>PowerPoint Presentation</vt:lpstr>
      <vt:lpstr>Optimization in Practice</vt:lpstr>
      <vt:lpstr>Optimizing Everything</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Epipolar Geometry and Stereo Vision</dc:title>
  <dc:creator>Jiang, Huaizu</dc:creator>
  <cp:lastModifiedBy>Jiang, Huaizu</cp:lastModifiedBy>
  <cp:revision>236</cp:revision>
  <dcterms:created xsi:type="dcterms:W3CDTF">2021-10-14T01:21:43Z</dcterms:created>
  <dcterms:modified xsi:type="dcterms:W3CDTF">2021-10-28T15:02:01Z</dcterms:modified>
</cp:coreProperties>
</file>